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8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5" r:id="rId17"/>
    <p:sldId id="276" r:id="rId18"/>
    <p:sldId id="277" r:id="rId19"/>
    <p:sldId id="278" r:id="rId20"/>
    <p:sldId id="279" r:id="rId21"/>
    <p:sldId id="280" r:id="rId22"/>
    <p:sldId id="284" r:id="rId23"/>
    <p:sldId id="286" r:id="rId24"/>
    <p:sldId id="287" r:id="rId25"/>
    <p:sldId id="288" r:id="rId26"/>
    <p:sldId id="289" r:id="rId27"/>
    <p:sldId id="290" r:id="rId28"/>
    <p:sldId id="292" r:id="rId29"/>
  </p:sldIdLst>
  <p:sldSz cx="9906000" cy="6858000" type="A4"/>
  <p:notesSz cx="9929813" cy="680878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9" d="100"/>
          <a:sy n="79" d="100"/>
        </p:scale>
        <p:origin x="91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2016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5303" y="0"/>
            <a:ext cx="4302919" cy="342016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21E285E1-50ED-4DFB-8F08-9AFD1B338C95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850900"/>
            <a:ext cx="3319463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982" y="3276731"/>
            <a:ext cx="7943850" cy="2680960"/>
          </a:xfrm>
          <a:prstGeom prst="rect">
            <a:avLst/>
          </a:prstGeom>
        </p:spPr>
        <p:txBody>
          <a:bodyPr vert="horz" lIns="91029" tIns="45514" rIns="91029" bIns="455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6774"/>
            <a:ext cx="4302919" cy="342015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5303" y="6466774"/>
            <a:ext cx="4302919" cy="342015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22367834-A049-498A-BF64-05768E5D9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6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Microsoft Sans Serif"/>
                <a:cs typeface="Microsoft Sans Serif"/>
              </a:rPr>
              <a:t>@ </a:t>
            </a:r>
            <a:r>
              <a:rPr lang="ru-RU" spc="-10" dirty="0">
                <a:latin typeface="Microsoft Sans Serif"/>
                <a:cs typeface="Microsoft Sans Serif"/>
              </a:rPr>
              <a:t>МАТЕРИАЛ</a:t>
            </a:r>
            <a:r>
              <a:rPr lang="ru-RU" spc="5" dirty="0">
                <a:latin typeface="Microsoft Sans Serif"/>
                <a:cs typeface="Microsoft Sans Serif"/>
              </a:rPr>
              <a:t> </a:t>
            </a:r>
            <a:r>
              <a:rPr lang="ru-RU" spc="-20" dirty="0">
                <a:latin typeface="Microsoft Sans Serif"/>
                <a:cs typeface="Microsoft Sans Serif"/>
              </a:rPr>
              <a:t>ПОДГОТОВЛЕН</a:t>
            </a:r>
            <a:r>
              <a:rPr lang="ru-RU" dirty="0">
                <a:latin typeface="Microsoft Sans Serif"/>
                <a:cs typeface="Microsoft Sans Serif"/>
              </a:rPr>
              <a:t> АДМИНИСТРАЦИЕЙ</a:t>
            </a:r>
            <a:r>
              <a:rPr lang="ru-RU" spc="10" dirty="0">
                <a:latin typeface="Microsoft Sans Serif"/>
                <a:cs typeface="Microsoft Sans Serif"/>
              </a:rPr>
              <a:t> М</a:t>
            </a:r>
            <a:r>
              <a:rPr lang="ru-RU" dirty="0">
                <a:latin typeface="Microsoft Sans Serif"/>
                <a:cs typeface="Microsoft Sans Serif"/>
              </a:rPr>
              <a:t>А</a:t>
            </a:r>
            <a:r>
              <a:rPr lang="ru-RU" spc="-10" dirty="0">
                <a:latin typeface="Microsoft Sans Serif"/>
                <a:cs typeface="Microsoft Sans Serif"/>
              </a:rPr>
              <a:t>НСКОГО РАЙОНА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7834-A049-498A-BF64-05768E5D9C7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8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10" dirty="0"/>
              <a:t> </a:t>
            </a:r>
            <a:r>
              <a:rPr spc="-20" dirty="0"/>
              <a:t>ПРОФИЛЬ</a:t>
            </a:r>
            <a:r>
              <a:rPr spc="10" dirty="0"/>
              <a:t> </a:t>
            </a:r>
            <a:r>
              <a:rPr dirty="0"/>
              <a:t>(НАИМЕНОВАНИЕ</a:t>
            </a:r>
            <a:r>
              <a:rPr spc="15" dirty="0"/>
              <a:t> </a:t>
            </a:r>
            <a:r>
              <a:rPr dirty="0"/>
              <a:t>ВАШЕГО</a:t>
            </a:r>
            <a:r>
              <a:rPr spc="15" dirty="0"/>
              <a:t> </a:t>
            </a:r>
            <a:r>
              <a:rPr spc="-10" dirty="0"/>
              <a:t>МУНИЦИПАЛИТЕТА)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9525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10" dirty="0"/>
              <a:t> </a:t>
            </a:r>
            <a:r>
              <a:rPr spc="-20" dirty="0"/>
              <a:t>ПРОФИЛЬ</a:t>
            </a:r>
            <a:r>
              <a:rPr spc="10" dirty="0"/>
              <a:t> </a:t>
            </a:r>
            <a:r>
              <a:rPr dirty="0"/>
              <a:t>(НАИМЕНОВАНИЕ</a:t>
            </a:r>
            <a:r>
              <a:rPr spc="15" dirty="0"/>
              <a:t> </a:t>
            </a:r>
            <a:r>
              <a:rPr dirty="0"/>
              <a:t>ВАШЕГО</a:t>
            </a:r>
            <a:r>
              <a:rPr spc="15" dirty="0"/>
              <a:t> </a:t>
            </a:r>
            <a:r>
              <a:rPr spc="-10" dirty="0"/>
              <a:t>МУНИЦИПАЛИТЕТА)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9525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10" dirty="0"/>
              <a:t> </a:t>
            </a:r>
            <a:r>
              <a:rPr spc="-20" dirty="0"/>
              <a:t>ПРОФИЛЬ</a:t>
            </a:r>
            <a:r>
              <a:rPr spc="10" dirty="0"/>
              <a:t> </a:t>
            </a:r>
            <a:r>
              <a:rPr dirty="0"/>
              <a:t>(НАИМЕНОВАНИЕ</a:t>
            </a:r>
            <a:r>
              <a:rPr spc="15" dirty="0"/>
              <a:t> </a:t>
            </a:r>
            <a:r>
              <a:rPr dirty="0"/>
              <a:t>ВАШЕГО</a:t>
            </a:r>
            <a:r>
              <a:rPr spc="15" dirty="0"/>
              <a:t> </a:t>
            </a:r>
            <a:r>
              <a:rPr spc="-10" dirty="0"/>
              <a:t>МУНИЦИПАЛИТЕТА)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9525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6000" y="0"/>
                </a:moveTo>
                <a:lnTo>
                  <a:pt x="0" y="0"/>
                </a:lnTo>
                <a:lnTo>
                  <a:pt x="0" y="6857999"/>
                </a:lnTo>
                <a:lnTo>
                  <a:pt x="9906000" y="6857999"/>
                </a:lnTo>
                <a:lnTo>
                  <a:pt x="9906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10" dirty="0"/>
              <a:t> </a:t>
            </a:r>
            <a:r>
              <a:rPr spc="-20" dirty="0"/>
              <a:t>ПРОФИЛЬ</a:t>
            </a:r>
            <a:r>
              <a:rPr spc="10" dirty="0"/>
              <a:t> </a:t>
            </a:r>
            <a:r>
              <a:rPr dirty="0"/>
              <a:t>(НАИМЕНОВАНИЕ</a:t>
            </a:r>
            <a:r>
              <a:rPr spc="15" dirty="0"/>
              <a:t> </a:t>
            </a:r>
            <a:r>
              <a:rPr dirty="0"/>
              <a:t>ВАШЕГО</a:t>
            </a:r>
            <a:r>
              <a:rPr spc="15" dirty="0"/>
              <a:t> </a:t>
            </a:r>
            <a:r>
              <a:rPr spc="-10" dirty="0"/>
              <a:t>МУНИЦИПАЛИТЕТА)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9525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2192" y="1255775"/>
            <a:ext cx="2157983" cy="28986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10" dirty="0"/>
              <a:t> </a:t>
            </a:r>
            <a:r>
              <a:rPr spc="-20" dirty="0"/>
              <a:t>ПРОФИЛЬ</a:t>
            </a:r>
            <a:r>
              <a:rPr spc="10" dirty="0"/>
              <a:t> </a:t>
            </a:r>
            <a:r>
              <a:rPr dirty="0"/>
              <a:t>(НАИМЕНОВАНИЕ</a:t>
            </a:r>
            <a:r>
              <a:rPr spc="15" dirty="0"/>
              <a:t> </a:t>
            </a:r>
            <a:r>
              <a:rPr dirty="0"/>
              <a:t>ВАШЕГО</a:t>
            </a:r>
            <a:r>
              <a:rPr spc="15" dirty="0"/>
              <a:t> </a:t>
            </a:r>
            <a:r>
              <a:rPr spc="-10" dirty="0"/>
              <a:t>МУНИЦИПАЛИТЕТА)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9525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4316" y="523747"/>
            <a:ext cx="8839835" cy="7600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45308" y="1393922"/>
            <a:ext cx="4587240" cy="2372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14316" y="6603972"/>
            <a:ext cx="4026535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10" dirty="0"/>
              <a:t> </a:t>
            </a:r>
            <a:r>
              <a:rPr spc="-20" dirty="0"/>
              <a:t>ПРОФИЛЬ</a:t>
            </a:r>
            <a:r>
              <a:rPr spc="10" dirty="0"/>
              <a:t> </a:t>
            </a:r>
            <a:r>
              <a:rPr dirty="0"/>
              <a:t>(НАИМЕНОВАНИЕ</a:t>
            </a:r>
            <a:r>
              <a:rPr spc="15" dirty="0"/>
              <a:t> </a:t>
            </a:r>
            <a:r>
              <a:rPr dirty="0"/>
              <a:t>ВАШЕГО</a:t>
            </a:r>
            <a:r>
              <a:rPr spc="15" dirty="0"/>
              <a:t> </a:t>
            </a:r>
            <a:r>
              <a:rPr spc="-10" dirty="0"/>
              <a:t>МУНИЦИПАЛИТЕТА)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34649" y="6603972"/>
            <a:ext cx="203200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9525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36" y="2092042"/>
            <a:ext cx="1095365" cy="141315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14316" y="4854955"/>
            <a:ext cx="7157084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2400" spc="-5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ПРОФИЛЬ</a:t>
            </a:r>
            <a:endParaRPr sz="24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ru-RU" sz="2400" b="1" spc="-10" dirty="0">
                <a:solidFill>
                  <a:schemeClr val="bg1"/>
                </a:solidFill>
                <a:latin typeface="Arial"/>
                <a:cs typeface="Arial"/>
              </a:rPr>
              <a:t>М</a:t>
            </a:r>
            <a:r>
              <a:rPr sz="2400" b="1" spc="-10" dirty="0">
                <a:solidFill>
                  <a:schemeClr val="bg1"/>
                </a:solidFill>
                <a:latin typeface="Arial"/>
                <a:cs typeface="Arial"/>
              </a:rPr>
              <a:t>АН</a:t>
            </a:r>
            <a:r>
              <a:rPr lang="ru-RU" sz="2400" b="1" spc="-10" dirty="0">
                <a:solidFill>
                  <a:schemeClr val="bg1"/>
                </a:solidFill>
                <a:latin typeface="Arial"/>
                <a:cs typeface="Arial"/>
              </a:rPr>
              <a:t>СК</a:t>
            </a:r>
            <a:r>
              <a:rPr sz="2400" b="1" spc="-10" dirty="0">
                <a:solidFill>
                  <a:schemeClr val="bg1"/>
                </a:solidFill>
                <a:latin typeface="Arial"/>
                <a:cs typeface="Arial"/>
              </a:rPr>
              <a:t>О</a:t>
            </a:r>
            <a:r>
              <a:rPr lang="ru-RU" sz="2400" b="1" spc="-10" dirty="0">
                <a:solidFill>
                  <a:schemeClr val="bg1"/>
                </a:solidFill>
                <a:latin typeface="Arial"/>
                <a:cs typeface="Arial"/>
              </a:rPr>
              <a:t>ГО</a:t>
            </a:r>
            <a:r>
              <a:rPr sz="2400" b="1" spc="-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2400" b="1" spc="-114" dirty="0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sz="2400" b="1" spc="-10" dirty="0">
                <a:solidFill>
                  <a:schemeClr val="bg1"/>
                </a:solidFill>
                <a:latin typeface="Arial"/>
                <a:cs typeface="Arial"/>
              </a:rPr>
              <a:t>А</a:t>
            </a:r>
            <a:r>
              <a:rPr lang="ru-RU" sz="2400" b="1" spc="-10" dirty="0">
                <a:solidFill>
                  <a:schemeClr val="bg1"/>
                </a:solidFill>
                <a:latin typeface="Arial"/>
                <a:cs typeface="Arial"/>
              </a:rPr>
              <a:t>ЙОН</a:t>
            </a:r>
            <a:r>
              <a:rPr sz="2400" b="1" spc="-10" dirty="0">
                <a:solidFill>
                  <a:schemeClr val="bg1"/>
                </a:solidFill>
                <a:latin typeface="Arial"/>
                <a:cs typeface="Arial"/>
              </a:rPr>
              <a:t>А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736" y="638035"/>
            <a:ext cx="1052728" cy="1347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96200" y="9367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Красноярский край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5520" y="1429318"/>
            <a:ext cx="4498340" cy="1080135"/>
          </a:xfrm>
          <a:custGeom>
            <a:avLst/>
            <a:gdLst/>
            <a:ahLst/>
            <a:cxnLst/>
            <a:rect l="l" t="t" r="r" b="b"/>
            <a:pathLst>
              <a:path w="4498340" h="1080135">
                <a:moveTo>
                  <a:pt x="4233392" y="0"/>
                </a:moveTo>
                <a:lnTo>
                  <a:pt x="264450" y="0"/>
                </a:lnTo>
                <a:lnTo>
                  <a:pt x="216915" y="4260"/>
                </a:lnTo>
                <a:lnTo>
                  <a:pt x="172175" y="16544"/>
                </a:lnTo>
                <a:lnTo>
                  <a:pt x="130977" y="36105"/>
                </a:lnTo>
                <a:lnTo>
                  <a:pt x="94068" y="62195"/>
                </a:lnTo>
                <a:lnTo>
                  <a:pt x="62195" y="94068"/>
                </a:lnTo>
                <a:lnTo>
                  <a:pt x="36105" y="130977"/>
                </a:lnTo>
                <a:lnTo>
                  <a:pt x="16544" y="172175"/>
                </a:lnTo>
                <a:lnTo>
                  <a:pt x="4260" y="216915"/>
                </a:lnTo>
                <a:lnTo>
                  <a:pt x="0" y="264450"/>
                </a:lnTo>
                <a:lnTo>
                  <a:pt x="0" y="815549"/>
                </a:lnTo>
                <a:lnTo>
                  <a:pt x="4260" y="863085"/>
                </a:lnTo>
                <a:lnTo>
                  <a:pt x="16544" y="907825"/>
                </a:lnTo>
                <a:lnTo>
                  <a:pt x="36105" y="949023"/>
                </a:lnTo>
                <a:lnTo>
                  <a:pt x="62195" y="985932"/>
                </a:lnTo>
                <a:lnTo>
                  <a:pt x="94068" y="1017804"/>
                </a:lnTo>
                <a:lnTo>
                  <a:pt x="130977" y="1043895"/>
                </a:lnTo>
                <a:lnTo>
                  <a:pt x="172175" y="1063455"/>
                </a:lnTo>
                <a:lnTo>
                  <a:pt x="216915" y="1075739"/>
                </a:lnTo>
                <a:lnTo>
                  <a:pt x="264450" y="1080000"/>
                </a:lnTo>
                <a:lnTo>
                  <a:pt x="4233392" y="1080000"/>
                </a:lnTo>
                <a:lnTo>
                  <a:pt x="4280927" y="1075739"/>
                </a:lnTo>
                <a:lnTo>
                  <a:pt x="4325667" y="1063455"/>
                </a:lnTo>
                <a:lnTo>
                  <a:pt x="4366865" y="1043895"/>
                </a:lnTo>
                <a:lnTo>
                  <a:pt x="4403774" y="1017804"/>
                </a:lnTo>
                <a:lnTo>
                  <a:pt x="4435646" y="985932"/>
                </a:lnTo>
                <a:lnTo>
                  <a:pt x="4461737" y="949023"/>
                </a:lnTo>
                <a:lnTo>
                  <a:pt x="4481297" y="907825"/>
                </a:lnTo>
                <a:lnTo>
                  <a:pt x="4493581" y="863085"/>
                </a:lnTo>
                <a:lnTo>
                  <a:pt x="4497842" y="815549"/>
                </a:lnTo>
                <a:lnTo>
                  <a:pt x="4497842" y="264450"/>
                </a:lnTo>
                <a:lnTo>
                  <a:pt x="4493581" y="216915"/>
                </a:lnTo>
                <a:lnTo>
                  <a:pt x="4481297" y="172175"/>
                </a:lnTo>
                <a:lnTo>
                  <a:pt x="4461737" y="130977"/>
                </a:lnTo>
                <a:lnTo>
                  <a:pt x="4435646" y="94068"/>
                </a:lnTo>
                <a:lnTo>
                  <a:pt x="4403774" y="62195"/>
                </a:lnTo>
                <a:lnTo>
                  <a:pt x="4366865" y="36105"/>
                </a:lnTo>
                <a:lnTo>
                  <a:pt x="4325667" y="16544"/>
                </a:lnTo>
                <a:lnTo>
                  <a:pt x="4280927" y="4260"/>
                </a:lnTo>
                <a:lnTo>
                  <a:pt x="423339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05520" y="2692175"/>
            <a:ext cx="4498340" cy="1080135"/>
          </a:xfrm>
          <a:custGeom>
            <a:avLst/>
            <a:gdLst/>
            <a:ahLst/>
            <a:cxnLst/>
            <a:rect l="l" t="t" r="r" b="b"/>
            <a:pathLst>
              <a:path w="4498340" h="1080135">
                <a:moveTo>
                  <a:pt x="4204538" y="0"/>
                </a:moveTo>
                <a:lnTo>
                  <a:pt x="293305" y="0"/>
                </a:lnTo>
                <a:lnTo>
                  <a:pt x="245729" y="3838"/>
                </a:lnTo>
                <a:lnTo>
                  <a:pt x="200598" y="14952"/>
                </a:lnTo>
                <a:lnTo>
                  <a:pt x="158514" y="32738"/>
                </a:lnTo>
                <a:lnTo>
                  <a:pt x="120083" y="56590"/>
                </a:lnTo>
                <a:lnTo>
                  <a:pt x="85907" y="85906"/>
                </a:lnTo>
                <a:lnTo>
                  <a:pt x="56591" y="120082"/>
                </a:lnTo>
                <a:lnTo>
                  <a:pt x="32738" y="158513"/>
                </a:lnTo>
                <a:lnTo>
                  <a:pt x="14952" y="200597"/>
                </a:lnTo>
                <a:lnTo>
                  <a:pt x="3838" y="245728"/>
                </a:lnTo>
                <a:lnTo>
                  <a:pt x="0" y="293303"/>
                </a:lnTo>
                <a:lnTo>
                  <a:pt x="0" y="786695"/>
                </a:lnTo>
                <a:lnTo>
                  <a:pt x="3838" y="834270"/>
                </a:lnTo>
                <a:lnTo>
                  <a:pt x="14952" y="879401"/>
                </a:lnTo>
                <a:lnTo>
                  <a:pt x="32738" y="921485"/>
                </a:lnTo>
                <a:lnTo>
                  <a:pt x="56591" y="959916"/>
                </a:lnTo>
                <a:lnTo>
                  <a:pt x="85907" y="994092"/>
                </a:lnTo>
                <a:lnTo>
                  <a:pt x="120083" y="1023408"/>
                </a:lnTo>
                <a:lnTo>
                  <a:pt x="158514" y="1047261"/>
                </a:lnTo>
                <a:lnTo>
                  <a:pt x="200598" y="1065046"/>
                </a:lnTo>
                <a:lnTo>
                  <a:pt x="245729" y="1076160"/>
                </a:lnTo>
                <a:lnTo>
                  <a:pt x="293305" y="1079999"/>
                </a:lnTo>
                <a:lnTo>
                  <a:pt x="4204538" y="1079999"/>
                </a:lnTo>
                <a:lnTo>
                  <a:pt x="4252113" y="1076160"/>
                </a:lnTo>
                <a:lnTo>
                  <a:pt x="4297244" y="1065046"/>
                </a:lnTo>
                <a:lnTo>
                  <a:pt x="4339328" y="1047261"/>
                </a:lnTo>
                <a:lnTo>
                  <a:pt x="4377759" y="1023408"/>
                </a:lnTo>
                <a:lnTo>
                  <a:pt x="4411935" y="994092"/>
                </a:lnTo>
                <a:lnTo>
                  <a:pt x="4441251" y="959916"/>
                </a:lnTo>
                <a:lnTo>
                  <a:pt x="4465104" y="921485"/>
                </a:lnTo>
                <a:lnTo>
                  <a:pt x="4482889" y="879401"/>
                </a:lnTo>
                <a:lnTo>
                  <a:pt x="4494003" y="834270"/>
                </a:lnTo>
                <a:lnTo>
                  <a:pt x="4497842" y="786695"/>
                </a:lnTo>
                <a:lnTo>
                  <a:pt x="4497842" y="293303"/>
                </a:lnTo>
                <a:lnTo>
                  <a:pt x="4494003" y="245728"/>
                </a:lnTo>
                <a:lnTo>
                  <a:pt x="4482889" y="200597"/>
                </a:lnTo>
                <a:lnTo>
                  <a:pt x="4465104" y="158513"/>
                </a:lnTo>
                <a:lnTo>
                  <a:pt x="4441251" y="120082"/>
                </a:lnTo>
                <a:lnTo>
                  <a:pt x="4411935" y="85906"/>
                </a:lnTo>
                <a:lnTo>
                  <a:pt x="4377759" y="56590"/>
                </a:lnTo>
                <a:lnTo>
                  <a:pt x="4339328" y="32738"/>
                </a:lnTo>
                <a:lnTo>
                  <a:pt x="4297244" y="14952"/>
                </a:lnTo>
                <a:lnTo>
                  <a:pt x="4252113" y="3838"/>
                </a:lnTo>
                <a:lnTo>
                  <a:pt x="420453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305520" y="3955031"/>
            <a:ext cx="4498340" cy="1080135"/>
            <a:chOff x="5305520" y="3955031"/>
            <a:chExt cx="4498340" cy="1080135"/>
          </a:xfrm>
        </p:grpSpPr>
        <p:sp>
          <p:nvSpPr>
            <p:cNvPr id="5" name="object 5"/>
            <p:cNvSpPr/>
            <p:nvPr/>
          </p:nvSpPr>
          <p:spPr>
            <a:xfrm>
              <a:off x="5305520" y="3955031"/>
              <a:ext cx="4498340" cy="1080135"/>
            </a:xfrm>
            <a:custGeom>
              <a:avLst/>
              <a:gdLst/>
              <a:ahLst/>
              <a:cxnLst/>
              <a:rect l="l" t="t" r="r" b="b"/>
              <a:pathLst>
                <a:path w="4498340" h="1080135">
                  <a:moveTo>
                    <a:pt x="4214159" y="0"/>
                  </a:moveTo>
                  <a:lnTo>
                    <a:pt x="283683" y="0"/>
                  </a:lnTo>
                  <a:lnTo>
                    <a:pt x="237668" y="3712"/>
                  </a:lnTo>
                  <a:lnTo>
                    <a:pt x="194017" y="14462"/>
                  </a:lnTo>
                  <a:lnTo>
                    <a:pt x="153314" y="31664"/>
                  </a:lnTo>
                  <a:lnTo>
                    <a:pt x="116144" y="54734"/>
                  </a:lnTo>
                  <a:lnTo>
                    <a:pt x="83089" y="83088"/>
                  </a:lnTo>
                  <a:lnTo>
                    <a:pt x="54734" y="116143"/>
                  </a:lnTo>
                  <a:lnTo>
                    <a:pt x="31664" y="153313"/>
                  </a:lnTo>
                  <a:lnTo>
                    <a:pt x="14462" y="194016"/>
                  </a:lnTo>
                  <a:lnTo>
                    <a:pt x="3712" y="237667"/>
                  </a:lnTo>
                  <a:lnTo>
                    <a:pt x="0" y="283682"/>
                  </a:lnTo>
                  <a:lnTo>
                    <a:pt x="0" y="796316"/>
                  </a:lnTo>
                  <a:lnTo>
                    <a:pt x="3712" y="842331"/>
                  </a:lnTo>
                  <a:lnTo>
                    <a:pt x="14462" y="885982"/>
                  </a:lnTo>
                  <a:lnTo>
                    <a:pt x="31664" y="926685"/>
                  </a:lnTo>
                  <a:lnTo>
                    <a:pt x="54734" y="963855"/>
                  </a:lnTo>
                  <a:lnTo>
                    <a:pt x="83089" y="996910"/>
                  </a:lnTo>
                  <a:lnTo>
                    <a:pt x="116144" y="1025264"/>
                  </a:lnTo>
                  <a:lnTo>
                    <a:pt x="153314" y="1048335"/>
                  </a:lnTo>
                  <a:lnTo>
                    <a:pt x="194017" y="1065536"/>
                  </a:lnTo>
                  <a:lnTo>
                    <a:pt x="237668" y="1076286"/>
                  </a:lnTo>
                  <a:lnTo>
                    <a:pt x="283683" y="1079999"/>
                  </a:lnTo>
                  <a:lnTo>
                    <a:pt x="4214159" y="1079999"/>
                  </a:lnTo>
                  <a:lnTo>
                    <a:pt x="4260174" y="1076286"/>
                  </a:lnTo>
                  <a:lnTo>
                    <a:pt x="4303825" y="1065536"/>
                  </a:lnTo>
                  <a:lnTo>
                    <a:pt x="4344528" y="1048335"/>
                  </a:lnTo>
                  <a:lnTo>
                    <a:pt x="4381698" y="1025264"/>
                  </a:lnTo>
                  <a:lnTo>
                    <a:pt x="4414753" y="996910"/>
                  </a:lnTo>
                  <a:lnTo>
                    <a:pt x="4443107" y="963855"/>
                  </a:lnTo>
                  <a:lnTo>
                    <a:pt x="4466178" y="926685"/>
                  </a:lnTo>
                  <a:lnTo>
                    <a:pt x="4483379" y="885982"/>
                  </a:lnTo>
                  <a:lnTo>
                    <a:pt x="4494129" y="842331"/>
                  </a:lnTo>
                  <a:lnTo>
                    <a:pt x="4497842" y="796316"/>
                  </a:lnTo>
                  <a:lnTo>
                    <a:pt x="4497842" y="283682"/>
                  </a:lnTo>
                  <a:lnTo>
                    <a:pt x="4494129" y="237667"/>
                  </a:lnTo>
                  <a:lnTo>
                    <a:pt x="4483379" y="194016"/>
                  </a:lnTo>
                  <a:lnTo>
                    <a:pt x="4466178" y="153313"/>
                  </a:lnTo>
                  <a:lnTo>
                    <a:pt x="4443107" y="116143"/>
                  </a:lnTo>
                  <a:lnTo>
                    <a:pt x="4414753" y="83088"/>
                  </a:lnTo>
                  <a:lnTo>
                    <a:pt x="4381698" y="54734"/>
                  </a:lnTo>
                  <a:lnTo>
                    <a:pt x="4344528" y="31664"/>
                  </a:lnTo>
                  <a:lnTo>
                    <a:pt x="4303825" y="14462"/>
                  </a:lnTo>
                  <a:lnTo>
                    <a:pt x="4260174" y="3712"/>
                  </a:lnTo>
                  <a:lnTo>
                    <a:pt x="421415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0531" y="4507991"/>
              <a:ext cx="476250" cy="414655"/>
            </a:xfrm>
            <a:custGeom>
              <a:avLst/>
              <a:gdLst/>
              <a:ahLst/>
              <a:cxnLst/>
              <a:rect l="l" t="t" r="r" b="b"/>
              <a:pathLst>
                <a:path w="476250" h="414654">
                  <a:moveTo>
                    <a:pt x="305549" y="225552"/>
                  </a:moveTo>
                  <a:lnTo>
                    <a:pt x="0" y="225552"/>
                  </a:lnTo>
                  <a:lnTo>
                    <a:pt x="0" y="301752"/>
                  </a:lnTo>
                  <a:lnTo>
                    <a:pt x="305549" y="301752"/>
                  </a:lnTo>
                  <a:lnTo>
                    <a:pt x="305549" y="225552"/>
                  </a:lnTo>
                  <a:close/>
                </a:path>
                <a:path w="476250" h="414654">
                  <a:moveTo>
                    <a:pt x="305549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305549" y="76200"/>
                  </a:lnTo>
                  <a:lnTo>
                    <a:pt x="305549" y="0"/>
                  </a:lnTo>
                  <a:close/>
                </a:path>
                <a:path w="476250" h="414654">
                  <a:moveTo>
                    <a:pt x="366509" y="112776"/>
                  </a:moveTo>
                  <a:lnTo>
                    <a:pt x="0" y="112776"/>
                  </a:lnTo>
                  <a:lnTo>
                    <a:pt x="0" y="188976"/>
                  </a:lnTo>
                  <a:lnTo>
                    <a:pt x="366509" y="188976"/>
                  </a:lnTo>
                  <a:lnTo>
                    <a:pt x="366509" y="112776"/>
                  </a:lnTo>
                  <a:close/>
                </a:path>
                <a:path w="476250" h="414654">
                  <a:moveTo>
                    <a:pt x="476237" y="338328"/>
                  </a:moveTo>
                  <a:lnTo>
                    <a:pt x="0" y="338328"/>
                  </a:lnTo>
                  <a:lnTo>
                    <a:pt x="0" y="414528"/>
                  </a:lnTo>
                  <a:lnTo>
                    <a:pt x="476237" y="414528"/>
                  </a:lnTo>
                  <a:lnTo>
                    <a:pt x="476237" y="338328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0531" y="4395215"/>
              <a:ext cx="1832610" cy="527685"/>
            </a:xfrm>
            <a:custGeom>
              <a:avLst/>
              <a:gdLst/>
              <a:ahLst/>
              <a:cxnLst/>
              <a:rect l="l" t="t" r="r" b="b"/>
              <a:pathLst>
                <a:path w="1832609" h="527685">
                  <a:moveTo>
                    <a:pt x="1832597" y="451104"/>
                  </a:moveTo>
                  <a:lnTo>
                    <a:pt x="476237" y="451104"/>
                  </a:lnTo>
                  <a:lnTo>
                    <a:pt x="476237" y="527304"/>
                  </a:lnTo>
                  <a:lnTo>
                    <a:pt x="1832597" y="527304"/>
                  </a:lnTo>
                  <a:lnTo>
                    <a:pt x="1832597" y="451104"/>
                  </a:lnTo>
                  <a:close/>
                </a:path>
                <a:path w="1832609" h="527685">
                  <a:moveTo>
                    <a:pt x="1832597" y="338328"/>
                  </a:moveTo>
                  <a:lnTo>
                    <a:pt x="305549" y="338328"/>
                  </a:lnTo>
                  <a:lnTo>
                    <a:pt x="305549" y="414528"/>
                  </a:lnTo>
                  <a:lnTo>
                    <a:pt x="1832597" y="414528"/>
                  </a:lnTo>
                  <a:lnTo>
                    <a:pt x="1832597" y="338328"/>
                  </a:lnTo>
                  <a:close/>
                </a:path>
                <a:path w="1832609" h="527685">
                  <a:moveTo>
                    <a:pt x="1832597" y="225552"/>
                  </a:moveTo>
                  <a:lnTo>
                    <a:pt x="366509" y="225552"/>
                  </a:lnTo>
                  <a:lnTo>
                    <a:pt x="366509" y="301752"/>
                  </a:lnTo>
                  <a:lnTo>
                    <a:pt x="1832597" y="301752"/>
                  </a:lnTo>
                  <a:lnTo>
                    <a:pt x="1832597" y="225552"/>
                  </a:lnTo>
                  <a:close/>
                </a:path>
                <a:path w="1832609" h="527685">
                  <a:moveTo>
                    <a:pt x="1832597" y="112776"/>
                  </a:moveTo>
                  <a:lnTo>
                    <a:pt x="305549" y="112776"/>
                  </a:lnTo>
                  <a:lnTo>
                    <a:pt x="305549" y="188976"/>
                  </a:lnTo>
                  <a:lnTo>
                    <a:pt x="1832597" y="188976"/>
                  </a:lnTo>
                  <a:lnTo>
                    <a:pt x="1832597" y="112776"/>
                  </a:lnTo>
                  <a:close/>
                </a:path>
                <a:path w="1832609" h="527685">
                  <a:moveTo>
                    <a:pt x="1832597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832597" y="76200"/>
                  </a:lnTo>
                  <a:lnTo>
                    <a:pt x="183259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ОЦЕНКА</a:t>
            </a:r>
            <a:r>
              <a:rPr spc="-50" dirty="0"/>
              <a:t> </a:t>
            </a:r>
            <a:r>
              <a:rPr dirty="0"/>
              <a:t>УСЛУГ</a:t>
            </a:r>
            <a:r>
              <a:rPr spc="-55" dirty="0"/>
              <a:t> </a:t>
            </a:r>
            <a:r>
              <a:rPr dirty="0"/>
              <a:t>ПО</a:t>
            </a:r>
            <a:r>
              <a:rPr spc="-60" dirty="0"/>
              <a:t> </a:t>
            </a:r>
            <a:r>
              <a:rPr spc="-10" dirty="0"/>
              <a:t>ЖИЗНЕОБЕСПЕЧЕНИЮ</a:t>
            </a:r>
          </a:p>
        </p:txBody>
      </p:sp>
      <p:sp>
        <p:nvSpPr>
          <p:cNvPr id="9" name="object 9"/>
          <p:cNvSpPr/>
          <p:nvPr/>
        </p:nvSpPr>
        <p:spPr>
          <a:xfrm>
            <a:off x="627018" y="163628"/>
            <a:ext cx="2108835" cy="274320"/>
          </a:xfrm>
          <a:custGeom>
            <a:avLst/>
            <a:gdLst/>
            <a:ahLst/>
            <a:cxnLst/>
            <a:rect l="l" t="t" r="r" b="b"/>
            <a:pathLst>
              <a:path w="2108835" h="274320">
                <a:moveTo>
                  <a:pt x="1971512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7"/>
                </a:lnTo>
                <a:lnTo>
                  <a:pt x="26417" y="56057"/>
                </a:lnTo>
                <a:lnTo>
                  <a:pt x="6980" y="93644"/>
                </a:lnTo>
                <a:lnTo>
                  <a:pt x="0" y="136922"/>
                </a:lnTo>
                <a:lnTo>
                  <a:pt x="6980" y="180200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3" y="266863"/>
                </a:lnTo>
                <a:lnTo>
                  <a:pt x="136921" y="273843"/>
                </a:lnTo>
                <a:lnTo>
                  <a:pt x="1971512" y="273843"/>
                </a:lnTo>
                <a:lnTo>
                  <a:pt x="2014790" y="266863"/>
                </a:lnTo>
                <a:lnTo>
                  <a:pt x="2052376" y="247425"/>
                </a:lnTo>
                <a:lnTo>
                  <a:pt x="2082015" y="217786"/>
                </a:lnTo>
                <a:lnTo>
                  <a:pt x="2101453" y="180200"/>
                </a:lnTo>
                <a:lnTo>
                  <a:pt x="2108433" y="136922"/>
                </a:lnTo>
                <a:lnTo>
                  <a:pt x="2101453" y="93644"/>
                </a:lnTo>
                <a:lnTo>
                  <a:pt x="2082015" y="56057"/>
                </a:lnTo>
                <a:lnTo>
                  <a:pt x="2052376" y="26417"/>
                </a:lnTo>
                <a:lnTo>
                  <a:pt x="2014790" y="6980"/>
                </a:lnTo>
                <a:lnTo>
                  <a:pt x="1971512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2421" y="227076"/>
            <a:ext cx="18542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оценка</a:t>
            </a: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услуг</a:t>
            </a:r>
            <a:r>
              <a:rPr sz="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жизнеобеспечению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7016" y="5217886"/>
            <a:ext cx="9176385" cy="1080135"/>
          </a:xfrm>
          <a:custGeom>
            <a:avLst/>
            <a:gdLst/>
            <a:ahLst/>
            <a:cxnLst/>
            <a:rect l="l" t="t" r="r" b="b"/>
            <a:pathLst>
              <a:path w="9176385" h="1080135">
                <a:moveTo>
                  <a:pt x="8902280" y="0"/>
                </a:moveTo>
                <a:lnTo>
                  <a:pt x="274066" y="0"/>
                </a:lnTo>
                <a:lnTo>
                  <a:pt x="224802" y="4415"/>
                </a:lnTo>
                <a:lnTo>
                  <a:pt x="178435" y="17146"/>
                </a:lnTo>
                <a:lnTo>
                  <a:pt x="135739" y="37418"/>
                </a:lnTo>
                <a:lnTo>
                  <a:pt x="97488" y="64456"/>
                </a:lnTo>
                <a:lnTo>
                  <a:pt x="64456" y="97488"/>
                </a:lnTo>
                <a:lnTo>
                  <a:pt x="37418" y="135739"/>
                </a:lnTo>
                <a:lnTo>
                  <a:pt x="17146" y="178435"/>
                </a:lnTo>
                <a:lnTo>
                  <a:pt x="4415" y="224802"/>
                </a:lnTo>
                <a:lnTo>
                  <a:pt x="0" y="274065"/>
                </a:lnTo>
                <a:lnTo>
                  <a:pt x="0" y="805932"/>
                </a:lnTo>
                <a:lnTo>
                  <a:pt x="4415" y="855196"/>
                </a:lnTo>
                <a:lnTo>
                  <a:pt x="17146" y="901563"/>
                </a:lnTo>
                <a:lnTo>
                  <a:pt x="37418" y="944259"/>
                </a:lnTo>
                <a:lnTo>
                  <a:pt x="64456" y="982510"/>
                </a:lnTo>
                <a:lnTo>
                  <a:pt x="97488" y="1015542"/>
                </a:lnTo>
                <a:lnTo>
                  <a:pt x="135739" y="1042581"/>
                </a:lnTo>
                <a:lnTo>
                  <a:pt x="178435" y="1062853"/>
                </a:lnTo>
                <a:lnTo>
                  <a:pt x="224802" y="1075583"/>
                </a:lnTo>
                <a:lnTo>
                  <a:pt x="274066" y="1079999"/>
                </a:lnTo>
                <a:lnTo>
                  <a:pt x="8902280" y="1079999"/>
                </a:lnTo>
                <a:lnTo>
                  <a:pt x="8951544" y="1075583"/>
                </a:lnTo>
                <a:lnTo>
                  <a:pt x="8997910" y="1062853"/>
                </a:lnTo>
                <a:lnTo>
                  <a:pt x="9040606" y="1042581"/>
                </a:lnTo>
                <a:lnTo>
                  <a:pt x="9078857" y="1015542"/>
                </a:lnTo>
                <a:lnTo>
                  <a:pt x="9111889" y="982510"/>
                </a:lnTo>
                <a:lnTo>
                  <a:pt x="9138928" y="944259"/>
                </a:lnTo>
                <a:lnTo>
                  <a:pt x="9159200" y="901563"/>
                </a:lnTo>
                <a:lnTo>
                  <a:pt x="9171930" y="855196"/>
                </a:lnTo>
                <a:lnTo>
                  <a:pt x="9176346" y="805932"/>
                </a:lnTo>
                <a:lnTo>
                  <a:pt x="9176346" y="274065"/>
                </a:lnTo>
                <a:lnTo>
                  <a:pt x="9171930" y="224802"/>
                </a:lnTo>
                <a:lnTo>
                  <a:pt x="9159200" y="178435"/>
                </a:lnTo>
                <a:lnTo>
                  <a:pt x="9138928" y="135739"/>
                </a:lnTo>
                <a:lnTo>
                  <a:pt x="9111889" y="97488"/>
                </a:lnTo>
                <a:lnTo>
                  <a:pt x="9078857" y="64456"/>
                </a:lnTo>
                <a:lnTo>
                  <a:pt x="9040606" y="37418"/>
                </a:lnTo>
                <a:lnTo>
                  <a:pt x="8997910" y="17146"/>
                </a:lnTo>
                <a:lnTo>
                  <a:pt x="8951544" y="4415"/>
                </a:lnTo>
                <a:lnTo>
                  <a:pt x="8902280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7016" y="1429318"/>
            <a:ext cx="4498340" cy="1080135"/>
          </a:xfrm>
          <a:custGeom>
            <a:avLst/>
            <a:gdLst/>
            <a:ahLst/>
            <a:cxnLst/>
            <a:rect l="l" t="t" r="r" b="b"/>
            <a:pathLst>
              <a:path w="4498340" h="1080135">
                <a:moveTo>
                  <a:pt x="4233392" y="0"/>
                </a:moveTo>
                <a:lnTo>
                  <a:pt x="264449" y="0"/>
                </a:lnTo>
                <a:lnTo>
                  <a:pt x="216914" y="4260"/>
                </a:lnTo>
                <a:lnTo>
                  <a:pt x="172174" y="16544"/>
                </a:lnTo>
                <a:lnTo>
                  <a:pt x="130976" y="36105"/>
                </a:lnTo>
                <a:lnTo>
                  <a:pt x="94068" y="62195"/>
                </a:lnTo>
                <a:lnTo>
                  <a:pt x="62195" y="94068"/>
                </a:lnTo>
                <a:lnTo>
                  <a:pt x="36105" y="130977"/>
                </a:lnTo>
                <a:lnTo>
                  <a:pt x="16544" y="172175"/>
                </a:lnTo>
                <a:lnTo>
                  <a:pt x="4260" y="216915"/>
                </a:lnTo>
                <a:lnTo>
                  <a:pt x="0" y="264450"/>
                </a:lnTo>
                <a:lnTo>
                  <a:pt x="0" y="815549"/>
                </a:lnTo>
                <a:lnTo>
                  <a:pt x="4260" y="863085"/>
                </a:lnTo>
                <a:lnTo>
                  <a:pt x="16544" y="907825"/>
                </a:lnTo>
                <a:lnTo>
                  <a:pt x="36105" y="949023"/>
                </a:lnTo>
                <a:lnTo>
                  <a:pt x="62195" y="985932"/>
                </a:lnTo>
                <a:lnTo>
                  <a:pt x="94068" y="1017804"/>
                </a:lnTo>
                <a:lnTo>
                  <a:pt x="130976" y="1043895"/>
                </a:lnTo>
                <a:lnTo>
                  <a:pt x="172174" y="1063455"/>
                </a:lnTo>
                <a:lnTo>
                  <a:pt x="216914" y="1075739"/>
                </a:lnTo>
                <a:lnTo>
                  <a:pt x="264449" y="1080000"/>
                </a:lnTo>
                <a:lnTo>
                  <a:pt x="4233392" y="1080000"/>
                </a:lnTo>
                <a:lnTo>
                  <a:pt x="4280927" y="1075739"/>
                </a:lnTo>
                <a:lnTo>
                  <a:pt x="4325667" y="1063455"/>
                </a:lnTo>
                <a:lnTo>
                  <a:pt x="4366864" y="1043895"/>
                </a:lnTo>
                <a:lnTo>
                  <a:pt x="4403773" y="1017804"/>
                </a:lnTo>
                <a:lnTo>
                  <a:pt x="4435646" y="985932"/>
                </a:lnTo>
                <a:lnTo>
                  <a:pt x="4461736" y="949023"/>
                </a:lnTo>
                <a:lnTo>
                  <a:pt x="4481296" y="907825"/>
                </a:lnTo>
                <a:lnTo>
                  <a:pt x="4493581" y="863085"/>
                </a:lnTo>
                <a:lnTo>
                  <a:pt x="4497841" y="815549"/>
                </a:lnTo>
                <a:lnTo>
                  <a:pt x="4497841" y="264450"/>
                </a:lnTo>
                <a:lnTo>
                  <a:pt x="4493581" y="216915"/>
                </a:lnTo>
                <a:lnTo>
                  <a:pt x="4481296" y="172175"/>
                </a:lnTo>
                <a:lnTo>
                  <a:pt x="4461736" y="130977"/>
                </a:lnTo>
                <a:lnTo>
                  <a:pt x="4435646" y="94068"/>
                </a:lnTo>
                <a:lnTo>
                  <a:pt x="4403773" y="62195"/>
                </a:lnTo>
                <a:lnTo>
                  <a:pt x="4366864" y="36105"/>
                </a:lnTo>
                <a:lnTo>
                  <a:pt x="4325667" y="16544"/>
                </a:lnTo>
                <a:lnTo>
                  <a:pt x="4280927" y="4260"/>
                </a:lnTo>
                <a:lnTo>
                  <a:pt x="423339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60124" y="1603247"/>
            <a:ext cx="24587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ТРАНСПОРТНОЕ</a:t>
            </a:r>
            <a:r>
              <a:rPr sz="1100" b="1" spc="4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ОБСЛУЖИВАНИЕ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27016" y="2692175"/>
            <a:ext cx="4498340" cy="1080135"/>
            <a:chOff x="627016" y="2692175"/>
            <a:chExt cx="4498340" cy="1080135"/>
          </a:xfrm>
        </p:grpSpPr>
        <p:sp>
          <p:nvSpPr>
            <p:cNvPr id="15" name="object 15"/>
            <p:cNvSpPr/>
            <p:nvPr/>
          </p:nvSpPr>
          <p:spPr>
            <a:xfrm>
              <a:off x="627016" y="2692175"/>
              <a:ext cx="4498340" cy="1080135"/>
            </a:xfrm>
            <a:custGeom>
              <a:avLst/>
              <a:gdLst/>
              <a:ahLst/>
              <a:cxnLst/>
              <a:rect l="l" t="t" r="r" b="b"/>
              <a:pathLst>
                <a:path w="4498340" h="1080135">
                  <a:moveTo>
                    <a:pt x="4204537" y="0"/>
                  </a:moveTo>
                  <a:lnTo>
                    <a:pt x="293304" y="0"/>
                  </a:lnTo>
                  <a:lnTo>
                    <a:pt x="245728" y="3838"/>
                  </a:lnTo>
                  <a:lnTo>
                    <a:pt x="200597" y="14952"/>
                  </a:lnTo>
                  <a:lnTo>
                    <a:pt x="158513" y="32738"/>
                  </a:lnTo>
                  <a:lnTo>
                    <a:pt x="120082" y="56590"/>
                  </a:lnTo>
                  <a:lnTo>
                    <a:pt x="85906" y="85906"/>
                  </a:lnTo>
                  <a:lnTo>
                    <a:pt x="56590" y="120082"/>
                  </a:lnTo>
                  <a:lnTo>
                    <a:pt x="32738" y="158513"/>
                  </a:lnTo>
                  <a:lnTo>
                    <a:pt x="14952" y="200597"/>
                  </a:lnTo>
                  <a:lnTo>
                    <a:pt x="3838" y="245728"/>
                  </a:lnTo>
                  <a:lnTo>
                    <a:pt x="0" y="293303"/>
                  </a:lnTo>
                  <a:lnTo>
                    <a:pt x="0" y="786695"/>
                  </a:lnTo>
                  <a:lnTo>
                    <a:pt x="3838" y="834270"/>
                  </a:lnTo>
                  <a:lnTo>
                    <a:pt x="14952" y="879401"/>
                  </a:lnTo>
                  <a:lnTo>
                    <a:pt x="32738" y="921485"/>
                  </a:lnTo>
                  <a:lnTo>
                    <a:pt x="56590" y="959916"/>
                  </a:lnTo>
                  <a:lnTo>
                    <a:pt x="85906" y="994092"/>
                  </a:lnTo>
                  <a:lnTo>
                    <a:pt x="120082" y="1023408"/>
                  </a:lnTo>
                  <a:lnTo>
                    <a:pt x="158513" y="1047261"/>
                  </a:lnTo>
                  <a:lnTo>
                    <a:pt x="200597" y="1065046"/>
                  </a:lnTo>
                  <a:lnTo>
                    <a:pt x="245728" y="1076160"/>
                  </a:lnTo>
                  <a:lnTo>
                    <a:pt x="293304" y="1079999"/>
                  </a:lnTo>
                  <a:lnTo>
                    <a:pt x="4204537" y="1079999"/>
                  </a:lnTo>
                  <a:lnTo>
                    <a:pt x="4252113" y="1076160"/>
                  </a:lnTo>
                  <a:lnTo>
                    <a:pt x="4297244" y="1065046"/>
                  </a:lnTo>
                  <a:lnTo>
                    <a:pt x="4339327" y="1047261"/>
                  </a:lnTo>
                  <a:lnTo>
                    <a:pt x="4377759" y="1023408"/>
                  </a:lnTo>
                  <a:lnTo>
                    <a:pt x="4411934" y="994092"/>
                  </a:lnTo>
                  <a:lnTo>
                    <a:pt x="4441250" y="959916"/>
                  </a:lnTo>
                  <a:lnTo>
                    <a:pt x="4465103" y="921485"/>
                  </a:lnTo>
                  <a:lnTo>
                    <a:pt x="4482888" y="879401"/>
                  </a:lnTo>
                  <a:lnTo>
                    <a:pt x="4494002" y="834270"/>
                  </a:lnTo>
                  <a:lnTo>
                    <a:pt x="4497841" y="786695"/>
                  </a:lnTo>
                  <a:lnTo>
                    <a:pt x="4497841" y="293303"/>
                  </a:lnTo>
                  <a:lnTo>
                    <a:pt x="4494002" y="245728"/>
                  </a:lnTo>
                  <a:lnTo>
                    <a:pt x="4482888" y="200597"/>
                  </a:lnTo>
                  <a:lnTo>
                    <a:pt x="4465103" y="158513"/>
                  </a:lnTo>
                  <a:lnTo>
                    <a:pt x="4441250" y="120082"/>
                  </a:lnTo>
                  <a:lnTo>
                    <a:pt x="4411934" y="85906"/>
                  </a:lnTo>
                  <a:lnTo>
                    <a:pt x="4377759" y="56590"/>
                  </a:lnTo>
                  <a:lnTo>
                    <a:pt x="4339327" y="32738"/>
                  </a:lnTo>
                  <a:lnTo>
                    <a:pt x="4297244" y="14952"/>
                  </a:lnTo>
                  <a:lnTo>
                    <a:pt x="4252113" y="3838"/>
                  </a:lnTo>
                  <a:lnTo>
                    <a:pt x="420453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52028" y="3246119"/>
              <a:ext cx="476250" cy="414655"/>
            </a:xfrm>
            <a:custGeom>
              <a:avLst/>
              <a:gdLst/>
              <a:ahLst/>
              <a:cxnLst/>
              <a:rect l="l" t="t" r="r" b="b"/>
              <a:pathLst>
                <a:path w="476250" h="414654">
                  <a:moveTo>
                    <a:pt x="85915" y="225552"/>
                  </a:moveTo>
                  <a:lnTo>
                    <a:pt x="0" y="225552"/>
                  </a:lnTo>
                  <a:lnTo>
                    <a:pt x="0" y="301752"/>
                  </a:lnTo>
                  <a:lnTo>
                    <a:pt x="85915" y="301752"/>
                  </a:lnTo>
                  <a:lnTo>
                    <a:pt x="85915" y="225552"/>
                  </a:lnTo>
                  <a:close/>
                </a:path>
                <a:path w="476250" h="414654">
                  <a:moveTo>
                    <a:pt x="165163" y="338328"/>
                  </a:moveTo>
                  <a:lnTo>
                    <a:pt x="0" y="338328"/>
                  </a:lnTo>
                  <a:lnTo>
                    <a:pt x="0" y="414528"/>
                  </a:lnTo>
                  <a:lnTo>
                    <a:pt x="165163" y="414528"/>
                  </a:lnTo>
                  <a:lnTo>
                    <a:pt x="165163" y="338328"/>
                  </a:lnTo>
                  <a:close/>
                </a:path>
                <a:path w="476250" h="414654">
                  <a:moveTo>
                    <a:pt x="476059" y="112776"/>
                  </a:moveTo>
                  <a:lnTo>
                    <a:pt x="0" y="112776"/>
                  </a:lnTo>
                  <a:lnTo>
                    <a:pt x="0" y="188976"/>
                  </a:lnTo>
                  <a:lnTo>
                    <a:pt x="476059" y="188976"/>
                  </a:lnTo>
                  <a:lnTo>
                    <a:pt x="476059" y="112776"/>
                  </a:lnTo>
                  <a:close/>
                </a:path>
                <a:path w="476250" h="414654">
                  <a:moveTo>
                    <a:pt x="476059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476059" y="76200"/>
                  </a:lnTo>
                  <a:lnTo>
                    <a:pt x="476059" y="0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52028" y="3136391"/>
              <a:ext cx="1829435" cy="524510"/>
            </a:xfrm>
            <a:custGeom>
              <a:avLst/>
              <a:gdLst/>
              <a:ahLst/>
              <a:cxnLst/>
              <a:rect l="l" t="t" r="r" b="b"/>
              <a:pathLst>
                <a:path w="1829435" h="524510">
                  <a:moveTo>
                    <a:pt x="1829371" y="448056"/>
                  </a:moveTo>
                  <a:lnTo>
                    <a:pt x="165163" y="448056"/>
                  </a:lnTo>
                  <a:lnTo>
                    <a:pt x="165163" y="524256"/>
                  </a:lnTo>
                  <a:lnTo>
                    <a:pt x="1829371" y="524256"/>
                  </a:lnTo>
                  <a:lnTo>
                    <a:pt x="1829371" y="448056"/>
                  </a:lnTo>
                  <a:close/>
                </a:path>
                <a:path w="1829435" h="524510">
                  <a:moveTo>
                    <a:pt x="1829371" y="335280"/>
                  </a:moveTo>
                  <a:lnTo>
                    <a:pt x="85915" y="335280"/>
                  </a:lnTo>
                  <a:lnTo>
                    <a:pt x="85915" y="411480"/>
                  </a:lnTo>
                  <a:lnTo>
                    <a:pt x="1829371" y="411480"/>
                  </a:lnTo>
                  <a:lnTo>
                    <a:pt x="1829371" y="335280"/>
                  </a:lnTo>
                  <a:close/>
                </a:path>
                <a:path w="1829435" h="524510">
                  <a:moveTo>
                    <a:pt x="1829371" y="222504"/>
                  </a:moveTo>
                  <a:lnTo>
                    <a:pt x="476059" y="222504"/>
                  </a:lnTo>
                  <a:lnTo>
                    <a:pt x="476059" y="298704"/>
                  </a:lnTo>
                  <a:lnTo>
                    <a:pt x="1829371" y="298704"/>
                  </a:lnTo>
                  <a:lnTo>
                    <a:pt x="1829371" y="222504"/>
                  </a:lnTo>
                  <a:close/>
                </a:path>
                <a:path w="1829435" h="524510">
                  <a:moveTo>
                    <a:pt x="1829371" y="109728"/>
                  </a:moveTo>
                  <a:lnTo>
                    <a:pt x="476059" y="109728"/>
                  </a:lnTo>
                  <a:lnTo>
                    <a:pt x="476059" y="185928"/>
                  </a:lnTo>
                  <a:lnTo>
                    <a:pt x="1829371" y="185928"/>
                  </a:lnTo>
                  <a:lnTo>
                    <a:pt x="1829371" y="109728"/>
                  </a:lnTo>
                  <a:close/>
                </a:path>
                <a:path w="1829435" h="524510">
                  <a:moveTo>
                    <a:pt x="1829371" y="0"/>
                  </a:moveTo>
                  <a:lnTo>
                    <a:pt x="0" y="0"/>
                  </a:lnTo>
                  <a:lnTo>
                    <a:pt x="0" y="73152"/>
                  </a:lnTo>
                  <a:lnTo>
                    <a:pt x="1829371" y="73152"/>
                  </a:lnTo>
                  <a:lnTo>
                    <a:pt x="182937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627016" y="3955031"/>
            <a:ext cx="4498340" cy="1080135"/>
          </a:xfrm>
          <a:custGeom>
            <a:avLst/>
            <a:gdLst/>
            <a:ahLst/>
            <a:cxnLst/>
            <a:rect l="l" t="t" r="r" b="b"/>
            <a:pathLst>
              <a:path w="4498340" h="1080135">
                <a:moveTo>
                  <a:pt x="4214159" y="0"/>
                </a:moveTo>
                <a:lnTo>
                  <a:pt x="283682" y="0"/>
                </a:lnTo>
                <a:lnTo>
                  <a:pt x="237667" y="3712"/>
                </a:lnTo>
                <a:lnTo>
                  <a:pt x="194017" y="14462"/>
                </a:lnTo>
                <a:lnTo>
                  <a:pt x="153314" y="31664"/>
                </a:lnTo>
                <a:lnTo>
                  <a:pt x="116143" y="54734"/>
                </a:lnTo>
                <a:lnTo>
                  <a:pt x="83088" y="83088"/>
                </a:lnTo>
                <a:lnTo>
                  <a:pt x="54734" y="116143"/>
                </a:lnTo>
                <a:lnTo>
                  <a:pt x="31664" y="153313"/>
                </a:lnTo>
                <a:lnTo>
                  <a:pt x="14462" y="194016"/>
                </a:lnTo>
                <a:lnTo>
                  <a:pt x="3712" y="237667"/>
                </a:lnTo>
                <a:lnTo>
                  <a:pt x="0" y="283682"/>
                </a:lnTo>
                <a:lnTo>
                  <a:pt x="0" y="796316"/>
                </a:lnTo>
                <a:lnTo>
                  <a:pt x="3712" y="842331"/>
                </a:lnTo>
                <a:lnTo>
                  <a:pt x="14462" y="885982"/>
                </a:lnTo>
                <a:lnTo>
                  <a:pt x="31664" y="926685"/>
                </a:lnTo>
                <a:lnTo>
                  <a:pt x="54734" y="963855"/>
                </a:lnTo>
                <a:lnTo>
                  <a:pt x="83088" y="996910"/>
                </a:lnTo>
                <a:lnTo>
                  <a:pt x="116143" y="1025264"/>
                </a:lnTo>
                <a:lnTo>
                  <a:pt x="153314" y="1048335"/>
                </a:lnTo>
                <a:lnTo>
                  <a:pt x="194017" y="1065536"/>
                </a:lnTo>
                <a:lnTo>
                  <a:pt x="237667" y="1076286"/>
                </a:lnTo>
                <a:lnTo>
                  <a:pt x="283682" y="1079999"/>
                </a:lnTo>
                <a:lnTo>
                  <a:pt x="4214159" y="1079999"/>
                </a:lnTo>
                <a:lnTo>
                  <a:pt x="4260173" y="1076286"/>
                </a:lnTo>
                <a:lnTo>
                  <a:pt x="4303824" y="1065536"/>
                </a:lnTo>
                <a:lnTo>
                  <a:pt x="4344527" y="1048335"/>
                </a:lnTo>
                <a:lnTo>
                  <a:pt x="4381698" y="1025264"/>
                </a:lnTo>
                <a:lnTo>
                  <a:pt x="4414753" y="996910"/>
                </a:lnTo>
                <a:lnTo>
                  <a:pt x="4443107" y="963855"/>
                </a:lnTo>
                <a:lnTo>
                  <a:pt x="4466177" y="926685"/>
                </a:lnTo>
                <a:lnTo>
                  <a:pt x="4483379" y="885982"/>
                </a:lnTo>
                <a:lnTo>
                  <a:pt x="4494128" y="842331"/>
                </a:lnTo>
                <a:lnTo>
                  <a:pt x="4497841" y="796316"/>
                </a:lnTo>
                <a:lnTo>
                  <a:pt x="4497841" y="283682"/>
                </a:lnTo>
                <a:lnTo>
                  <a:pt x="4494128" y="237667"/>
                </a:lnTo>
                <a:lnTo>
                  <a:pt x="4483379" y="194016"/>
                </a:lnTo>
                <a:lnTo>
                  <a:pt x="4466177" y="153313"/>
                </a:lnTo>
                <a:lnTo>
                  <a:pt x="4443107" y="116143"/>
                </a:lnTo>
                <a:lnTo>
                  <a:pt x="4414753" y="83088"/>
                </a:lnTo>
                <a:lnTo>
                  <a:pt x="4381698" y="54734"/>
                </a:lnTo>
                <a:lnTo>
                  <a:pt x="4344527" y="31664"/>
                </a:lnTo>
                <a:lnTo>
                  <a:pt x="4303824" y="14462"/>
                </a:lnTo>
                <a:lnTo>
                  <a:pt x="4260173" y="3712"/>
                </a:lnTo>
                <a:lnTo>
                  <a:pt x="421415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60124" y="4130040"/>
            <a:ext cx="24834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ОРГАНИЗАЦИЯ</a:t>
            </a:r>
            <a:r>
              <a:rPr sz="1100" b="1" spc="-6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ВОДОСНАБЖЕНИЯ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38628" y="1603247"/>
            <a:ext cx="25520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ОРГАНИЗАЦИЯ</a:t>
            </a:r>
            <a:r>
              <a:rPr sz="1100" b="1" spc="-6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ТЕПЛОСНАБЖЕНИЯ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52498" y="5391911"/>
            <a:ext cx="7099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424602" y="1874520"/>
            <a:ext cx="1829435" cy="524510"/>
            <a:chOff x="6424602" y="1874520"/>
            <a:chExt cx="1829435" cy="524510"/>
          </a:xfrm>
        </p:grpSpPr>
        <p:sp>
          <p:nvSpPr>
            <p:cNvPr id="23" name="object 23"/>
            <p:cNvSpPr/>
            <p:nvPr/>
          </p:nvSpPr>
          <p:spPr>
            <a:xfrm>
              <a:off x="6424600" y="1874519"/>
              <a:ext cx="476250" cy="524510"/>
            </a:xfrm>
            <a:custGeom>
              <a:avLst/>
              <a:gdLst/>
              <a:ahLst/>
              <a:cxnLst/>
              <a:rect l="l" t="t" r="r" b="b"/>
              <a:pathLst>
                <a:path w="476250" h="524510">
                  <a:moveTo>
                    <a:pt x="85928" y="335280"/>
                  </a:moveTo>
                  <a:lnTo>
                    <a:pt x="0" y="335280"/>
                  </a:lnTo>
                  <a:lnTo>
                    <a:pt x="0" y="411480"/>
                  </a:lnTo>
                  <a:lnTo>
                    <a:pt x="85928" y="411480"/>
                  </a:lnTo>
                  <a:lnTo>
                    <a:pt x="85928" y="335280"/>
                  </a:lnTo>
                  <a:close/>
                </a:path>
                <a:path w="476250" h="524510">
                  <a:moveTo>
                    <a:pt x="165176" y="448056"/>
                  </a:moveTo>
                  <a:lnTo>
                    <a:pt x="0" y="448056"/>
                  </a:lnTo>
                  <a:lnTo>
                    <a:pt x="0" y="524256"/>
                  </a:lnTo>
                  <a:lnTo>
                    <a:pt x="165176" y="524256"/>
                  </a:lnTo>
                  <a:lnTo>
                    <a:pt x="165176" y="448056"/>
                  </a:lnTo>
                  <a:close/>
                </a:path>
                <a:path w="476250" h="524510">
                  <a:moveTo>
                    <a:pt x="238328" y="0"/>
                  </a:moveTo>
                  <a:lnTo>
                    <a:pt x="0" y="0"/>
                  </a:lnTo>
                  <a:lnTo>
                    <a:pt x="0" y="73152"/>
                  </a:lnTo>
                  <a:lnTo>
                    <a:pt x="238328" y="73152"/>
                  </a:lnTo>
                  <a:lnTo>
                    <a:pt x="238328" y="0"/>
                  </a:lnTo>
                  <a:close/>
                </a:path>
                <a:path w="476250" h="524510">
                  <a:moveTo>
                    <a:pt x="476072" y="222504"/>
                  </a:moveTo>
                  <a:lnTo>
                    <a:pt x="0" y="222504"/>
                  </a:lnTo>
                  <a:lnTo>
                    <a:pt x="0" y="298704"/>
                  </a:lnTo>
                  <a:lnTo>
                    <a:pt x="476072" y="298704"/>
                  </a:lnTo>
                  <a:lnTo>
                    <a:pt x="476072" y="222504"/>
                  </a:lnTo>
                  <a:close/>
                </a:path>
                <a:path w="476250" h="524510">
                  <a:moveTo>
                    <a:pt x="476072" y="112776"/>
                  </a:moveTo>
                  <a:lnTo>
                    <a:pt x="0" y="112776"/>
                  </a:lnTo>
                  <a:lnTo>
                    <a:pt x="0" y="185928"/>
                  </a:lnTo>
                  <a:lnTo>
                    <a:pt x="476072" y="185928"/>
                  </a:lnTo>
                  <a:lnTo>
                    <a:pt x="476072" y="112776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10528" y="1874519"/>
              <a:ext cx="1743710" cy="524510"/>
            </a:xfrm>
            <a:custGeom>
              <a:avLst/>
              <a:gdLst/>
              <a:ahLst/>
              <a:cxnLst/>
              <a:rect l="l" t="t" r="r" b="b"/>
              <a:pathLst>
                <a:path w="1743709" h="524510">
                  <a:moveTo>
                    <a:pt x="1743456" y="448056"/>
                  </a:moveTo>
                  <a:lnTo>
                    <a:pt x="79248" y="448056"/>
                  </a:lnTo>
                  <a:lnTo>
                    <a:pt x="79248" y="524256"/>
                  </a:lnTo>
                  <a:lnTo>
                    <a:pt x="1743456" y="524256"/>
                  </a:lnTo>
                  <a:lnTo>
                    <a:pt x="1743456" y="448056"/>
                  </a:lnTo>
                  <a:close/>
                </a:path>
                <a:path w="1743709" h="524510">
                  <a:moveTo>
                    <a:pt x="1743456" y="335280"/>
                  </a:moveTo>
                  <a:lnTo>
                    <a:pt x="0" y="335280"/>
                  </a:lnTo>
                  <a:lnTo>
                    <a:pt x="0" y="411480"/>
                  </a:lnTo>
                  <a:lnTo>
                    <a:pt x="1743456" y="411480"/>
                  </a:lnTo>
                  <a:lnTo>
                    <a:pt x="1743456" y="335280"/>
                  </a:lnTo>
                  <a:close/>
                </a:path>
                <a:path w="1743709" h="524510">
                  <a:moveTo>
                    <a:pt x="1743456" y="222504"/>
                  </a:moveTo>
                  <a:lnTo>
                    <a:pt x="390144" y="222504"/>
                  </a:lnTo>
                  <a:lnTo>
                    <a:pt x="390144" y="298704"/>
                  </a:lnTo>
                  <a:lnTo>
                    <a:pt x="1743456" y="298704"/>
                  </a:lnTo>
                  <a:lnTo>
                    <a:pt x="1743456" y="222504"/>
                  </a:lnTo>
                  <a:close/>
                </a:path>
                <a:path w="1743709" h="524510">
                  <a:moveTo>
                    <a:pt x="1743456" y="112776"/>
                  </a:moveTo>
                  <a:lnTo>
                    <a:pt x="390144" y="112776"/>
                  </a:lnTo>
                  <a:lnTo>
                    <a:pt x="390144" y="185928"/>
                  </a:lnTo>
                  <a:lnTo>
                    <a:pt x="1743456" y="185928"/>
                  </a:lnTo>
                  <a:lnTo>
                    <a:pt x="1743456" y="112776"/>
                  </a:lnTo>
                  <a:close/>
                </a:path>
                <a:path w="1743709" h="524510">
                  <a:moveTo>
                    <a:pt x="1743456" y="0"/>
                  </a:moveTo>
                  <a:lnTo>
                    <a:pt x="152400" y="0"/>
                  </a:lnTo>
                  <a:lnTo>
                    <a:pt x="152400" y="73152"/>
                  </a:lnTo>
                  <a:lnTo>
                    <a:pt x="1743456" y="73152"/>
                  </a:lnTo>
                  <a:lnTo>
                    <a:pt x="174345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613662" y="2303779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10%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42278" y="2191003"/>
            <a:ext cx="1358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5%</a:t>
            </a:r>
            <a:endParaRPr sz="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26587" y="2078228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35%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26587" y="1965452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35%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92193" y="1855723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15%</a:t>
            </a:r>
            <a:endParaRPr sz="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79798" y="1831340"/>
            <a:ext cx="792480" cy="5835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450215" algn="r">
              <a:lnSpc>
                <a:spcPct val="121700"/>
              </a:lnSpc>
              <a:spcBef>
                <a:spcPts val="85"/>
              </a:spcBef>
            </a:pP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отлично</a:t>
            </a:r>
            <a:r>
              <a:rPr sz="6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хорошо</a:t>
            </a:r>
            <a:r>
              <a:rPr sz="6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удовлетворительно</a:t>
            </a:r>
            <a:endParaRPr sz="600">
              <a:latin typeface="Arial"/>
              <a:cs typeface="Arial"/>
            </a:endParaRPr>
          </a:p>
          <a:p>
            <a:pPr marL="301625" marR="5080" indent="247015" algn="r">
              <a:lnSpc>
                <a:spcPct val="123300"/>
              </a:lnSpc>
            </a:pP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плохо</a:t>
            </a:r>
            <a:r>
              <a:rPr sz="6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4756A0"/>
                </a:solidFill>
                <a:latin typeface="Arial"/>
                <a:cs typeface="Arial"/>
              </a:rPr>
              <a:t>очень</a:t>
            </a: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плохо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430536" y="3136392"/>
            <a:ext cx="1832610" cy="524510"/>
            <a:chOff x="6430536" y="3136392"/>
            <a:chExt cx="1832610" cy="524510"/>
          </a:xfrm>
        </p:grpSpPr>
        <p:sp>
          <p:nvSpPr>
            <p:cNvPr id="32" name="object 32"/>
            <p:cNvSpPr/>
            <p:nvPr/>
          </p:nvSpPr>
          <p:spPr>
            <a:xfrm>
              <a:off x="6430530" y="3246119"/>
              <a:ext cx="476250" cy="414655"/>
            </a:xfrm>
            <a:custGeom>
              <a:avLst/>
              <a:gdLst/>
              <a:ahLst/>
              <a:cxnLst/>
              <a:rect l="l" t="t" r="r" b="b"/>
              <a:pathLst>
                <a:path w="476250" h="414654">
                  <a:moveTo>
                    <a:pt x="305549" y="225552"/>
                  </a:moveTo>
                  <a:lnTo>
                    <a:pt x="0" y="225552"/>
                  </a:lnTo>
                  <a:lnTo>
                    <a:pt x="0" y="301752"/>
                  </a:lnTo>
                  <a:lnTo>
                    <a:pt x="305549" y="301752"/>
                  </a:lnTo>
                  <a:lnTo>
                    <a:pt x="305549" y="225552"/>
                  </a:lnTo>
                  <a:close/>
                </a:path>
                <a:path w="476250" h="414654">
                  <a:moveTo>
                    <a:pt x="305549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305549" y="76200"/>
                  </a:lnTo>
                  <a:lnTo>
                    <a:pt x="305549" y="0"/>
                  </a:lnTo>
                  <a:close/>
                </a:path>
                <a:path w="476250" h="414654">
                  <a:moveTo>
                    <a:pt x="366509" y="112776"/>
                  </a:moveTo>
                  <a:lnTo>
                    <a:pt x="0" y="112776"/>
                  </a:lnTo>
                  <a:lnTo>
                    <a:pt x="0" y="188976"/>
                  </a:lnTo>
                  <a:lnTo>
                    <a:pt x="366509" y="188976"/>
                  </a:lnTo>
                  <a:lnTo>
                    <a:pt x="366509" y="112776"/>
                  </a:lnTo>
                  <a:close/>
                </a:path>
                <a:path w="476250" h="414654">
                  <a:moveTo>
                    <a:pt x="476237" y="338328"/>
                  </a:moveTo>
                  <a:lnTo>
                    <a:pt x="0" y="338328"/>
                  </a:lnTo>
                  <a:lnTo>
                    <a:pt x="0" y="414528"/>
                  </a:lnTo>
                  <a:lnTo>
                    <a:pt x="476237" y="414528"/>
                  </a:lnTo>
                  <a:lnTo>
                    <a:pt x="476237" y="338328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30530" y="3136391"/>
              <a:ext cx="1832610" cy="524510"/>
            </a:xfrm>
            <a:custGeom>
              <a:avLst/>
              <a:gdLst/>
              <a:ahLst/>
              <a:cxnLst/>
              <a:rect l="l" t="t" r="r" b="b"/>
              <a:pathLst>
                <a:path w="1832609" h="524510">
                  <a:moveTo>
                    <a:pt x="1832597" y="448056"/>
                  </a:moveTo>
                  <a:lnTo>
                    <a:pt x="476237" y="448056"/>
                  </a:lnTo>
                  <a:lnTo>
                    <a:pt x="476237" y="524256"/>
                  </a:lnTo>
                  <a:lnTo>
                    <a:pt x="1832597" y="524256"/>
                  </a:lnTo>
                  <a:lnTo>
                    <a:pt x="1832597" y="448056"/>
                  </a:lnTo>
                  <a:close/>
                </a:path>
                <a:path w="1832609" h="524510">
                  <a:moveTo>
                    <a:pt x="1832597" y="335280"/>
                  </a:moveTo>
                  <a:lnTo>
                    <a:pt x="305549" y="335280"/>
                  </a:lnTo>
                  <a:lnTo>
                    <a:pt x="305549" y="411480"/>
                  </a:lnTo>
                  <a:lnTo>
                    <a:pt x="1832597" y="411480"/>
                  </a:lnTo>
                  <a:lnTo>
                    <a:pt x="1832597" y="335280"/>
                  </a:lnTo>
                  <a:close/>
                </a:path>
                <a:path w="1832609" h="524510">
                  <a:moveTo>
                    <a:pt x="1832597" y="222504"/>
                  </a:moveTo>
                  <a:lnTo>
                    <a:pt x="366509" y="222504"/>
                  </a:lnTo>
                  <a:lnTo>
                    <a:pt x="366509" y="298704"/>
                  </a:lnTo>
                  <a:lnTo>
                    <a:pt x="1832597" y="298704"/>
                  </a:lnTo>
                  <a:lnTo>
                    <a:pt x="1832597" y="222504"/>
                  </a:lnTo>
                  <a:close/>
                </a:path>
                <a:path w="1832609" h="524510">
                  <a:moveTo>
                    <a:pt x="1832597" y="109728"/>
                  </a:moveTo>
                  <a:lnTo>
                    <a:pt x="305549" y="109728"/>
                  </a:lnTo>
                  <a:lnTo>
                    <a:pt x="305549" y="185928"/>
                  </a:lnTo>
                  <a:lnTo>
                    <a:pt x="1832597" y="185928"/>
                  </a:lnTo>
                  <a:lnTo>
                    <a:pt x="1832597" y="109728"/>
                  </a:lnTo>
                  <a:close/>
                </a:path>
                <a:path w="1832609" h="524510">
                  <a:moveTo>
                    <a:pt x="1832597" y="0"/>
                  </a:moveTo>
                  <a:lnTo>
                    <a:pt x="0" y="0"/>
                  </a:lnTo>
                  <a:lnTo>
                    <a:pt x="0" y="73152"/>
                  </a:lnTo>
                  <a:lnTo>
                    <a:pt x="1832597" y="73152"/>
                  </a:lnTo>
                  <a:lnTo>
                    <a:pt x="183259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913881" y="3565652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35%</a:t>
            </a:r>
            <a:endParaRPr sz="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61481" y="3452876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20%</a:t>
            </a:r>
            <a:endParaRPr sz="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12281" y="3340100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25%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61481" y="3227323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20%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585734" y="3199892"/>
            <a:ext cx="792480" cy="476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4345" algn="r">
              <a:lnSpc>
                <a:spcPct val="1233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хорошо</a:t>
            </a:r>
            <a:r>
              <a:rPr sz="6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удовлетворительно</a:t>
            </a:r>
            <a:endParaRPr sz="600">
              <a:latin typeface="Arial"/>
              <a:cs typeface="Arial"/>
            </a:endParaRPr>
          </a:p>
          <a:p>
            <a:pPr marL="301625" marR="5080" indent="247015" algn="r">
              <a:lnSpc>
                <a:spcPct val="123300"/>
              </a:lnSpc>
            </a:pP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плохо</a:t>
            </a:r>
            <a:r>
              <a:rPr sz="6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4756A0"/>
                </a:solidFill>
                <a:latin typeface="Arial"/>
                <a:cs typeface="Arial"/>
              </a:rPr>
              <a:t>очень</a:t>
            </a: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плохо</a:t>
            </a:r>
            <a:endParaRPr sz="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38628" y="2865120"/>
            <a:ext cx="2718435" cy="36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КАЧЕСТВО</a:t>
            </a: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 АВТОМОБИЛЬНЫХ</a:t>
            </a:r>
            <a:r>
              <a:rPr sz="1100" b="1" spc="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4756A0"/>
                </a:solidFill>
                <a:latin typeface="Arial"/>
                <a:cs typeface="Arial"/>
              </a:rPr>
              <a:t>ДОРОГ</a:t>
            </a:r>
            <a:endParaRPr sz="1100">
              <a:latin typeface="Arial"/>
              <a:cs typeface="Arial"/>
            </a:endParaRPr>
          </a:p>
          <a:p>
            <a:pPr marL="509905">
              <a:lnSpc>
                <a:spcPct val="100000"/>
              </a:lnSpc>
              <a:spcBef>
                <a:spcPts val="640"/>
              </a:spcBef>
            </a:pPr>
            <a:r>
              <a:rPr sz="900" b="1" baseline="4629" dirty="0">
                <a:solidFill>
                  <a:srgbClr val="4756A0"/>
                </a:solidFill>
                <a:latin typeface="Arial"/>
                <a:cs typeface="Arial"/>
              </a:rPr>
              <a:t>отлично</a:t>
            </a:r>
            <a:r>
              <a:rPr sz="900" b="1" spc="630" baseline="4629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0%</a:t>
            </a:r>
            <a:endParaRPr sz="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13881" y="4827523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35%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61481" y="4714747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20%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12281" y="4601971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25%</a:t>
            </a:r>
            <a:endParaRPr sz="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61481" y="4489195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20%</a:t>
            </a:r>
            <a:endParaRPr sz="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85734" y="4461764"/>
            <a:ext cx="792480" cy="476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4345" algn="r">
              <a:lnSpc>
                <a:spcPct val="1233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хорошо</a:t>
            </a:r>
            <a:r>
              <a:rPr sz="6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удовлетворительно</a:t>
            </a:r>
            <a:endParaRPr sz="600">
              <a:latin typeface="Arial"/>
              <a:cs typeface="Arial"/>
            </a:endParaRPr>
          </a:p>
          <a:p>
            <a:pPr marL="301625" marR="5080" indent="247015" algn="r">
              <a:lnSpc>
                <a:spcPct val="123300"/>
              </a:lnSpc>
            </a:pP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плохо</a:t>
            </a:r>
            <a:r>
              <a:rPr sz="6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4756A0"/>
                </a:solidFill>
                <a:latin typeface="Arial"/>
                <a:cs typeface="Arial"/>
              </a:rPr>
              <a:t>очень</a:t>
            </a: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плохо</a:t>
            </a:r>
            <a:endParaRPr sz="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38628" y="4130040"/>
            <a:ext cx="2442845" cy="36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ОРГАНИЗАЦИЯ</a:t>
            </a:r>
            <a:r>
              <a:rPr sz="1100" b="1" spc="-6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ГАЗОСНАБЖЕНИЯ</a:t>
            </a:r>
            <a:endParaRPr sz="1100">
              <a:latin typeface="Arial"/>
              <a:cs typeface="Arial"/>
            </a:endParaRPr>
          </a:p>
          <a:p>
            <a:pPr marL="509905">
              <a:lnSpc>
                <a:spcPct val="100000"/>
              </a:lnSpc>
              <a:spcBef>
                <a:spcPts val="620"/>
              </a:spcBef>
            </a:pPr>
            <a:r>
              <a:rPr sz="900" b="1" baseline="4629" dirty="0">
                <a:solidFill>
                  <a:srgbClr val="4756A0"/>
                </a:solidFill>
                <a:latin typeface="Arial"/>
                <a:cs typeface="Arial"/>
              </a:rPr>
              <a:t>отлично</a:t>
            </a:r>
            <a:r>
              <a:rPr sz="900" b="1" spc="630" baseline="4629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0%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746096" y="1874520"/>
            <a:ext cx="1832610" cy="524510"/>
            <a:chOff x="1746096" y="1874520"/>
            <a:chExt cx="1832610" cy="524510"/>
          </a:xfrm>
        </p:grpSpPr>
        <p:sp>
          <p:nvSpPr>
            <p:cNvPr id="47" name="object 47"/>
            <p:cNvSpPr/>
            <p:nvPr/>
          </p:nvSpPr>
          <p:spPr>
            <a:xfrm>
              <a:off x="1746084" y="1987295"/>
              <a:ext cx="567690" cy="411480"/>
            </a:xfrm>
            <a:custGeom>
              <a:avLst/>
              <a:gdLst/>
              <a:ahLst/>
              <a:cxnLst/>
              <a:rect l="l" t="t" r="r" b="b"/>
              <a:pathLst>
                <a:path w="567689" h="411480">
                  <a:moveTo>
                    <a:pt x="238163" y="222504"/>
                  </a:moveTo>
                  <a:lnTo>
                    <a:pt x="0" y="222504"/>
                  </a:lnTo>
                  <a:lnTo>
                    <a:pt x="0" y="298704"/>
                  </a:lnTo>
                  <a:lnTo>
                    <a:pt x="238163" y="298704"/>
                  </a:lnTo>
                  <a:lnTo>
                    <a:pt x="238163" y="222504"/>
                  </a:lnTo>
                  <a:close/>
                </a:path>
                <a:path w="567689" h="411480">
                  <a:moveTo>
                    <a:pt x="238163" y="0"/>
                  </a:moveTo>
                  <a:lnTo>
                    <a:pt x="0" y="0"/>
                  </a:lnTo>
                  <a:lnTo>
                    <a:pt x="0" y="73152"/>
                  </a:lnTo>
                  <a:lnTo>
                    <a:pt x="238163" y="73152"/>
                  </a:lnTo>
                  <a:lnTo>
                    <a:pt x="238163" y="0"/>
                  </a:lnTo>
                  <a:close/>
                </a:path>
                <a:path w="567689" h="411480">
                  <a:moveTo>
                    <a:pt x="366179" y="335280"/>
                  </a:moveTo>
                  <a:lnTo>
                    <a:pt x="0" y="335280"/>
                  </a:lnTo>
                  <a:lnTo>
                    <a:pt x="0" y="411480"/>
                  </a:lnTo>
                  <a:lnTo>
                    <a:pt x="366179" y="411480"/>
                  </a:lnTo>
                  <a:lnTo>
                    <a:pt x="366179" y="335280"/>
                  </a:lnTo>
                  <a:close/>
                </a:path>
                <a:path w="567689" h="411480">
                  <a:moveTo>
                    <a:pt x="567347" y="109728"/>
                  </a:moveTo>
                  <a:lnTo>
                    <a:pt x="0" y="109728"/>
                  </a:lnTo>
                  <a:lnTo>
                    <a:pt x="0" y="185928"/>
                  </a:lnTo>
                  <a:lnTo>
                    <a:pt x="567347" y="185928"/>
                  </a:lnTo>
                  <a:lnTo>
                    <a:pt x="567347" y="109728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46084" y="1874519"/>
              <a:ext cx="1832610" cy="524510"/>
            </a:xfrm>
            <a:custGeom>
              <a:avLst/>
              <a:gdLst/>
              <a:ahLst/>
              <a:cxnLst/>
              <a:rect l="l" t="t" r="r" b="b"/>
              <a:pathLst>
                <a:path w="1832610" h="524510">
                  <a:moveTo>
                    <a:pt x="1832267" y="448056"/>
                  </a:moveTo>
                  <a:lnTo>
                    <a:pt x="366179" y="448056"/>
                  </a:lnTo>
                  <a:lnTo>
                    <a:pt x="366179" y="524256"/>
                  </a:lnTo>
                  <a:lnTo>
                    <a:pt x="1832267" y="524256"/>
                  </a:lnTo>
                  <a:lnTo>
                    <a:pt x="1832267" y="448056"/>
                  </a:lnTo>
                  <a:close/>
                </a:path>
                <a:path w="1832610" h="524510">
                  <a:moveTo>
                    <a:pt x="1832267" y="335280"/>
                  </a:moveTo>
                  <a:lnTo>
                    <a:pt x="238163" y="335280"/>
                  </a:lnTo>
                  <a:lnTo>
                    <a:pt x="238163" y="411480"/>
                  </a:lnTo>
                  <a:lnTo>
                    <a:pt x="1832267" y="411480"/>
                  </a:lnTo>
                  <a:lnTo>
                    <a:pt x="1832267" y="335280"/>
                  </a:lnTo>
                  <a:close/>
                </a:path>
                <a:path w="1832610" h="524510">
                  <a:moveTo>
                    <a:pt x="1832267" y="222504"/>
                  </a:moveTo>
                  <a:lnTo>
                    <a:pt x="567347" y="222504"/>
                  </a:lnTo>
                  <a:lnTo>
                    <a:pt x="567347" y="298704"/>
                  </a:lnTo>
                  <a:lnTo>
                    <a:pt x="1832267" y="298704"/>
                  </a:lnTo>
                  <a:lnTo>
                    <a:pt x="1832267" y="222504"/>
                  </a:lnTo>
                  <a:close/>
                </a:path>
                <a:path w="1832610" h="524510">
                  <a:moveTo>
                    <a:pt x="1832267" y="112776"/>
                  </a:moveTo>
                  <a:lnTo>
                    <a:pt x="238163" y="112776"/>
                  </a:lnTo>
                  <a:lnTo>
                    <a:pt x="238163" y="185928"/>
                  </a:lnTo>
                  <a:lnTo>
                    <a:pt x="1832267" y="185928"/>
                  </a:lnTo>
                  <a:lnTo>
                    <a:pt x="1832267" y="112776"/>
                  </a:lnTo>
                  <a:close/>
                </a:path>
                <a:path w="1832610" h="524510">
                  <a:moveTo>
                    <a:pt x="1832267" y="0"/>
                  </a:moveTo>
                  <a:lnTo>
                    <a:pt x="0" y="0"/>
                  </a:lnTo>
                  <a:lnTo>
                    <a:pt x="0" y="73152"/>
                  </a:lnTo>
                  <a:lnTo>
                    <a:pt x="1832267" y="73152"/>
                  </a:lnTo>
                  <a:lnTo>
                    <a:pt x="183226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140541" y="2303779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25%</a:t>
            </a:r>
            <a:endParaRPr sz="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000841" y="2191003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15%</a:t>
            </a:r>
            <a:endParaRPr sz="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343741" y="2078228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45%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000841" y="1965452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15%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772036" y="1855723"/>
            <a:ext cx="1358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0%</a:t>
            </a:r>
            <a:endParaRPr sz="6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01294" y="1831340"/>
            <a:ext cx="792480" cy="5835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450215" algn="r">
              <a:lnSpc>
                <a:spcPct val="121700"/>
              </a:lnSpc>
              <a:spcBef>
                <a:spcPts val="85"/>
              </a:spcBef>
            </a:pP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отлично</a:t>
            </a:r>
            <a:r>
              <a:rPr sz="6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хорошо</a:t>
            </a:r>
            <a:r>
              <a:rPr sz="6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удовлетворительно</a:t>
            </a:r>
            <a:endParaRPr sz="600">
              <a:latin typeface="Arial"/>
              <a:cs typeface="Arial"/>
            </a:endParaRPr>
          </a:p>
          <a:p>
            <a:pPr marL="301625" marR="5080" indent="247015" algn="r">
              <a:lnSpc>
                <a:spcPct val="123300"/>
              </a:lnSpc>
            </a:pP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плохо</a:t>
            </a:r>
            <a:r>
              <a:rPr sz="6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4756A0"/>
                </a:solidFill>
                <a:latin typeface="Arial"/>
                <a:cs typeface="Arial"/>
              </a:rPr>
              <a:t>очень</a:t>
            </a: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плохо</a:t>
            </a:r>
            <a:endParaRPr sz="6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941509" y="3565652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10%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855436" y="3452876"/>
            <a:ext cx="1358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5%</a:t>
            </a:r>
            <a:endParaRPr sz="6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238842" y="3340100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35%</a:t>
            </a:r>
            <a:endParaRPr sz="6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243966" y="3227323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35%</a:t>
            </a:r>
            <a:endParaRPr sz="6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07228" y="3199892"/>
            <a:ext cx="792480" cy="476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4345" algn="r">
              <a:lnSpc>
                <a:spcPct val="1233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хорошо</a:t>
            </a:r>
            <a:r>
              <a:rPr sz="6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удовлетворительно</a:t>
            </a:r>
            <a:endParaRPr sz="600">
              <a:latin typeface="Arial"/>
              <a:cs typeface="Arial"/>
            </a:endParaRPr>
          </a:p>
          <a:p>
            <a:pPr marL="301625" marR="5080" indent="247015" algn="r">
              <a:lnSpc>
                <a:spcPct val="123300"/>
              </a:lnSpc>
            </a:pP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плохо</a:t>
            </a:r>
            <a:r>
              <a:rPr sz="6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4756A0"/>
                </a:solidFill>
                <a:latin typeface="Arial"/>
                <a:cs typeface="Arial"/>
              </a:rPr>
              <a:t>очень</a:t>
            </a: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плохо</a:t>
            </a:r>
            <a:endParaRPr sz="6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60124" y="2865120"/>
            <a:ext cx="2731770" cy="36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ОРГАНИЗАЦИЯ</a:t>
            </a:r>
            <a:r>
              <a:rPr sz="1100" b="1" spc="-6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ЭЛЕКТРОСНАБЖЕНИЯ</a:t>
            </a:r>
            <a:endParaRPr sz="1100">
              <a:latin typeface="Arial"/>
              <a:cs typeface="Arial"/>
            </a:endParaRPr>
          </a:p>
          <a:p>
            <a:pPr marL="509905">
              <a:lnSpc>
                <a:spcPct val="100000"/>
              </a:lnSpc>
              <a:spcBef>
                <a:spcPts val="640"/>
              </a:spcBef>
            </a:pPr>
            <a:r>
              <a:rPr sz="900" b="1" baseline="4629" dirty="0">
                <a:solidFill>
                  <a:srgbClr val="4756A0"/>
                </a:solidFill>
                <a:latin typeface="Arial"/>
                <a:cs typeface="Arial"/>
              </a:rPr>
              <a:t>отлично</a:t>
            </a:r>
            <a:r>
              <a:rPr sz="900" b="1" spc="630" baseline="4629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0%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752032" y="4395215"/>
            <a:ext cx="1829435" cy="527685"/>
            <a:chOff x="1752032" y="4395215"/>
            <a:chExt cx="1829435" cy="527685"/>
          </a:xfrm>
        </p:grpSpPr>
        <p:sp>
          <p:nvSpPr>
            <p:cNvPr id="62" name="object 62"/>
            <p:cNvSpPr/>
            <p:nvPr/>
          </p:nvSpPr>
          <p:spPr>
            <a:xfrm>
              <a:off x="1752028" y="4395215"/>
              <a:ext cx="476250" cy="527685"/>
            </a:xfrm>
            <a:custGeom>
              <a:avLst/>
              <a:gdLst/>
              <a:ahLst/>
              <a:cxnLst/>
              <a:rect l="l" t="t" r="r" b="b"/>
              <a:pathLst>
                <a:path w="476250" h="527685">
                  <a:moveTo>
                    <a:pt x="238315" y="451104"/>
                  </a:moveTo>
                  <a:lnTo>
                    <a:pt x="0" y="451104"/>
                  </a:lnTo>
                  <a:lnTo>
                    <a:pt x="0" y="527304"/>
                  </a:lnTo>
                  <a:lnTo>
                    <a:pt x="238315" y="527304"/>
                  </a:lnTo>
                  <a:lnTo>
                    <a:pt x="238315" y="451104"/>
                  </a:lnTo>
                  <a:close/>
                </a:path>
                <a:path w="476250" h="527685">
                  <a:moveTo>
                    <a:pt x="238315" y="338328"/>
                  </a:moveTo>
                  <a:lnTo>
                    <a:pt x="0" y="338328"/>
                  </a:lnTo>
                  <a:lnTo>
                    <a:pt x="0" y="414528"/>
                  </a:lnTo>
                  <a:lnTo>
                    <a:pt x="238315" y="414528"/>
                  </a:lnTo>
                  <a:lnTo>
                    <a:pt x="238315" y="338328"/>
                  </a:lnTo>
                  <a:close/>
                </a:path>
                <a:path w="476250" h="527685">
                  <a:moveTo>
                    <a:pt x="238315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38315" y="76200"/>
                  </a:lnTo>
                  <a:lnTo>
                    <a:pt x="238315" y="0"/>
                  </a:lnTo>
                  <a:close/>
                </a:path>
                <a:path w="476250" h="527685">
                  <a:moveTo>
                    <a:pt x="305371" y="225552"/>
                  </a:moveTo>
                  <a:lnTo>
                    <a:pt x="0" y="225552"/>
                  </a:lnTo>
                  <a:lnTo>
                    <a:pt x="0" y="301752"/>
                  </a:lnTo>
                  <a:lnTo>
                    <a:pt x="305371" y="301752"/>
                  </a:lnTo>
                  <a:lnTo>
                    <a:pt x="305371" y="225552"/>
                  </a:lnTo>
                  <a:close/>
                </a:path>
                <a:path w="476250" h="527685">
                  <a:moveTo>
                    <a:pt x="476059" y="112776"/>
                  </a:moveTo>
                  <a:lnTo>
                    <a:pt x="0" y="112776"/>
                  </a:lnTo>
                  <a:lnTo>
                    <a:pt x="0" y="188976"/>
                  </a:lnTo>
                  <a:lnTo>
                    <a:pt x="476059" y="188976"/>
                  </a:lnTo>
                  <a:lnTo>
                    <a:pt x="476059" y="112776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990344" y="4395215"/>
              <a:ext cx="1591310" cy="527685"/>
            </a:xfrm>
            <a:custGeom>
              <a:avLst/>
              <a:gdLst/>
              <a:ahLst/>
              <a:cxnLst/>
              <a:rect l="l" t="t" r="r" b="b"/>
              <a:pathLst>
                <a:path w="1591310" h="527685">
                  <a:moveTo>
                    <a:pt x="1591056" y="451104"/>
                  </a:moveTo>
                  <a:lnTo>
                    <a:pt x="0" y="451104"/>
                  </a:lnTo>
                  <a:lnTo>
                    <a:pt x="0" y="527304"/>
                  </a:lnTo>
                  <a:lnTo>
                    <a:pt x="1591056" y="527304"/>
                  </a:lnTo>
                  <a:lnTo>
                    <a:pt x="1591056" y="451104"/>
                  </a:lnTo>
                  <a:close/>
                </a:path>
                <a:path w="1591310" h="527685">
                  <a:moveTo>
                    <a:pt x="1591056" y="338328"/>
                  </a:moveTo>
                  <a:lnTo>
                    <a:pt x="0" y="338328"/>
                  </a:lnTo>
                  <a:lnTo>
                    <a:pt x="0" y="414528"/>
                  </a:lnTo>
                  <a:lnTo>
                    <a:pt x="1591056" y="414528"/>
                  </a:lnTo>
                  <a:lnTo>
                    <a:pt x="1591056" y="338328"/>
                  </a:lnTo>
                  <a:close/>
                </a:path>
                <a:path w="1591310" h="527685">
                  <a:moveTo>
                    <a:pt x="1591056" y="225552"/>
                  </a:moveTo>
                  <a:lnTo>
                    <a:pt x="67056" y="225552"/>
                  </a:lnTo>
                  <a:lnTo>
                    <a:pt x="67056" y="301752"/>
                  </a:lnTo>
                  <a:lnTo>
                    <a:pt x="1591056" y="301752"/>
                  </a:lnTo>
                  <a:lnTo>
                    <a:pt x="1591056" y="225552"/>
                  </a:lnTo>
                  <a:close/>
                </a:path>
                <a:path w="1591310" h="527685">
                  <a:moveTo>
                    <a:pt x="1591056" y="112776"/>
                  </a:moveTo>
                  <a:lnTo>
                    <a:pt x="237744" y="112776"/>
                  </a:lnTo>
                  <a:lnTo>
                    <a:pt x="237744" y="188976"/>
                  </a:lnTo>
                  <a:lnTo>
                    <a:pt x="1591056" y="188976"/>
                  </a:lnTo>
                  <a:lnTo>
                    <a:pt x="1591056" y="112776"/>
                  </a:lnTo>
                  <a:close/>
                </a:path>
                <a:path w="1591310" h="527685">
                  <a:moveTo>
                    <a:pt x="1591056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591056" y="76200"/>
                  </a:lnTo>
                  <a:lnTo>
                    <a:pt x="159105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2015806" y="4827523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15%</a:t>
            </a:r>
            <a:endParaRPr sz="600">
              <a:latin typeface="Arial"/>
              <a:cs typeface="Arial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xfrm>
            <a:off x="614316" y="6603972"/>
            <a:ext cx="402653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10" dirty="0"/>
              <a:t> </a:t>
            </a:r>
            <a:r>
              <a:rPr spc="-20" dirty="0"/>
              <a:t>ПРОФИЛЬ</a:t>
            </a:r>
            <a:r>
              <a:rPr spc="10" dirty="0"/>
              <a:t> </a:t>
            </a:r>
            <a:r>
              <a:rPr lang="ru-RU" spc="10" dirty="0"/>
              <a:t>М</a:t>
            </a:r>
            <a:r>
              <a:rPr lang="ru-RU" dirty="0"/>
              <a:t>АНСКОГО</a:t>
            </a:r>
            <a:r>
              <a:rPr lang="ru-RU" spc="15" dirty="0"/>
              <a:t> Р</a:t>
            </a:r>
            <a:r>
              <a:rPr lang="ru-RU" spc="-10" dirty="0"/>
              <a:t>АЙОНА</a:t>
            </a:r>
            <a:endParaRPr spc="-10" dirty="0"/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65" name="object 65"/>
          <p:cNvSpPr txBox="1"/>
          <p:nvPr/>
        </p:nvSpPr>
        <p:spPr>
          <a:xfrm>
            <a:off x="2011697" y="4714747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15%</a:t>
            </a:r>
            <a:endParaRPr sz="6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077850" y="4601971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20%</a:t>
            </a:r>
            <a:endParaRPr sz="6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243966" y="4489195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35%</a:t>
            </a:r>
            <a:endParaRPr sz="6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003237" y="4376420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15%</a:t>
            </a:r>
            <a:endParaRPr sz="6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07228" y="4348988"/>
            <a:ext cx="79248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0215" algn="r">
              <a:lnSpc>
                <a:spcPct val="1233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отлично</a:t>
            </a:r>
            <a:r>
              <a:rPr sz="6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хорошо</a:t>
            </a:r>
            <a:r>
              <a:rPr sz="6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удовлетворительно</a:t>
            </a:r>
            <a:endParaRPr sz="600">
              <a:latin typeface="Arial"/>
              <a:cs typeface="Arial"/>
            </a:endParaRPr>
          </a:p>
          <a:p>
            <a:pPr marL="301625" marR="5080" indent="247015" algn="r">
              <a:lnSpc>
                <a:spcPct val="123300"/>
              </a:lnSpc>
            </a:pP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плохо</a:t>
            </a:r>
            <a:r>
              <a:rPr sz="6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4756A0"/>
                </a:solidFill>
                <a:latin typeface="Arial"/>
                <a:cs typeface="Arial"/>
              </a:rPr>
              <a:t>очень</a:t>
            </a:r>
            <a:r>
              <a:rPr sz="600" b="1" spc="-2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плохо</a:t>
            </a:r>
            <a:endParaRPr sz="6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60124" y="5709920"/>
            <a:ext cx="2505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183515" algn="l"/>
              </a:tabLst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хорошее</a:t>
            </a:r>
            <a:r>
              <a:rPr sz="9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качество</a:t>
            </a:r>
            <a:r>
              <a:rPr sz="9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услуг</a:t>
            </a:r>
            <a:r>
              <a:rPr sz="9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водоснабжения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849574" y="5703823"/>
            <a:ext cx="229298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82880" marR="5080" indent="-170180" algn="just">
              <a:lnSpc>
                <a:spcPct val="96700"/>
              </a:lnSpc>
              <a:spcBef>
                <a:spcPts val="135"/>
              </a:spcBef>
              <a:buFont typeface="Microsoft Sans Serif"/>
              <a:buChar char="•"/>
              <a:tabLst>
                <a:tab pos="184150" algn="l"/>
              </a:tabLst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удовлетворительное</a:t>
            </a:r>
            <a:r>
              <a:rPr sz="9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качество</a:t>
            </a:r>
            <a:r>
              <a:rPr sz="9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услуг 	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теплоснабжения,</a:t>
            </a:r>
            <a:r>
              <a:rPr sz="9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электроснабжения 	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9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транспортного</a:t>
            </a: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обслуживания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839022" y="5703823"/>
            <a:ext cx="24644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183515" algn="l"/>
              </a:tabLst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плохое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качество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автомобильных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дорог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2795" y="1246552"/>
            <a:ext cx="8516984" cy="5369312"/>
            <a:chOff x="627016" y="1401545"/>
            <a:chExt cx="6056630" cy="5369312"/>
          </a:xfrm>
        </p:grpSpPr>
        <p:sp>
          <p:nvSpPr>
            <p:cNvPr id="3" name="object 3"/>
            <p:cNvSpPr/>
            <p:nvPr/>
          </p:nvSpPr>
          <p:spPr>
            <a:xfrm>
              <a:off x="627016" y="1401545"/>
              <a:ext cx="6056630" cy="4906645"/>
            </a:xfrm>
            <a:custGeom>
              <a:avLst/>
              <a:gdLst/>
              <a:ahLst/>
              <a:cxnLst/>
              <a:rect l="l" t="t" r="r" b="b"/>
              <a:pathLst>
                <a:path w="6056630" h="4906645">
                  <a:moveTo>
                    <a:pt x="5809599" y="0"/>
                  </a:moveTo>
                  <a:lnTo>
                    <a:pt x="246689" y="0"/>
                  </a:lnTo>
                  <a:lnTo>
                    <a:pt x="196972" y="5011"/>
                  </a:lnTo>
                  <a:lnTo>
                    <a:pt x="150666" y="19386"/>
                  </a:lnTo>
                  <a:lnTo>
                    <a:pt x="108762" y="42130"/>
                  </a:lnTo>
                  <a:lnTo>
                    <a:pt x="72253" y="72253"/>
                  </a:lnTo>
                  <a:lnTo>
                    <a:pt x="42130" y="108763"/>
                  </a:lnTo>
                  <a:lnTo>
                    <a:pt x="19386" y="150667"/>
                  </a:lnTo>
                  <a:lnTo>
                    <a:pt x="5011" y="196973"/>
                  </a:lnTo>
                  <a:lnTo>
                    <a:pt x="0" y="246689"/>
                  </a:lnTo>
                  <a:lnTo>
                    <a:pt x="0" y="4659588"/>
                  </a:lnTo>
                  <a:lnTo>
                    <a:pt x="5011" y="4709304"/>
                  </a:lnTo>
                  <a:lnTo>
                    <a:pt x="19386" y="4755610"/>
                  </a:lnTo>
                  <a:lnTo>
                    <a:pt x="42130" y="4797514"/>
                  </a:lnTo>
                  <a:lnTo>
                    <a:pt x="72253" y="4834023"/>
                  </a:lnTo>
                  <a:lnTo>
                    <a:pt x="108762" y="4864146"/>
                  </a:lnTo>
                  <a:lnTo>
                    <a:pt x="150666" y="4886891"/>
                  </a:lnTo>
                  <a:lnTo>
                    <a:pt x="196972" y="4901265"/>
                  </a:lnTo>
                  <a:lnTo>
                    <a:pt x="246689" y="4906277"/>
                  </a:lnTo>
                  <a:lnTo>
                    <a:pt x="5809599" y="4906277"/>
                  </a:lnTo>
                  <a:lnTo>
                    <a:pt x="5859315" y="4901265"/>
                  </a:lnTo>
                  <a:lnTo>
                    <a:pt x="5905622" y="4886891"/>
                  </a:lnTo>
                  <a:lnTo>
                    <a:pt x="5947525" y="4864146"/>
                  </a:lnTo>
                  <a:lnTo>
                    <a:pt x="5984035" y="4834023"/>
                  </a:lnTo>
                  <a:lnTo>
                    <a:pt x="6014158" y="4797514"/>
                  </a:lnTo>
                  <a:lnTo>
                    <a:pt x="6036903" y="4755610"/>
                  </a:lnTo>
                  <a:lnTo>
                    <a:pt x="6051277" y="4709304"/>
                  </a:lnTo>
                  <a:lnTo>
                    <a:pt x="6056289" y="4659588"/>
                  </a:lnTo>
                  <a:lnTo>
                    <a:pt x="6056289" y="246689"/>
                  </a:lnTo>
                  <a:lnTo>
                    <a:pt x="6051277" y="196973"/>
                  </a:lnTo>
                  <a:lnTo>
                    <a:pt x="6036903" y="150667"/>
                  </a:lnTo>
                  <a:lnTo>
                    <a:pt x="6014158" y="108763"/>
                  </a:lnTo>
                  <a:lnTo>
                    <a:pt x="5984035" y="72253"/>
                  </a:lnTo>
                  <a:lnTo>
                    <a:pt x="5947525" y="42130"/>
                  </a:lnTo>
                  <a:lnTo>
                    <a:pt x="5905622" y="19386"/>
                  </a:lnTo>
                  <a:lnTo>
                    <a:pt x="5859315" y="5011"/>
                  </a:lnTo>
                  <a:lnTo>
                    <a:pt x="580959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5406" y="1565846"/>
              <a:ext cx="5809615" cy="4655185"/>
            </a:xfrm>
            <a:custGeom>
              <a:avLst/>
              <a:gdLst/>
              <a:ahLst/>
              <a:cxnLst/>
              <a:rect l="l" t="t" r="r" b="b"/>
              <a:pathLst>
                <a:path w="5809615" h="4655185">
                  <a:moveTo>
                    <a:pt x="2836773" y="3395205"/>
                  </a:moveTo>
                  <a:lnTo>
                    <a:pt x="2831338" y="3348050"/>
                  </a:lnTo>
                  <a:lnTo>
                    <a:pt x="2815869" y="3304756"/>
                  </a:lnTo>
                  <a:lnTo>
                    <a:pt x="2791587" y="3266567"/>
                  </a:lnTo>
                  <a:lnTo>
                    <a:pt x="2759748" y="3234715"/>
                  </a:lnTo>
                  <a:lnTo>
                    <a:pt x="2721559" y="3210445"/>
                  </a:lnTo>
                  <a:lnTo>
                    <a:pt x="2678265" y="3194964"/>
                  </a:lnTo>
                  <a:lnTo>
                    <a:pt x="2631109" y="3189528"/>
                  </a:lnTo>
                  <a:lnTo>
                    <a:pt x="205663" y="3189528"/>
                  </a:lnTo>
                  <a:lnTo>
                    <a:pt x="158508" y="3194964"/>
                  </a:lnTo>
                  <a:lnTo>
                    <a:pt x="115214" y="3210445"/>
                  </a:lnTo>
                  <a:lnTo>
                    <a:pt x="77025" y="3234715"/>
                  </a:lnTo>
                  <a:lnTo>
                    <a:pt x="45186" y="3266567"/>
                  </a:lnTo>
                  <a:lnTo>
                    <a:pt x="20904" y="3304756"/>
                  </a:lnTo>
                  <a:lnTo>
                    <a:pt x="5435" y="3348050"/>
                  </a:lnTo>
                  <a:lnTo>
                    <a:pt x="0" y="3395205"/>
                  </a:lnTo>
                  <a:lnTo>
                    <a:pt x="0" y="4449064"/>
                  </a:lnTo>
                  <a:lnTo>
                    <a:pt x="5435" y="4496219"/>
                  </a:lnTo>
                  <a:lnTo>
                    <a:pt x="20904" y="4539513"/>
                  </a:lnTo>
                  <a:lnTo>
                    <a:pt x="45186" y="4577702"/>
                  </a:lnTo>
                  <a:lnTo>
                    <a:pt x="77025" y="4609554"/>
                  </a:lnTo>
                  <a:lnTo>
                    <a:pt x="115214" y="4633836"/>
                  </a:lnTo>
                  <a:lnTo>
                    <a:pt x="158508" y="4649305"/>
                  </a:lnTo>
                  <a:lnTo>
                    <a:pt x="205663" y="4654740"/>
                  </a:lnTo>
                  <a:lnTo>
                    <a:pt x="2631109" y="4654740"/>
                  </a:lnTo>
                  <a:lnTo>
                    <a:pt x="2678265" y="4649305"/>
                  </a:lnTo>
                  <a:lnTo>
                    <a:pt x="2721559" y="4633836"/>
                  </a:lnTo>
                  <a:lnTo>
                    <a:pt x="2759748" y="4609554"/>
                  </a:lnTo>
                  <a:lnTo>
                    <a:pt x="2791587" y="4577702"/>
                  </a:lnTo>
                  <a:lnTo>
                    <a:pt x="2815869" y="4539513"/>
                  </a:lnTo>
                  <a:lnTo>
                    <a:pt x="2831338" y="4496219"/>
                  </a:lnTo>
                  <a:lnTo>
                    <a:pt x="2836773" y="4449064"/>
                  </a:lnTo>
                  <a:lnTo>
                    <a:pt x="2836773" y="3395205"/>
                  </a:lnTo>
                  <a:close/>
                </a:path>
                <a:path w="5809615" h="4655185">
                  <a:moveTo>
                    <a:pt x="2836773" y="1800428"/>
                  </a:moveTo>
                  <a:lnTo>
                    <a:pt x="2831338" y="1753273"/>
                  </a:lnTo>
                  <a:lnTo>
                    <a:pt x="2815869" y="1709991"/>
                  </a:lnTo>
                  <a:lnTo>
                    <a:pt x="2791587" y="1671802"/>
                  </a:lnTo>
                  <a:lnTo>
                    <a:pt x="2759748" y="1639951"/>
                  </a:lnTo>
                  <a:lnTo>
                    <a:pt x="2721559" y="1615668"/>
                  </a:lnTo>
                  <a:lnTo>
                    <a:pt x="2678265" y="1600200"/>
                  </a:lnTo>
                  <a:lnTo>
                    <a:pt x="2631109" y="1594764"/>
                  </a:lnTo>
                  <a:lnTo>
                    <a:pt x="205663" y="1594764"/>
                  </a:lnTo>
                  <a:lnTo>
                    <a:pt x="158508" y="1600200"/>
                  </a:lnTo>
                  <a:lnTo>
                    <a:pt x="115214" y="1615668"/>
                  </a:lnTo>
                  <a:lnTo>
                    <a:pt x="77025" y="1639951"/>
                  </a:lnTo>
                  <a:lnTo>
                    <a:pt x="45186" y="1671802"/>
                  </a:lnTo>
                  <a:lnTo>
                    <a:pt x="20904" y="1709991"/>
                  </a:lnTo>
                  <a:lnTo>
                    <a:pt x="5435" y="1753273"/>
                  </a:lnTo>
                  <a:lnTo>
                    <a:pt x="0" y="1800428"/>
                  </a:lnTo>
                  <a:lnTo>
                    <a:pt x="0" y="2854299"/>
                  </a:lnTo>
                  <a:lnTo>
                    <a:pt x="5435" y="2901454"/>
                  </a:lnTo>
                  <a:lnTo>
                    <a:pt x="20904" y="2944749"/>
                  </a:lnTo>
                  <a:lnTo>
                    <a:pt x="45186" y="2982925"/>
                  </a:lnTo>
                  <a:lnTo>
                    <a:pt x="77025" y="3014776"/>
                  </a:lnTo>
                  <a:lnTo>
                    <a:pt x="115214" y="3039059"/>
                  </a:lnTo>
                  <a:lnTo>
                    <a:pt x="158508" y="3054527"/>
                  </a:lnTo>
                  <a:lnTo>
                    <a:pt x="205663" y="3059963"/>
                  </a:lnTo>
                  <a:lnTo>
                    <a:pt x="2631109" y="3059963"/>
                  </a:lnTo>
                  <a:lnTo>
                    <a:pt x="2678265" y="3054527"/>
                  </a:lnTo>
                  <a:lnTo>
                    <a:pt x="2721559" y="3039059"/>
                  </a:lnTo>
                  <a:lnTo>
                    <a:pt x="2759748" y="3014776"/>
                  </a:lnTo>
                  <a:lnTo>
                    <a:pt x="2791587" y="2982925"/>
                  </a:lnTo>
                  <a:lnTo>
                    <a:pt x="2815869" y="2944749"/>
                  </a:lnTo>
                  <a:lnTo>
                    <a:pt x="2831338" y="2901454"/>
                  </a:lnTo>
                  <a:lnTo>
                    <a:pt x="2836773" y="2854299"/>
                  </a:lnTo>
                  <a:lnTo>
                    <a:pt x="2836773" y="1800428"/>
                  </a:lnTo>
                  <a:close/>
                </a:path>
                <a:path w="5809615" h="4655185">
                  <a:moveTo>
                    <a:pt x="2836773" y="205663"/>
                  </a:moveTo>
                  <a:lnTo>
                    <a:pt x="2831350" y="158508"/>
                  </a:lnTo>
                  <a:lnTo>
                    <a:pt x="2815869" y="115214"/>
                  </a:lnTo>
                  <a:lnTo>
                    <a:pt x="2791599" y="77038"/>
                  </a:lnTo>
                  <a:lnTo>
                    <a:pt x="2759748" y="45186"/>
                  </a:lnTo>
                  <a:lnTo>
                    <a:pt x="2721559" y="20904"/>
                  </a:lnTo>
                  <a:lnTo>
                    <a:pt x="2678265" y="5435"/>
                  </a:lnTo>
                  <a:lnTo>
                    <a:pt x="2631109" y="0"/>
                  </a:lnTo>
                  <a:lnTo>
                    <a:pt x="205663" y="0"/>
                  </a:lnTo>
                  <a:lnTo>
                    <a:pt x="158508" y="5435"/>
                  </a:lnTo>
                  <a:lnTo>
                    <a:pt x="115214" y="20904"/>
                  </a:lnTo>
                  <a:lnTo>
                    <a:pt x="77038" y="45186"/>
                  </a:lnTo>
                  <a:lnTo>
                    <a:pt x="45186" y="77038"/>
                  </a:lnTo>
                  <a:lnTo>
                    <a:pt x="20904" y="115214"/>
                  </a:lnTo>
                  <a:lnTo>
                    <a:pt x="5435" y="158508"/>
                  </a:lnTo>
                  <a:lnTo>
                    <a:pt x="0" y="205663"/>
                  </a:lnTo>
                  <a:lnTo>
                    <a:pt x="0" y="1259522"/>
                  </a:lnTo>
                  <a:lnTo>
                    <a:pt x="5435" y="1306690"/>
                  </a:lnTo>
                  <a:lnTo>
                    <a:pt x="20904" y="1349971"/>
                  </a:lnTo>
                  <a:lnTo>
                    <a:pt x="45186" y="1388160"/>
                  </a:lnTo>
                  <a:lnTo>
                    <a:pt x="77038" y="1420012"/>
                  </a:lnTo>
                  <a:lnTo>
                    <a:pt x="115214" y="1444294"/>
                  </a:lnTo>
                  <a:lnTo>
                    <a:pt x="158508" y="1459763"/>
                  </a:lnTo>
                  <a:lnTo>
                    <a:pt x="205663" y="1465199"/>
                  </a:lnTo>
                  <a:lnTo>
                    <a:pt x="2631109" y="1465199"/>
                  </a:lnTo>
                  <a:lnTo>
                    <a:pt x="2678265" y="1459763"/>
                  </a:lnTo>
                  <a:lnTo>
                    <a:pt x="2721559" y="1444294"/>
                  </a:lnTo>
                  <a:lnTo>
                    <a:pt x="2759748" y="1420012"/>
                  </a:lnTo>
                  <a:lnTo>
                    <a:pt x="2791599" y="1388160"/>
                  </a:lnTo>
                  <a:lnTo>
                    <a:pt x="2815869" y="1349971"/>
                  </a:lnTo>
                  <a:lnTo>
                    <a:pt x="2831350" y="1306690"/>
                  </a:lnTo>
                  <a:lnTo>
                    <a:pt x="2836773" y="1259522"/>
                  </a:lnTo>
                  <a:lnTo>
                    <a:pt x="2836773" y="205663"/>
                  </a:lnTo>
                  <a:close/>
                </a:path>
                <a:path w="5809615" h="4655185">
                  <a:moveTo>
                    <a:pt x="5809043" y="3395205"/>
                  </a:moveTo>
                  <a:lnTo>
                    <a:pt x="5803608" y="3348050"/>
                  </a:lnTo>
                  <a:lnTo>
                    <a:pt x="5788139" y="3304756"/>
                  </a:lnTo>
                  <a:lnTo>
                    <a:pt x="5763857" y="3266567"/>
                  </a:lnTo>
                  <a:lnTo>
                    <a:pt x="5732005" y="3234715"/>
                  </a:lnTo>
                  <a:lnTo>
                    <a:pt x="5693816" y="3210445"/>
                  </a:lnTo>
                  <a:lnTo>
                    <a:pt x="5650522" y="3194964"/>
                  </a:lnTo>
                  <a:lnTo>
                    <a:pt x="5603367" y="3189528"/>
                  </a:lnTo>
                  <a:lnTo>
                    <a:pt x="3177908" y="3189528"/>
                  </a:lnTo>
                  <a:lnTo>
                    <a:pt x="3130753" y="3194964"/>
                  </a:lnTo>
                  <a:lnTo>
                    <a:pt x="3087459" y="3210445"/>
                  </a:lnTo>
                  <a:lnTo>
                    <a:pt x="3049270" y="3234715"/>
                  </a:lnTo>
                  <a:lnTo>
                    <a:pt x="3017418" y="3266567"/>
                  </a:lnTo>
                  <a:lnTo>
                    <a:pt x="2993148" y="3304756"/>
                  </a:lnTo>
                  <a:lnTo>
                    <a:pt x="2977667" y="3348050"/>
                  </a:lnTo>
                  <a:lnTo>
                    <a:pt x="2972244" y="3395205"/>
                  </a:lnTo>
                  <a:lnTo>
                    <a:pt x="2972244" y="4449076"/>
                  </a:lnTo>
                  <a:lnTo>
                    <a:pt x="2977667" y="4496232"/>
                  </a:lnTo>
                  <a:lnTo>
                    <a:pt x="2993148" y="4539526"/>
                  </a:lnTo>
                  <a:lnTo>
                    <a:pt x="3017418" y="4577715"/>
                  </a:lnTo>
                  <a:lnTo>
                    <a:pt x="3049270" y="4609566"/>
                  </a:lnTo>
                  <a:lnTo>
                    <a:pt x="3087459" y="4633836"/>
                  </a:lnTo>
                  <a:lnTo>
                    <a:pt x="3130753" y="4649317"/>
                  </a:lnTo>
                  <a:lnTo>
                    <a:pt x="3177908" y="4654740"/>
                  </a:lnTo>
                  <a:lnTo>
                    <a:pt x="5603367" y="4654740"/>
                  </a:lnTo>
                  <a:lnTo>
                    <a:pt x="5650522" y="4649317"/>
                  </a:lnTo>
                  <a:lnTo>
                    <a:pt x="5693816" y="4633836"/>
                  </a:lnTo>
                  <a:lnTo>
                    <a:pt x="5732005" y="4609566"/>
                  </a:lnTo>
                  <a:lnTo>
                    <a:pt x="5763857" y="4577715"/>
                  </a:lnTo>
                  <a:lnTo>
                    <a:pt x="5788139" y="4539526"/>
                  </a:lnTo>
                  <a:lnTo>
                    <a:pt x="5803608" y="4496232"/>
                  </a:lnTo>
                  <a:lnTo>
                    <a:pt x="5809043" y="4449076"/>
                  </a:lnTo>
                  <a:lnTo>
                    <a:pt x="5809043" y="3395205"/>
                  </a:lnTo>
                  <a:close/>
                </a:path>
                <a:path w="5809615" h="4655185">
                  <a:moveTo>
                    <a:pt x="5809043" y="1800440"/>
                  </a:moveTo>
                  <a:lnTo>
                    <a:pt x="5803608" y="1753273"/>
                  </a:lnTo>
                  <a:lnTo>
                    <a:pt x="5788139" y="1709991"/>
                  </a:lnTo>
                  <a:lnTo>
                    <a:pt x="5763857" y="1671802"/>
                  </a:lnTo>
                  <a:lnTo>
                    <a:pt x="5732005" y="1639951"/>
                  </a:lnTo>
                  <a:lnTo>
                    <a:pt x="5693816" y="1615668"/>
                  </a:lnTo>
                  <a:lnTo>
                    <a:pt x="5650522" y="1600200"/>
                  </a:lnTo>
                  <a:lnTo>
                    <a:pt x="5603367" y="1594764"/>
                  </a:lnTo>
                  <a:lnTo>
                    <a:pt x="3177908" y="1594764"/>
                  </a:lnTo>
                  <a:lnTo>
                    <a:pt x="3130753" y="1600200"/>
                  </a:lnTo>
                  <a:lnTo>
                    <a:pt x="3087459" y="1615668"/>
                  </a:lnTo>
                  <a:lnTo>
                    <a:pt x="3049270" y="1639951"/>
                  </a:lnTo>
                  <a:lnTo>
                    <a:pt x="3017418" y="1671802"/>
                  </a:lnTo>
                  <a:lnTo>
                    <a:pt x="2993148" y="1709991"/>
                  </a:lnTo>
                  <a:lnTo>
                    <a:pt x="2977667" y="1753273"/>
                  </a:lnTo>
                  <a:lnTo>
                    <a:pt x="2972244" y="1800440"/>
                  </a:lnTo>
                  <a:lnTo>
                    <a:pt x="2972244" y="2854299"/>
                  </a:lnTo>
                  <a:lnTo>
                    <a:pt x="2977667" y="2901454"/>
                  </a:lnTo>
                  <a:lnTo>
                    <a:pt x="2993148" y="2944749"/>
                  </a:lnTo>
                  <a:lnTo>
                    <a:pt x="3017418" y="2982938"/>
                  </a:lnTo>
                  <a:lnTo>
                    <a:pt x="3049270" y="3014789"/>
                  </a:lnTo>
                  <a:lnTo>
                    <a:pt x="3087459" y="3039072"/>
                  </a:lnTo>
                  <a:lnTo>
                    <a:pt x="3130753" y="3054540"/>
                  </a:lnTo>
                  <a:lnTo>
                    <a:pt x="3177908" y="3059976"/>
                  </a:lnTo>
                  <a:lnTo>
                    <a:pt x="5603367" y="3059976"/>
                  </a:lnTo>
                  <a:lnTo>
                    <a:pt x="5650522" y="3054540"/>
                  </a:lnTo>
                  <a:lnTo>
                    <a:pt x="5693816" y="3039072"/>
                  </a:lnTo>
                  <a:lnTo>
                    <a:pt x="5732005" y="3014789"/>
                  </a:lnTo>
                  <a:lnTo>
                    <a:pt x="5763857" y="2982938"/>
                  </a:lnTo>
                  <a:lnTo>
                    <a:pt x="5788139" y="2944749"/>
                  </a:lnTo>
                  <a:lnTo>
                    <a:pt x="5803608" y="2901454"/>
                  </a:lnTo>
                  <a:lnTo>
                    <a:pt x="5809043" y="2854299"/>
                  </a:lnTo>
                  <a:lnTo>
                    <a:pt x="5809043" y="1800440"/>
                  </a:lnTo>
                  <a:close/>
                </a:path>
                <a:path w="5809615" h="4655185">
                  <a:moveTo>
                    <a:pt x="5809043" y="205663"/>
                  </a:moveTo>
                  <a:lnTo>
                    <a:pt x="5803608" y="158508"/>
                  </a:lnTo>
                  <a:lnTo>
                    <a:pt x="5788139" y="115214"/>
                  </a:lnTo>
                  <a:lnTo>
                    <a:pt x="5763857" y="77038"/>
                  </a:lnTo>
                  <a:lnTo>
                    <a:pt x="5732005" y="45186"/>
                  </a:lnTo>
                  <a:lnTo>
                    <a:pt x="5693816" y="20904"/>
                  </a:lnTo>
                  <a:lnTo>
                    <a:pt x="5650535" y="5435"/>
                  </a:lnTo>
                  <a:lnTo>
                    <a:pt x="5603367" y="0"/>
                  </a:lnTo>
                  <a:lnTo>
                    <a:pt x="3177908" y="0"/>
                  </a:lnTo>
                  <a:lnTo>
                    <a:pt x="3130753" y="5435"/>
                  </a:lnTo>
                  <a:lnTo>
                    <a:pt x="3087459" y="20904"/>
                  </a:lnTo>
                  <a:lnTo>
                    <a:pt x="3049282" y="45186"/>
                  </a:lnTo>
                  <a:lnTo>
                    <a:pt x="3017431" y="77038"/>
                  </a:lnTo>
                  <a:lnTo>
                    <a:pt x="2993148" y="115214"/>
                  </a:lnTo>
                  <a:lnTo>
                    <a:pt x="2977680" y="158508"/>
                  </a:lnTo>
                  <a:lnTo>
                    <a:pt x="2972244" y="205663"/>
                  </a:lnTo>
                  <a:lnTo>
                    <a:pt x="2972244" y="1259535"/>
                  </a:lnTo>
                  <a:lnTo>
                    <a:pt x="2977680" y="1306690"/>
                  </a:lnTo>
                  <a:lnTo>
                    <a:pt x="2993148" y="1349984"/>
                  </a:lnTo>
                  <a:lnTo>
                    <a:pt x="3017431" y="1388173"/>
                  </a:lnTo>
                  <a:lnTo>
                    <a:pt x="3049282" y="1420025"/>
                  </a:lnTo>
                  <a:lnTo>
                    <a:pt x="3087459" y="1444307"/>
                  </a:lnTo>
                  <a:lnTo>
                    <a:pt x="3130753" y="1459776"/>
                  </a:lnTo>
                  <a:lnTo>
                    <a:pt x="3177908" y="1465211"/>
                  </a:lnTo>
                  <a:lnTo>
                    <a:pt x="5603367" y="1465211"/>
                  </a:lnTo>
                  <a:lnTo>
                    <a:pt x="5650535" y="1459776"/>
                  </a:lnTo>
                  <a:lnTo>
                    <a:pt x="5693816" y="1444307"/>
                  </a:lnTo>
                  <a:lnTo>
                    <a:pt x="5732005" y="1420025"/>
                  </a:lnTo>
                  <a:lnTo>
                    <a:pt x="5763857" y="1388173"/>
                  </a:lnTo>
                  <a:lnTo>
                    <a:pt x="5788139" y="1349984"/>
                  </a:lnTo>
                  <a:lnTo>
                    <a:pt x="5803608" y="1306690"/>
                  </a:lnTo>
                  <a:lnTo>
                    <a:pt x="5809043" y="1259535"/>
                  </a:lnTo>
                  <a:lnTo>
                    <a:pt x="5809043" y="2056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06" y="1511805"/>
              <a:ext cx="2446491" cy="15941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4711" y="1480236"/>
              <a:ext cx="2609622" cy="14944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06" y="3251564"/>
              <a:ext cx="2440974" cy="14359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4711" y="3193027"/>
              <a:ext cx="2550310" cy="14649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375" y="4898079"/>
              <a:ext cx="1120937" cy="18522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047" y="5047664"/>
              <a:ext cx="2198655" cy="1723193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dirty="0"/>
              <a:t>ГЛАВН</a:t>
            </a:r>
            <a:r>
              <a:rPr lang="ru-RU" dirty="0"/>
              <a:t>ЫЕ</a:t>
            </a:r>
            <a:r>
              <a:rPr spc="-114" dirty="0"/>
              <a:t> </a:t>
            </a:r>
            <a:r>
              <a:rPr spc="-10" dirty="0"/>
              <a:t>ТУРИСТИЧЕСК</a:t>
            </a:r>
            <a:r>
              <a:rPr lang="ru-RU" spc="-10" dirty="0"/>
              <a:t>ИЕ</a:t>
            </a:r>
            <a:r>
              <a:rPr spc="-10" dirty="0"/>
              <a:t> </a:t>
            </a:r>
            <a:r>
              <a:rPr spc="-25" dirty="0"/>
              <a:t>ДОСТОПРИМЕЧАТЕЛЬНОСТИ</a:t>
            </a:r>
            <a:r>
              <a:rPr spc="5" dirty="0"/>
              <a:t> </a:t>
            </a:r>
            <a:r>
              <a:rPr spc="-25" dirty="0"/>
              <a:t>М</a:t>
            </a:r>
            <a:r>
              <a:rPr lang="ru-RU" spc="-25" dirty="0"/>
              <a:t>АНСКОГО РАЙОНА</a:t>
            </a:r>
            <a:endParaRPr spc="-25" dirty="0"/>
          </a:p>
        </p:txBody>
      </p:sp>
      <p:sp>
        <p:nvSpPr>
          <p:cNvPr id="15" name="object 15"/>
          <p:cNvSpPr/>
          <p:nvPr/>
        </p:nvSpPr>
        <p:spPr>
          <a:xfrm>
            <a:off x="627016" y="163628"/>
            <a:ext cx="665480" cy="274320"/>
          </a:xfrm>
          <a:custGeom>
            <a:avLst/>
            <a:gdLst/>
            <a:ahLst/>
            <a:cxnLst/>
            <a:rect l="l" t="t" r="r" b="b"/>
            <a:pathLst>
              <a:path w="665480" h="274320">
                <a:moveTo>
                  <a:pt x="528191" y="0"/>
                </a:moveTo>
                <a:lnTo>
                  <a:pt x="136922" y="0"/>
                </a:lnTo>
                <a:lnTo>
                  <a:pt x="93644" y="6980"/>
                </a:lnTo>
                <a:lnTo>
                  <a:pt x="56057" y="26417"/>
                </a:lnTo>
                <a:lnTo>
                  <a:pt x="26418" y="56057"/>
                </a:lnTo>
                <a:lnTo>
                  <a:pt x="6980" y="93644"/>
                </a:lnTo>
                <a:lnTo>
                  <a:pt x="0" y="136921"/>
                </a:lnTo>
                <a:lnTo>
                  <a:pt x="6980" y="180199"/>
                </a:lnTo>
                <a:lnTo>
                  <a:pt x="26418" y="217786"/>
                </a:lnTo>
                <a:lnTo>
                  <a:pt x="56057" y="247425"/>
                </a:lnTo>
                <a:lnTo>
                  <a:pt x="93644" y="266863"/>
                </a:lnTo>
                <a:lnTo>
                  <a:pt x="136922" y="273843"/>
                </a:lnTo>
                <a:lnTo>
                  <a:pt x="528190" y="273845"/>
                </a:lnTo>
                <a:lnTo>
                  <a:pt x="571468" y="266864"/>
                </a:lnTo>
                <a:lnTo>
                  <a:pt x="609055" y="247426"/>
                </a:lnTo>
                <a:lnTo>
                  <a:pt x="638694" y="217786"/>
                </a:lnTo>
                <a:lnTo>
                  <a:pt x="658132" y="180200"/>
                </a:lnTo>
                <a:lnTo>
                  <a:pt x="665114" y="136922"/>
                </a:lnTo>
                <a:lnTo>
                  <a:pt x="658133" y="93644"/>
                </a:lnTo>
                <a:lnTo>
                  <a:pt x="638695" y="56057"/>
                </a:lnTo>
                <a:lnTo>
                  <a:pt x="609056" y="26417"/>
                </a:lnTo>
                <a:lnTo>
                  <a:pt x="571469" y="6980"/>
                </a:lnTo>
                <a:lnTo>
                  <a:pt x="528191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2419" y="227076"/>
            <a:ext cx="3816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туризм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flipH="1">
            <a:off x="4333665" y="2857373"/>
            <a:ext cx="1401136" cy="121187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ts val="819"/>
              </a:lnSpc>
              <a:spcBef>
                <a:spcPts val="145"/>
              </a:spcBef>
            </a:pPr>
            <a:r>
              <a:rPr lang="ru-RU" sz="700" b="1" spc="-10" dirty="0">
                <a:solidFill>
                  <a:srgbClr val="4756A0"/>
                </a:solidFill>
                <a:latin typeface="Arial"/>
                <a:cs typeface="Arial"/>
              </a:rPr>
              <a:t>Пещера </a:t>
            </a:r>
            <a:r>
              <a:rPr lang="ru-RU" sz="700" b="1" spc="-10" dirty="0" err="1">
                <a:solidFill>
                  <a:srgbClr val="4756A0"/>
                </a:solidFill>
                <a:latin typeface="Arial"/>
                <a:cs typeface="Arial"/>
              </a:rPr>
              <a:t>Баджейская</a:t>
            </a:r>
            <a:r>
              <a:rPr lang="ru-RU" sz="700" b="1" spc="-1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676" y="4743086"/>
            <a:ext cx="1456233" cy="1935447"/>
          </a:xfrm>
          <a:prstGeom prst="rect">
            <a:avLst/>
          </a:prstGeom>
        </p:spPr>
      </p:pic>
      <p:sp>
        <p:nvSpPr>
          <p:cNvPr id="53" name="object 25"/>
          <p:cNvSpPr txBox="1"/>
          <p:nvPr/>
        </p:nvSpPr>
        <p:spPr>
          <a:xfrm>
            <a:off x="3782810" y="4630876"/>
            <a:ext cx="2494461" cy="11971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5"/>
              </a:spcBef>
            </a:pPr>
            <a:r>
              <a:rPr lang="ru-RU" sz="700" b="1" spc="-10" dirty="0">
                <a:solidFill>
                  <a:srgbClr val="4756A0"/>
                </a:solidFill>
                <a:latin typeface="Arial"/>
                <a:cs typeface="Arial"/>
              </a:rPr>
              <a:t>Мараловодческое хозяйство Манский марал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4" name="object 24"/>
          <p:cNvSpPr txBox="1"/>
          <p:nvPr/>
        </p:nvSpPr>
        <p:spPr>
          <a:xfrm flipH="1">
            <a:off x="4171957" y="1199089"/>
            <a:ext cx="1401136" cy="121187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ts val="819"/>
              </a:lnSpc>
              <a:spcBef>
                <a:spcPts val="145"/>
              </a:spcBef>
            </a:pPr>
            <a:r>
              <a:rPr lang="ru-RU" sz="700" b="1" spc="-10" dirty="0">
                <a:solidFill>
                  <a:srgbClr val="4756A0"/>
                </a:solidFill>
                <a:latin typeface="Arial"/>
                <a:cs typeface="Arial"/>
              </a:rPr>
              <a:t>Пещера Большая </a:t>
            </a:r>
            <a:r>
              <a:rPr lang="ru-RU" sz="700" b="1" spc="-10" dirty="0" err="1">
                <a:solidFill>
                  <a:srgbClr val="4756A0"/>
                </a:solidFill>
                <a:latin typeface="Arial"/>
                <a:cs typeface="Arial"/>
              </a:rPr>
              <a:t>Орешная</a:t>
            </a:r>
            <a:endParaRPr sz="7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4316" y="523747"/>
            <a:ext cx="88398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ru-RU" b="0" spc="-30" dirty="0">
                <a:latin typeface="Microsoft Sans Serif"/>
                <a:cs typeface="Microsoft Sans Serif"/>
              </a:rPr>
              <a:t>КРАЕВОЙ ФЕСТИВАЛЬ «ВЫСОЦКИЙ И СИБИРЬ»</a:t>
            </a:r>
            <a:endParaRPr b="0" spc="-1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7016" y="163628"/>
            <a:ext cx="665480" cy="274320"/>
          </a:xfrm>
          <a:custGeom>
            <a:avLst/>
            <a:gdLst/>
            <a:ahLst/>
            <a:cxnLst/>
            <a:rect l="l" t="t" r="r" b="b"/>
            <a:pathLst>
              <a:path w="665480" h="274320">
                <a:moveTo>
                  <a:pt x="528191" y="0"/>
                </a:moveTo>
                <a:lnTo>
                  <a:pt x="136922" y="0"/>
                </a:lnTo>
                <a:lnTo>
                  <a:pt x="93644" y="6980"/>
                </a:lnTo>
                <a:lnTo>
                  <a:pt x="56057" y="26417"/>
                </a:lnTo>
                <a:lnTo>
                  <a:pt x="26418" y="56057"/>
                </a:lnTo>
                <a:lnTo>
                  <a:pt x="6980" y="93644"/>
                </a:lnTo>
                <a:lnTo>
                  <a:pt x="0" y="136921"/>
                </a:lnTo>
                <a:lnTo>
                  <a:pt x="6980" y="180199"/>
                </a:lnTo>
                <a:lnTo>
                  <a:pt x="26418" y="217786"/>
                </a:lnTo>
                <a:lnTo>
                  <a:pt x="56057" y="247425"/>
                </a:lnTo>
                <a:lnTo>
                  <a:pt x="93644" y="266863"/>
                </a:lnTo>
                <a:lnTo>
                  <a:pt x="136922" y="273843"/>
                </a:lnTo>
                <a:lnTo>
                  <a:pt x="528190" y="273845"/>
                </a:lnTo>
                <a:lnTo>
                  <a:pt x="571468" y="266864"/>
                </a:lnTo>
                <a:lnTo>
                  <a:pt x="609055" y="247426"/>
                </a:lnTo>
                <a:lnTo>
                  <a:pt x="638694" y="217786"/>
                </a:lnTo>
                <a:lnTo>
                  <a:pt x="658132" y="180200"/>
                </a:lnTo>
                <a:lnTo>
                  <a:pt x="665114" y="136922"/>
                </a:lnTo>
                <a:lnTo>
                  <a:pt x="658133" y="93644"/>
                </a:lnTo>
                <a:lnTo>
                  <a:pt x="638695" y="56057"/>
                </a:lnTo>
                <a:lnTo>
                  <a:pt x="609056" y="26417"/>
                </a:lnTo>
                <a:lnTo>
                  <a:pt x="571469" y="6980"/>
                </a:lnTo>
                <a:lnTo>
                  <a:pt x="528191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2419" y="227076"/>
            <a:ext cx="3816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туризм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239142" y="1419451"/>
            <a:ext cx="8323237" cy="4276536"/>
            <a:chOff x="811959" y="2023424"/>
            <a:chExt cx="5656839" cy="3648278"/>
          </a:xfrm>
          <a:noFill/>
        </p:grpSpPr>
        <p:pic>
          <p:nvPicPr>
            <p:cNvPr id="26" name="object 26"/>
            <p:cNvPicPr/>
            <p:nvPr/>
          </p:nvPicPr>
          <p:blipFill>
            <a:blip r:embed="rId2" cstate="print">
              <a:lum contrast="-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369" y="2099088"/>
              <a:ext cx="3377429" cy="3315285"/>
            </a:xfrm>
            <a:prstGeom prst="rect">
              <a:avLst/>
            </a:prstGeom>
            <a:grp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27" name="object 2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959" y="2023424"/>
              <a:ext cx="2222900" cy="1708900"/>
            </a:xfrm>
            <a:prstGeom prst="rect">
              <a:avLst/>
            </a:prstGeom>
            <a:grp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28" name="object 28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962" y="3805518"/>
              <a:ext cx="2222897" cy="1866184"/>
            </a:xfrm>
            <a:prstGeom prst="rect">
              <a:avLst/>
            </a:prstGeom>
            <a:grp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</p:pic>
      </p:grpSp>
      <p:sp>
        <p:nvSpPr>
          <p:cNvPr id="29" name="object 29"/>
          <p:cNvSpPr txBox="1"/>
          <p:nvPr/>
        </p:nvSpPr>
        <p:spPr>
          <a:xfrm>
            <a:off x="619889" y="6351523"/>
            <a:ext cx="109220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xfrm>
            <a:off x="614316" y="6603972"/>
            <a:ext cx="402653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lang="ru-RU" spc="-10" dirty="0"/>
              <a:t>ИНВЕСТИЦИОННЫЙ</a:t>
            </a:r>
            <a:r>
              <a:rPr lang="ru-RU" spc="10" dirty="0"/>
              <a:t> </a:t>
            </a:r>
            <a:r>
              <a:rPr lang="ru-RU" spc="-20" dirty="0"/>
              <a:t>ПРОФИЛЬ</a:t>
            </a:r>
            <a:r>
              <a:rPr lang="ru-RU" spc="10" dirty="0"/>
              <a:t> М</a:t>
            </a:r>
            <a:r>
              <a:rPr lang="ru-RU" dirty="0"/>
              <a:t>АНСКОГО</a:t>
            </a:r>
            <a:r>
              <a:rPr lang="ru-RU" spc="15" dirty="0"/>
              <a:t> Р</a:t>
            </a:r>
            <a:r>
              <a:rPr lang="ru-RU" spc="-10" dirty="0"/>
              <a:t>АЙОНА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990" y="1407120"/>
            <a:ext cx="2934970" cy="1116330"/>
          </a:xfrm>
          <a:custGeom>
            <a:avLst/>
            <a:gdLst/>
            <a:ahLst/>
            <a:cxnLst/>
            <a:rect l="l" t="t" r="r" b="b"/>
            <a:pathLst>
              <a:path w="2934970" h="1116330">
                <a:moveTo>
                  <a:pt x="2669799" y="0"/>
                </a:moveTo>
                <a:lnTo>
                  <a:pt x="264949" y="0"/>
                </a:lnTo>
                <a:lnTo>
                  <a:pt x="217324" y="4268"/>
                </a:lnTo>
                <a:lnTo>
                  <a:pt x="172499" y="16575"/>
                </a:lnTo>
                <a:lnTo>
                  <a:pt x="131224" y="36173"/>
                </a:lnTo>
                <a:lnTo>
                  <a:pt x="94245" y="62312"/>
                </a:lnTo>
                <a:lnTo>
                  <a:pt x="62312" y="94245"/>
                </a:lnTo>
                <a:lnTo>
                  <a:pt x="36173" y="131224"/>
                </a:lnTo>
                <a:lnTo>
                  <a:pt x="16575" y="172500"/>
                </a:lnTo>
                <a:lnTo>
                  <a:pt x="4268" y="217324"/>
                </a:lnTo>
                <a:lnTo>
                  <a:pt x="0" y="264949"/>
                </a:lnTo>
                <a:lnTo>
                  <a:pt x="0" y="851051"/>
                </a:lnTo>
                <a:lnTo>
                  <a:pt x="4268" y="898675"/>
                </a:lnTo>
                <a:lnTo>
                  <a:pt x="16575" y="943500"/>
                </a:lnTo>
                <a:lnTo>
                  <a:pt x="36173" y="984775"/>
                </a:lnTo>
                <a:lnTo>
                  <a:pt x="62312" y="1021754"/>
                </a:lnTo>
                <a:lnTo>
                  <a:pt x="94245" y="1053687"/>
                </a:lnTo>
                <a:lnTo>
                  <a:pt x="131224" y="1079826"/>
                </a:lnTo>
                <a:lnTo>
                  <a:pt x="172499" y="1099423"/>
                </a:lnTo>
                <a:lnTo>
                  <a:pt x="217324" y="1111731"/>
                </a:lnTo>
                <a:lnTo>
                  <a:pt x="264949" y="1115999"/>
                </a:lnTo>
                <a:lnTo>
                  <a:pt x="2669799" y="1115999"/>
                </a:lnTo>
                <a:lnTo>
                  <a:pt x="2717424" y="1111731"/>
                </a:lnTo>
                <a:lnTo>
                  <a:pt x="2762249" y="1099423"/>
                </a:lnTo>
                <a:lnTo>
                  <a:pt x="2803524" y="1079826"/>
                </a:lnTo>
                <a:lnTo>
                  <a:pt x="2840502" y="1053687"/>
                </a:lnTo>
                <a:lnTo>
                  <a:pt x="2872435" y="1021754"/>
                </a:lnTo>
                <a:lnTo>
                  <a:pt x="2898575" y="984775"/>
                </a:lnTo>
                <a:lnTo>
                  <a:pt x="2918172" y="943500"/>
                </a:lnTo>
                <a:lnTo>
                  <a:pt x="2930479" y="898675"/>
                </a:lnTo>
                <a:lnTo>
                  <a:pt x="2934748" y="851051"/>
                </a:lnTo>
                <a:lnTo>
                  <a:pt x="2934748" y="264949"/>
                </a:lnTo>
                <a:lnTo>
                  <a:pt x="2930479" y="217324"/>
                </a:lnTo>
                <a:lnTo>
                  <a:pt x="2918172" y="172500"/>
                </a:lnTo>
                <a:lnTo>
                  <a:pt x="2898575" y="131224"/>
                </a:lnTo>
                <a:lnTo>
                  <a:pt x="2872435" y="94245"/>
                </a:lnTo>
                <a:lnTo>
                  <a:pt x="2840502" y="62312"/>
                </a:lnTo>
                <a:lnTo>
                  <a:pt x="2803524" y="36173"/>
                </a:lnTo>
                <a:lnTo>
                  <a:pt x="2762249" y="16575"/>
                </a:lnTo>
                <a:lnTo>
                  <a:pt x="2717424" y="4268"/>
                </a:lnTo>
                <a:lnTo>
                  <a:pt x="2669799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9890" y="1859279"/>
            <a:ext cx="552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ВЫВОД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990" y="2670150"/>
            <a:ext cx="2934970" cy="1116330"/>
          </a:xfrm>
          <a:custGeom>
            <a:avLst/>
            <a:gdLst/>
            <a:ahLst/>
            <a:cxnLst/>
            <a:rect l="l" t="t" r="r" b="b"/>
            <a:pathLst>
              <a:path w="2934970" h="1116329">
                <a:moveTo>
                  <a:pt x="2681674" y="0"/>
                </a:moveTo>
                <a:lnTo>
                  <a:pt x="253074" y="0"/>
                </a:lnTo>
                <a:lnTo>
                  <a:pt x="207583" y="4077"/>
                </a:lnTo>
                <a:lnTo>
                  <a:pt x="164768" y="15833"/>
                </a:lnTo>
                <a:lnTo>
                  <a:pt x="125342" y="34552"/>
                </a:lnTo>
                <a:lnTo>
                  <a:pt x="90021" y="59520"/>
                </a:lnTo>
                <a:lnTo>
                  <a:pt x="59519" y="90021"/>
                </a:lnTo>
                <a:lnTo>
                  <a:pt x="34552" y="125342"/>
                </a:lnTo>
                <a:lnTo>
                  <a:pt x="15832" y="164768"/>
                </a:lnTo>
                <a:lnTo>
                  <a:pt x="4077" y="207583"/>
                </a:lnTo>
                <a:lnTo>
                  <a:pt x="0" y="253074"/>
                </a:lnTo>
                <a:lnTo>
                  <a:pt x="0" y="862925"/>
                </a:lnTo>
                <a:lnTo>
                  <a:pt x="4077" y="908415"/>
                </a:lnTo>
                <a:lnTo>
                  <a:pt x="15832" y="951231"/>
                </a:lnTo>
                <a:lnTo>
                  <a:pt x="34552" y="990656"/>
                </a:lnTo>
                <a:lnTo>
                  <a:pt x="59519" y="1025977"/>
                </a:lnTo>
                <a:lnTo>
                  <a:pt x="90021" y="1056479"/>
                </a:lnTo>
                <a:lnTo>
                  <a:pt x="125342" y="1081447"/>
                </a:lnTo>
                <a:lnTo>
                  <a:pt x="164768" y="1100166"/>
                </a:lnTo>
                <a:lnTo>
                  <a:pt x="207583" y="1111922"/>
                </a:lnTo>
                <a:lnTo>
                  <a:pt x="253074" y="1115999"/>
                </a:lnTo>
                <a:lnTo>
                  <a:pt x="2681674" y="1115999"/>
                </a:lnTo>
                <a:lnTo>
                  <a:pt x="2727165" y="1111922"/>
                </a:lnTo>
                <a:lnTo>
                  <a:pt x="2769980" y="1100166"/>
                </a:lnTo>
                <a:lnTo>
                  <a:pt x="2809406" y="1081447"/>
                </a:lnTo>
                <a:lnTo>
                  <a:pt x="2844727" y="1056479"/>
                </a:lnTo>
                <a:lnTo>
                  <a:pt x="2875229" y="1025977"/>
                </a:lnTo>
                <a:lnTo>
                  <a:pt x="2900196" y="990656"/>
                </a:lnTo>
                <a:lnTo>
                  <a:pt x="2918915" y="951231"/>
                </a:lnTo>
                <a:lnTo>
                  <a:pt x="2930671" y="908415"/>
                </a:lnTo>
                <a:lnTo>
                  <a:pt x="2934748" y="862925"/>
                </a:lnTo>
                <a:lnTo>
                  <a:pt x="2934748" y="253074"/>
                </a:lnTo>
                <a:lnTo>
                  <a:pt x="2930671" y="207583"/>
                </a:lnTo>
                <a:lnTo>
                  <a:pt x="2918915" y="164768"/>
                </a:lnTo>
                <a:lnTo>
                  <a:pt x="2900196" y="125342"/>
                </a:lnTo>
                <a:lnTo>
                  <a:pt x="2875229" y="90021"/>
                </a:lnTo>
                <a:lnTo>
                  <a:pt x="2844727" y="59520"/>
                </a:lnTo>
                <a:lnTo>
                  <a:pt x="2809406" y="34552"/>
                </a:lnTo>
                <a:lnTo>
                  <a:pt x="2769980" y="15833"/>
                </a:lnTo>
                <a:lnTo>
                  <a:pt x="2727165" y="4077"/>
                </a:lnTo>
                <a:lnTo>
                  <a:pt x="2681674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06412" y="2962655"/>
            <a:ext cx="181800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ОСНОВНЫЕ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ТРУДНОСТИ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125"/>
              </a:spcBef>
            </a:pP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при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реализации 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инвестиционных</a:t>
            </a: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проектов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0990" y="3933181"/>
            <a:ext cx="2934970" cy="1116330"/>
          </a:xfrm>
          <a:custGeom>
            <a:avLst/>
            <a:gdLst/>
            <a:ahLst/>
            <a:cxnLst/>
            <a:rect l="l" t="t" r="r" b="b"/>
            <a:pathLst>
              <a:path w="2934970" h="1116329">
                <a:moveTo>
                  <a:pt x="2681674" y="0"/>
                </a:moveTo>
                <a:lnTo>
                  <a:pt x="253074" y="0"/>
                </a:lnTo>
                <a:lnTo>
                  <a:pt x="207583" y="4077"/>
                </a:lnTo>
                <a:lnTo>
                  <a:pt x="164768" y="15833"/>
                </a:lnTo>
                <a:lnTo>
                  <a:pt x="125342" y="34552"/>
                </a:lnTo>
                <a:lnTo>
                  <a:pt x="90021" y="59520"/>
                </a:lnTo>
                <a:lnTo>
                  <a:pt x="59519" y="90021"/>
                </a:lnTo>
                <a:lnTo>
                  <a:pt x="34552" y="125342"/>
                </a:lnTo>
                <a:lnTo>
                  <a:pt x="15832" y="164768"/>
                </a:lnTo>
                <a:lnTo>
                  <a:pt x="4077" y="207583"/>
                </a:lnTo>
                <a:lnTo>
                  <a:pt x="0" y="253074"/>
                </a:lnTo>
                <a:lnTo>
                  <a:pt x="0" y="862925"/>
                </a:lnTo>
                <a:lnTo>
                  <a:pt x="4077" y="908415"/>
                </a:lnTo>
                <a:lnTo>
                  <a:pt x="15832" y="951231"/>
                </a:lnTo>
                <a:lnTo>
                  <a:pt x="34552" y="990656"/>
                </a:lnTo>
                <a:lnTo>
                  <a:pt x="59519" y="1025977"/>
                </a:lnTo>
                <a:lnTo>
                  <a:pt x="90021" y="1056479"/>
                </a:lnTo>
                <a:lnTo>
                  <a:pt x="125342" y="1081447"/>
                </a:lnTo>
                <a:lnTo>
                  <a:pt x="164768" y="1100166"/>
                </a:lnTo>
                <a:lnTo>
                  <a:pt x="207583" y="1111922"/>
                </a:lnTo>
                <a:lnTo>
                  <a:pt x="253074" y="1115999"/>
                </a:lnTo>
                <a:lnTo>
                  <a:pt x="2681674" y="1115999"/>
                </a:lnTo>
                <a:lnTo>
                  <a:pt x="2727165" y="1111922"/>
                </a:lnTo>
                <a:lnTo>
                  <a:pt x="2769980" y="1100166"/>
                </a:lnTo>
                <a:lnTo>
                  <a:pt x="2809406" y="1081447"/>
                </a:lnTo>
                <a:lnTo>
                  <a:pt x="2844727" y="1056479"/>
                </a:lnTo>
                <a:lnTo>
                  <a:pt x="2875229" y="1025977"/>
                </a:lnTo>
                <a:lnTo>
                  <a:pt x="2900196" y="990656"/>
                </a:lnTo>
                <a:lnTo>
                  <a:pt x="2918915" y="951231"/>
                </a:lnTo>
                <a:lnTo>
                  <a:pt x="2930671" y="908415"/>
                </a:lnTo>
                <a:lnTo>
                  <a:pt x="2934748" y="862925"/>
                </a:lnTo>
                <a:lnTo>
                  <a:pt x="2934748" y="253074"/>
                </a:lnTo>
                <a:lnTo>
                  <a:pt x="2930671" y="207583"/>
                </a:lnTo>
                <a:lnTo>
                  <a:pt x="2918915" y="164768"/>
                </a:lnTo>
                <a:lnTo>
                  <a:pt x="2900196" y="125342"/>
                </a:lnTo>
                <a:lnTo>
                  <a:pt x="2875229" y="90021"/>
                </a:lnTo>
                <a:lnTo>
                  <a:pt x="2844727" y="59520"/>
                </a:lnTo>
                <a:lnTo>
                  <a:pt x="2809406" y="34552"/>
                </a:lnTo>
                <a:lnTo>
                  <a:pt x="2769980" y="15833"/>
                </a:lnTo>
                <a:lnTo>
                  <a:pt x="2727165" y="4077"/>
                </a:lnTo>
                <a:lnTo>
                  <a:pt x="2681674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06412" y="4145279"/>
            <a:ext cx="2114550" cy="67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ГЛАВНАЯ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ПРИЧИНА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50"/>
              </a:lnSpc>
            </a:pP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которой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компании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реализуют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инвестиционные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проекты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0990" y="5196211"/>
            <a:ext cx="2934970" cy="1116330"/>
          </a:xfrm>
          <a:custGeom>
            <a:avLst/>
            <a:gdLst/>
            <a:ahLst/>
            <a:cxnLst/>
            <a:rect l="l" t="t" r="r" b="b"/>
            <a:pathLst>
              <a:path w="2934970" h="1116329">
                <a:moveTo>
                  <a:pt x="2681674" y="0"/>
                </a:moveTo>
                <a:lnTo>
                  <a:pt x="253074" y="0"/>
                </a:lnTo>
                <a:lnTo>
                  <a:pt x="207583" y="4077"/>
                </a:lnTo>
                <a:lnTo>
                  <a:pt x="164768" y="15833"/>
                </a:lnTo>
                <a:lnTo>
                  <a:pt x="125342" y="34552"/>
                </a:lnTo>
                <a:lnTo>
                  <a:pt x="90021" y="59520"/>
                </a:lnTo>
                <a:lnTo>
                  <a:pt x="59519" y="90022"/>
                </a:lnTo>
                <a:lnTo>
                  <a:pt x="34552" y="125343"/>
                </a:lnTo>
                <a:lnTo>
                  <a:pt x="15832" y="164769"/>
                </a:lnTo>
                <a:lnTo>
                  <a:pt x="4077" y="207584"/>
                </a:lnTo>
                <a:lnTo>
                  <a:pt x="0" y="253075"/>
                </a:lnTo>
                <a:lnTo>
                  <a:pt x="0" y="862925"/>
                </a:lnTo>
                <a:lnTo>
                  <a:pt x="4077" y="908416"/>
                </a:lnTo>
                <a:lnTo>
                  <a:pt x="15832" y="951231"/>
                </a:lnTo>
                <a:lnTo>
                  <a:pt x="34552" y="990657"/>
                </a:lnTo>
                <a:lnTo>
                  <a:pt x="59519" y="1025978"/>
                </a:lnTo>
                <a:lnTo>
                  <a:pt x="90021" y="1056480"/>
                </a:lnTo>
                <a:lnTo>
                  <a:pt x="125342" y="1081448"/>
                </a:lnTo>
                <a:lnTo>
                  <a:pt x="164768" y="1100167"/>
                </a:lnTo>
                <a:lnTo>
                  <a:pt x="207583" y="1111923"/>
                </a:lnTo>
                <a:lnTo>
                  <a:pt x="253074" y="1116000"/>
                </a:lnTo>
                <a:lnTo>
                  <a:pt x="2681674" y="1116000"/>
                </a:lnTo>
                <a:lnTo>
                  <a:pt x="2727165" y="1111923"/>
                </a:lnTo>
                <a:lnTo>
                  <a:pt x="2769980" y="1100167"/>
                </a:lnTo>
                <a:lnTo>
                  <a:pt x="2809406" y="1081448"/>
                </a:lnTo>
                <a:lnTo>
                  <a:pt x="2844727" y="1056480"/>
                </a:lnTo>
                <a:lnTo>
                  <a:pt x="2875229" y="1025978"/>
                </a:lnTo>
                <a:lnTo>
                  <a:pt x="2900196" y="990657"/>
                </a:lnTo>
                <a:lnTo>
                  <a:pt x="2918915" y="951231"/>
                </a:lnTo>
                <a:lnTo>
                  <a:pt x="2930671" y="908416"/>
                </a:lnTo>
                <a:lnTo>
                  <a:pt x="2934748" y="862925"/>
                </a:lnTo>
                <a:lnTo>
                  <a:pt x="2934748" y="253075"/>
                </a:lnTo>
                <a:lnTo>
                  <a:pt x="2930671" y="207584"/>
                </a:lnTo>
                <a:lnTo>
                  <a:pt x="2918915" y="164769"/>
                </a:lnTo>
                <a:lnTo>
                  <a:pt x="2900196" y="125343"/>
                </a:lnTo>
                <a:lnTo>
                  <a:pt x="2875229" y="90022"/>
                </a:lnTo>
                <a:lnTo>
                  <a:pt x="2844727" y="59520"/>
                </a:lnTo>
                <a:lnTo>
                  <a:pt x="2809406" y="34552"/>
                </a:lnTo>
                <a:lnTo>
                  <a:pt x="2769980" y="15833"/>
                </a:lnTo>
                <a:lnTo>
                  <a:pt x="2727165" y="4077"/>
                </a:lnTo>
                <a:lnTo>
                  <a:pt x="2681674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06412" y="5647944"/>
            <a:ext cx="12865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ПРОЧИЕ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31305" y="5196209"/>
            <a:ext cx="6062345" cy="1116330"/>
          </a:xfrm>
          <a:custGeom>
            <a:avLst/>
            <a:gdLst/>
            <a:ahLst/>
            <a:cxnLst/>
            <a:rect l="l" t="t" r="r" b="b"/>
            <a:pathLst>
              <a:path w="6062345" h="1116329">
                <a:moveTo>
                  <a:pt x="5809197" y="0"/>
                </a:moveTo>
                <a:lnTo>
                  <a:pt x="252573" y="0"/>
                </a:lnTo>
                <a:lnTo>
                  <a:pt x="207173" y="4069"/>
                </a:lnTo>
                <a:lnTo>
                  <a:pt x="164442" y="15801"/>
                </a:lnTo>
                <a:lnTo>
                  <a:pt x="125094" y="34483"/>
                </a:lnTo>
                <a:lnTo>
                  <a:pt x="89843" y="59402"/>
                </a:lnTo>
                <a:lnTo>
                  <a:pt x="59402" y="89844"/>
                </a:lnTo>
                <a:lnTo>
                  <a:pt x="34483" y="125095"/>
                </a:lnTo>
                <a:lnTo>
                  <a:pt x="15801" y="164443"/>
                </a:lnTo>
                <a:lnTo>
                  <a:pt x="4069" y="207174"/>
                </a:lnTo>
                <a:lnTo>
                  <a:pt x="0" y="252575"/>
                </a:lnTo>
                <a:lnTo>
                  <a:pt x="0" y="863427"/>
                </a:lnTo>
                <a:lnTo>
                  <a:pt x="4069" y="908827"/>
                </a:lnTo>
                <a:lnTo>
                  <a:pt x="15801" y="951558"/>
                </a:lnTo>
                <a:lnTo>
                  <a:pt x="34483" y="990906"/>
                </a:lnTo>
                <a:lnTo>
                  <a:pt x="59402" y="1026157"/>
                </a:lnTo>
                <a:lnTo>
                  <a:pt x="89843" y="1056599"/>
                </a:lnTo>
                <a:lnTo>
                  <a:pt x="125094" y="1081517"/>
                </a:lnTo>
                <a:lnTo>
                  <a:pt x="164442" y="1100199"/>
                </a:lnTo>
                <a:lnTo>
                  <a:pt x="207173" y="1111932"/>
                </a:lnTo>
                <a:lnTo>
                  <a:pt x="252573" y="1116001"/>
                </a:lnTo>
                <a:lnTo>
                  <a:pt x="5809197" y="1116001"/>
                </a:lnTo>
                <a:lnTo>
                  <a:pt x="5854597" y="1111932"/>
                </a:lnTo>
                <a:lnTo>
                  <a:pt x="5897328" y="1100199"/>
                </a:lnTo>
                <a:lnTo>
                  <a:pt x="5936676" y="1081517"/>
                </a:lnTo>
                <a:lnTo>
                  <a:pt x="5971927" y="1056599"/>
                </a:lnTo>
                <a:lnTo>
                  <a:pt x="6002368" y="1026157"/>
                </a:lnTo>
                <a:lnTo>
                  <a:pt x="6027287" y="990906"/>
                </a:lnTo>
                <a:lnTo>
                  <a:pt x="6045969" y="951558"/>
                </a:lnTo>
                <a:lnTo>
                  <a:pt x="6057701" y="908827"/>
                </a:lnTo>
                <a:lnTo>
                  <a:pt x="6061770" y="863427"/>
                </a:lnTo>
                <a:lnTo>
                  <a:pt x="6061770" y="252575"/>
                </a:lnTo>
                <a:lnTo>
                  <a:pt x="6057701" y="207174"/>
                </a:lnTo>
                <a:lnTo>
                  <a:pt x="6045969" y="164443"/>
                </a:lnTo>
                <a:lnTo>
                  <a:pt x="6027287" y="125095"/>
                </a:lnTo>
                <a:lnTo>
                  <a:pt x="6002368" y="89844"/>
                </a:lnTo>
                <a:lnTo>
                  <a:pt x="5971927" y="59402"/>
                </a:lnTo>
                <a:lnTo>
                  <a:pt x="5936676" y="34483"/>
                </a:lnTo>
                <a:lnTo>
                  <a:pt x="5897328" y="15801"/>
                </a:lnTo>
                <a:lnTo>
                  <a:pt x="5854597" y="4069"/>
                </a:lnTo>
                <a:lnTo>
                  <a:pt x="580919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6582" y="5436108"/>
            <a:ext cx="30740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Clr>
                <a:srgbClr val="4756A0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sz="800" b="1" dirty="0">
                <a:latin typeface="Arial"/>
                <a:cs typeface="Arial"/>
              </a:rPr>
              <a:t>Текущих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мер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государственной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поддержки </a:t>
            </a:r>
            <a:r>
              <a:rPr sz="800" b="1" spc="-10" dirty="0">
                <a:latin typeface="Arial"/>
                <a:cs typeface="Arial"/>
              </a:rPr>
              <a:t>недостаточно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6582" y="5676900"/>
            <a:ext cx="34861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Clr>
                <a:srgbClr val="4756A0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sz="800" b="1" dirty="0">
                <a:latin typeface="Arial"/>
                <a:cs typeface="Arial"/>
              </a:rPr>
              <a:t>Необходимо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развивать</a:t>
            </a:r>
            <a:r>
              <a:rPr sz="800" b="1" spc="-4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дорожно-</a:t>
            </a:r>
            <a:r>
              <a:rPr sz="800" b="1" dirty="0">
                <a:latin typeface="Arial"/>
                <a:cs typeface="Arial"/>
              </a:rPr>
              <a:t>транспортную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инфраструктуру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6582" y="5920740"/>
            <a:ext cx="46539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Clr>
                <a:srgbClr val="4756A0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sz="800" b="1" dirty="0">
                <a:latin typeface="Arial"/>
                <a:cs typeface="Arial"/>
              </a:rPr>
              <a:t>Необходимо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развивать</a:t>
            </a:r>
            <a:r>
              <a:rPr sz="800" b="1" spc="-40" dirty="0">
                <a:latin typeface="Arial"/>
                <a:cs typeface="Arial"/>
              </a:rPr>
              <a:t> </a:t>
            </a:r>
            <a:r>
              <a:rPr sz="800" b="1" spc="-10" dirty="0" err="1">
                <a:latin typeface="Arial"/>
                <a:cs typeface="Arial"/>
              </a:rPr>
              <a:t>бизнес-</a:t>
            </a:r>
            <a:r>
              <a:rPr sz="800" b="1" dirty="0" err="1">
                <a:latin typeface="Arial"/>
                <a:cs typeface="Arial"/>
              </a:rPr>
              <a:t>инфраструктуру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 smtClean="0">
                <a:latin typeface="Arial"/>
                <a:cs typeface="Arial"/>
              </a:rPr>
              <a:t>(</a:t>
            </a:r>
            <a:r>
              <a:rPr lang="ru-RU" sz="800" b="1" dirty="0" smtClean="0">
                <a:latin typeface="Arial"/>
                <a:cs typeface="Arial"/>
              </a:rPr>
              <a:t>т</a:t>
            </a:r>
            <a:r>
              <a:rPr sz="800" b="1" dirty="0" err="1" smtClean="0">
                <a:latin typeface="Arial"/>
                <a:cs typeface="Arial"/>
              </a:rPr>
              <a:t>ехнопарки</a:t>
            </a:r>
            <a:r>
              <a:rPr sz="800" b="1" dirty="0">
                <a:latin typeface="Arial"/>
                <a:cs typeface="Arial"/>
              </a:rPr>
              <a:t>,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бизнес-</a:t>
            </a:r>
            <a:r>
              <a:rPr sz="800" b="1" dirty="0">
                <a:latin typeface="Arial"/>
                <a:cs typeface="Arial"/>
              </a:rPr>
              <a:t>инкубаторы,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ОЭЗ)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ПОЗИЦИЯ</a:t>
            </a:r>
            <a:r>
              <a:rPr spc="-55" dirty="0"/>
              <a:t> </a:t>
            </a:r>
            <a:r>
              <a:rPr spc="-10" dirty="0"/>
              <a:t>ПРЕДПРИНИМАТЕЛЕЙ</a:t>
            </a:r>
            <a:r>
              <a:rPr b="0" spc="-10" dirty="0">
                <a:latin typeface="Microsoft Sans Serif"/>
                <a:cs typeface="Microsoft Sans Serif"/>
              </a:rPr>
              <a:t>*</a:t>
            </a:r>
          </a:p>
        </p:txBody>
      </p:sp>
      <p:sp>
        <p:nvSpPr>
          <p:cNvPr id="15" name="object 15"/>
          <p:cNvSpPr/>
          <p:nvPr/>
        </p:nvSpPr>
        <p:spPr>
          <a:xfrm>
            <a:off x="627016" y="163628"/>
            <a:ext cx="1720214" cy="236854"/>
          </a:xfrm>
          <a:custGeom>
            <a:avLst/>
            <a:gdLst/>
            <a:ahLst/>
            <a:cxnLst/>
            <a:rect l="l" t="t" r="r" b="b"/>
            <a:pathLst>
              <a:path w="1720214" h="236854">
                <a:moveTo>
                  <a:pt x="1601259" y="0"/>
                </a:moveTo>
                <a:lnTo>
                  <a:pt x="118413" y="0"/>
                </a:lnTo>
                <a:lnTo>
                  <a:pt x="72321" y="9305"/>
                </a:lnTo>
                <a:lnTo>
                  <a:pt x="34682" y="34682"/>
                </a:lnTo>
                <a:lnTo>
                  <a:pt x="9305" y="72321"/>
                </a:lnTo>
                <a:lnTo>
                  <a:pt x="0" y="118413"/>
                </a:lnTo>
                <a:lnTo>
                  <a:pt x="9305" y="164505"/>
                </a:lnTo>
                <a:lnTo>
                  <a:pt x="34682" y="202145"/>
                </a:lnTo>
                <a:lnTo>
                  <a:pt x="72321" y="227522"/>
                </a:lnTo>
                <a:lnTo>
                  <a:pt x="118413" y="236828"/>
                </a:lnTo>
                <a:lnTo>
                  <a:pt x="1601259" y="236828"/>
                </a:lnTo>
                <a:lnTo>
                  <a:pt x="1647352" y="227522"/>
                </a:lnTo>
                <a:lnTo>
                  <a:pt x="1684991" y="202145"/>
                </a:lnTo>
                <a:lnTo>
                  <a:pt x="1710368" y="164505"/>
                </a:lnTo>
                <a:lnTo>
                  <a:pt x="1719673" y="118413"/>
                </a:lnTo>
                <a:lnTo>
                  <a:pt x="1710368" y="72321"/>
                </a:lnTo>
                <a:lnTo>
                  <a:pt x="1684991" y="34682"/>
                </a:lnTo>
                <a:lnTo>
                  <a:pt x="1647352" y="9305"/>
                </a:lnTo>
                <a:lnTo>
                  <a:pt x="1601259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6997" y="208788"/>
            <a:ext cx="14522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позиция</a:t>
            </a:r>
            <a:r>
              <a:rPr sz="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предпринимателей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31305" y="3919468"/>
            <a:ext cx="6062345" cy="1116330"/>
          </a:xfrm>
          <a:custGeom>
            <a:avLst/>
            <a:gdLst/>
            <a:ahLst/>
            <a:cxnLst/>
            <a:rect l="l" t="t" r="r" b="b"/>
            <a:pathLst>
              <a:path w="6062345" h="1116329">
                <a:moveTo>
                  <a:pt x="5809197" y="0"/>
                </a:moveTo>
                <a:lnTo>
                  <a:pt x="252573" y="0"/>
                </a:lnTo>
                <a:lnTo>
                  <a:pt x="207173" y="4069"/>
                </a:lnTo>
                <a:lnTo>
                  <a:pt x="164442" y="15801"/>
                </a:lnTo>
                <a:lnTo>
                  <a:pt x="125094" y="34483"/>
                </a:lnTo>
                <a:lnTo>
                  <a:pt x="89843" y="59402"/>
                </a:lnTo>
                <a:lnTo>
                  <a:pt x="59402" y="89844"/>
                </a:lnTo>
                <a:lnTo>
                  <a:pt x="34483" y="125095"/>
                </a:lnTo>
                <a:lnTo>
                  <a:pt x="15801" y="164443"/>
                </a:lnTo>
                <a:lnTo>
                  <a:pt x="4069" y="207174"/>
                </a:lnTo>
                <a:lnTo>
                  <a:pt x="0" y="252575"/>
                </a:lnTo>
                <a:lnTo>
                  <a:pt x="0" y="863426"/>
                </a:lnTo>
                <a:lnTo>
                  <a:pt x="4069" y="908826"/>
                </a:lnTo>
                <a:lnTo>
                  <a:pt x="15801" y="951557"/>
                </a:lnTo>
                <a:lnTo>
                  <a:pt x="34483" y="990905"/>
                </a:lnTo>
                <a:lnTo>
                  <a:pt x="59402" y="1026156"/>
                </a:lnTo>
                <a:lnTo>
                  <a:pt x="89843" y="1056598"/>
                </a:lnTo>
                <a:lnTo>
                  <a:pt x="125094" y="1081517"/>
                </a:lnTo>
                <a:lnTo>
                  <a:pt x="164442" y="1100199"/>
                </a:lnTo>
                <a:lnTo>
                  <a:pt x="207173" y="1111931"/>
                </a:lnTo>
                <a:lnTo>
                  <a:pt x="252573" y="1116001"/>
                </a:lnTo>
                <a:lnTo>
                  <a:pt x="5809197" y="1116001"/>
                </a:lnTo>
                <a:lnTo>
                  <a:pt x="5854597" y="1111931"/>
                </a:lnTo>
                <a:lnTo>
                  <a:pt x="5897328" y="1100199"/>
                </a:lnTo>
                <a:lnTo>
                  <a:pt x="5936676" y="1081517"/>
                </a:lnTo>
                <a:lnTo>
                  <a:pt x="5971927" y="1056598"/>
                </a:lnTo>
                <a:lnTo>
                  <a:pt x="6002368" y="1026156"/>
                </a:lnTo>
                <a:lnTo>
                  <a:pt x="6027287" y="990905"/>
                </a:lnTo>
                <a:lnTo>
                  <a:pt x="6045969" y="951557"/>
                </a:lnTo>
                <a:lnTo>
                  <a:pt x="6057701" y="908826"/>
                </a:lnTo>
                <a:lnTo>
                  <a:pt x="6061770" y="863426"/>
                </a:lnTo>
                <a:lnTo>
                  <a:pt x="6061770" y="252575"/>
                </a:lnTo>
                <a:lnTo>
                  <a:pt x="6057701" y="207174"/>
                </a:lnTo>
                <a:lnTo>
                  <a:pt x="6045969" y="164443"/>
                </a:lnTo>
                <a:lnTo>
                  <a:pt x="6027287" y="125095"/>
                </a:lnTo>
                <a:lnTo>
                  <a:pt x="6002368" y="89844"/>
                </a:lnTo>
                <a:lnTo>
                  <a:pt x="5971927" y="59402"/>
                </a:lnTo>
                <a:lnTo>
                  <a:pt x="5936676" y="34483"/>
                </a:lnTo>
                <a:lnTo>
                  <a:pt x="5897328" y="15801"/>
                </a:lnTo>
                <a:lnTo>
                  <a:pt x="5854597" y="4069"/>
                </a:lnTo>
                <a:lnTo>
                  <a:pt x="580919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936582" y="4341876"/>
            <a:ext cx="5078730" cy="252633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84150" marR="5080" indent="-171450">
              <a:lnSpc>
                <a:spcPts val="910"/>
              </a:lnSpc>
              <a:spcBef>
                <a:spcPts val="170"/>
              </a:spcBef>
              <a:buClr>
                <a:srgbClr val="4756A0"/>
              </a:buClr>
              <a:buFont typeface="Microsoft Sans Serif"/>
              <a:buChar char="•"/>
              <a:tabLst>
                <a:tab pos="184150" algn="l"/>
              </a:tabLst>
            </a:pPr>
            <a:r>
              <a:rPr sz="800" b="1" dirty="0" err="1" smtClean="0">
                <a:latin typeface="Arial"/>
                <a:cs typeface="Arial"/>
              </a:rPr>
              <a:t>Ограничен</a:t>
            </a:r>
            <a:r>
              <a:rPr lang="ru-RU" sz="800" b="1" dirty="0" smtClean="0">
                <a:latin typeface="Arial"/>
                <a:cs typeface="Arial"/>
              </a:rPr>
              <a:t>а</a:t>
            </a:r>
            <a:r>
              <a:rPr sz="800" b="1" spc="-25" dirty="0" smtClean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возможность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реализации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инвестиционных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проектов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за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счёт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собственных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средств, </a:t>
            </a:r>
            <a:r>
              <a:rPr sz="800" b="1" dirty="0">
                <a:latin typeface="Arial"/>
                <a:cs typeface="Arial"/>
              </a:rPr>
              <a:t>сложность</a:t>
            </a:r>
            <a:r>
              <a:rPr sz="800" b="1" spc="-4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с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привлечением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заемных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средств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31305" y="2670150"/>
            <a:ext cx="6062345" cy="1116330"/>
          </a:xfrm>
          <a:custGeom>
            <a:avLst/>
            <a:gdLst/>
            <a:ahLst/>
            <a:cxnLst/>
            <a:rect l="l" t="t" r="r" b="b"/>
            <a:pathLst>
              <a:path w="6062345" h="1116329">
                <a:moveTo>
                  <a:pt x="5809197" y="0"/>
                </a:moveTo>
                <a:lnTo>
                  <a:pt x="252573" y="0"/>
                </a:lnTo>
                <a:lnTo>
                  <a:pt x="207173" y="4069"/>
                </a:lnTo>
                <a:lnTo>
                  <a:pt x="164442" y="15801"/>
                </a:lnTo>
                <a:lnTo>
                  <a:pt x="125094" y="34483"/>
                </a:lnTo>
                <a:lnTo>
                  <a:pt x="89843" y="59402"/>
                </a:lnTo>
                <a:lnTo>
                  <a:pt x="59402" y="89844"/>
                </a:lnTo>
                <a:lnTo>
                  <a:pt x="34483" y="125095"/>
                </a:lnTo>
                <a:lnTo>
                  <a:pt x="15801" y="164443"/>
                </a:lnTo>
                <a:lnTo>
                  <a:pt x="4069" y="207174"/>
                </a:lnTo>
                <a:lnTo>
                  <a:pt x="0" y="252575"/>
                </a:lnTo>
                <a:lnTo>
                  <a:pt x="0" y="863427"/>
                </a:lnTo>
                <a:lnTo>
                  <a:pt x="4069" y="908827"/>
                </a:lnTo>
                <a:lnTo>
                  <a:pt x="15801" y="951558"/>
                </a:lnTo>
                <a:lnTo>
                  <a:pt x="34483" y="990906"/>
                </a:lnTo>
                <a:lnTo>
                  <a:pt x="59402" y="1026157"/>
                </a:lnTo>
                <a:lnTo>
                  <a:pt x="89843" y="1056598"/>
                </a:lnTo>
                <a:lnTo>
                  <a:pt x="125094" y="1081517"/>
                </a:lnTo>
                <a:lnTo>
                  <a:pt x="164442" y="1100199"/>
                </a:lnTo>
                <a:lnTo>
                  <a:pt x="207173" y="1111931"/>
                </a:lnTo>
                <a:lnTo>
                  <a:pt x="252573" y="1116001"/>
                </a:lnTo>
                <a:lnTo>
                  <a:pt x="5809197" y="1116001"/>
                </a:lnTo>
                <a:lnTo>
                  <a:pt x="5854597" y="1111931"/>
                </a:lnTo>
                <a:lnTo>
                  <a:pt x="5897328" y="1100199"/>
                </a:lnTo>
                <a:lnTo>
                  <a:pt x="5936676" y="1081517"/>
                </a:lnTo>
                <a:lnTo>
                  <a:pt x="5971927" y="1056598"/>
                </a:lnTo>
                <a:lnTo>
                  <a:pt x="6002368" y="1026157"/>
                </a:lnTo>
                <a:lnTo>
                  <a:pt x="6027287" y="990906"/>
                </a:lnTo>
                <a:lnTo>
                  <a:pt x="6045969" y="951558"/>
                </a:lnTo>
                <a:lnTo>
                  <a:pt x="6057701" y="908827"/>
                </a:lnTo>
                <a:lnTo>
                  <a:pt x="6061770" y="863427"/>
                </a:lnTo>
                <a:lnTo>
                  <a:pt x="6061770" y="252575"/>
                </a:lnTo>
                <a:lnTo>
                  <a:pt x="6057701" y="207174"/>
                </a:lnTo>
                <a:lnTo>
                  <a:pt x="6045969" y="164443"/>
                </a:lnTo>
                <a:lnTo>
                  <a:pt x="6027287" y="125095"/>
                </a:lnTo>
                <a:lnTo>
                  <a:pt x="6002368" y="89844"/>
                </a:lnTo>
                <a:lnTo>
                  <a:pt x="5971927" y="59402"/>
                </a:lnTo>
                <a:lnTo>
                  <a:pt x="5936676" y="34483"/>
                </a:lnTo>
                <a:lnTo>
                  <a:pt x="5897328" y="15801"/>
                </a:lnTo>
                <a:lnTo>
                  <a:pt x="5854597" y="4069"/>
                </a:lnTo>
                <a:lnTo>
                  <a:pt x="580919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36582" y="2909315"/>
            <a:ext cx="53670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Clr>
                <a:srgbClr val="4756A0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sz="800" b="1" dirty="0">
                <a:latin typeface="Arial"/>
                <a:cs typeface="Arial"/>
              </a:rPr>
              <a:t>Сложности</a:t>
            </a:r>
            <a:r>
              <a:rPr sz="800" b="1" spc="-4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с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оформлением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документов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(Большое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количество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документов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и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требуемых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разрешений)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36582" y="3153155"/>
            <a:ext cx="51822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Clr>
                <a:srgbClr val="4756A0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sz="800" b="1" dirty="0">
                <a:latin typeface="Arial"/>
                <a:cs typeface="Arial"/>
              </a:rPr>
              <a:t>Финансовые </a:t>
            </a:r>
            <a:r>
              <a:rPr sz="800" b="1" dirty="0" err="1">
                <a:latin typeface="Arial"/>
                <a:cs typeface="Arial"/>
              </a:rPr>
              <a:t>трудности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-10" dirty="0" smtClean="0">
                <a:latin typeface="Arial"/>
                <a:cs typeface="Arial"/>
              </a:rPr>
              <a:t>(</a:t>
            </a:r>
            <a:r>
              <a:rPr lang="ru-RU" sz="800" b="1" spc="-10" dirty="0" smtClean="0">
                <a:latin typeface="Arial"/>
                <a:cs typeface="Arial"/>
              </a:rPr>
              <a:t>н</a:t>
            </a:r>
            <a:r>
              <a:rPr sz="800" b="1" spc="-10" dirty="0" err="1" smtClean="0">
                <a:latin typeface="Arial"/>
                <a:cs typeface="Arial"/>
              </a:rPr>
              <a:t>еобходимость</a:t>
            </a:r>
            <a:r>
              <a:rPr sz="800" b="1" spc="-10" dirty="0" smtClean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использования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заемных средств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для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развития</a:t>
            </a:r>
            <a:r>
              <a:rPr sz="800" b="1" spc="-10" dirty="0">
                <a:latin typeface="Arial"/>
                <a:cs typeface="Arial"/>
              </a:rPr>
              <a:t> бизнеса)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36582" y="3393947"/>
            <a:ext cx="37604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Clr>
                <a:srgbClr val="4756A0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sz="800" b="1" dirty="0">
                <a:latin typeface="Arial"/>
                <a:cs typeface="Arial"/>
              </a:rPr>
              <a:t>Трудности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с</a:t>
            </a:r>
            <a:r>
              <a:rPr sz="800" b="1" spc="1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созданием/модернизацией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инженерной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инфраструктуры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25824" y="1407119"/>
            <a:ext cx="6062345" cy="1116330"/>
          </a:xfrm>
          <a:custGeom>
            <a:avLst/>
            <a:gdLst/>
            <a:ahLst/>
            <a:cxnLst/>
            <a:rect l="l" t="t" r="r" b="b"/>
            <a:pathLst>
              <a:path w="6062345" h="1116330">
                <a:moveTo>
                  <a:pt x="5809197" y="0"/>
                </a:moveTo>
                <a:lnTo>
                  <a:pt x="252573" y="0"/>
                </a:lnTo>
                <a:lnTo>
                  <a:pt x="207173" y="4069"/>
                </a:lnTo>
                <a:lnTo>
                  <a:pt x="164442" y="15801"/>
                </a:lnTo>
                <a:lnTo>
                  <a:pt x="125095" y="34483"/>
                </a:lnTo>
                <a:lnTo>
                  <a:pt x="89844" y="59402"/>
                </a:lnTo>
                <a:lnTo>
                  <a:pt x="59402" y="89844"/>
                </a:lnTo>
                <a:lnTo>
                  <a:pt x="34483" y="125095"/>
                </a:lnTo>
                <a:lnTo>
                  <a:pt x="15801" y="164443"/>
                </a:lnTo>
                <a:lnTo>
                  <a:pt x="4069" y="207174"/>
                </a:lnTo>
                <a:lnTo>
                  <a:pt x="0" y="252575"/>
                </a:lnTo>
                <a:lnTo>
                  <a:pt x="0" y="863427"/>
                </a:lnTo>
                <a:lnTo>
                  <a:pt x="4069" y="908827"/>
                </a:lnTo>
                <a:lnTo>
                  <a:pt x="15801" y="951558"/>
                </a:lnTo>
                <a:lnTo>
                  <a:pt x="34483" y="990906"/>
                </a:lnTo>
                <a:lnTo>
                  <a:pt x="59402" y="1026157"/>
                </a:lnTo>
                <a:lnTo>
                  <a:pt x="89844" y="1056598"/>
                </a:lnTo>
                <a:lnTo>
                  <a:pt x="125095" y="1081517"/>
                </a:lnTo>
                <a:lnTo>
                  <a:pt x="164442" y="1100199"/>
                </a:lnTo>
                <a:lnTo>
                  <a:pt x="207173" y="1111931"/>
                </a:lnTo>
                <a:lnTo>
                  <a:pt x="252573" y="1116001"/>
                </a:lnTo>
                <a:lnTo>
                  <a:pt x="5809197" y="1116001"/>
                </a:lnTo>
                <a:lnTo>
                  <a:pt x="5854597" y="1111931"/>
                </a:lnTo>
                <a:lnTo>
                  <a:pt x="5897328" y="1100199"/>
                </a:lnTo>
                <a:lnTo>
                  <a:pt x="5936676" y="1081517"/>
                </a:lnTo>
                <a:lnTo>
                  <a:pt x="5971927" y="1056598"/>
                </a:lnTo>
                <a:lnTo>
                  <a:pt x="6002368" y="1026157"/>
                </a:lnTo>
                <a:lnTo>
                  <a:pt x="6027287" y="990906"/>
                </a:lnTo>
                <a:lnTo>
                  <a:pt x="6045969" y="951558"/>
                </a:lnTo>
                <a:lnTo>
                  <a:pt x="6057701" y="908827"/>
                </a:lnTo>
                <a:lnTo>
                  <a:pt x="6061770" y="863427"/>
                </a:lnTo>
                <a:lnTo>
                  <a:pt x="6061770" y="252575"/>
                </a:lnTo>
                <a:lnTo>
                  <a:pt x="6057701" y="207174"/>
                </a:lnTo>
                <a:lnTo>
                  <a:pt x="6045969" y="164443"/>
                </a:lnTo>
                <a:lnTo>
                  <a:pt x="6027287" y="125095"/>
                </a:lnTo>
                <a:lnTo>
                  <a:pt x="6002368" y="89844"/>
                </a:lnTo>
                <a:lnTo>
                  <a:pt x="5971927" y="59402"/>
                </a:lnTo>
                <a:lnTo>
                  <a:pt x="5936676" y="34483"/>
                </a:lnTo>
                <a:lnTo>
                  <a:pt x="5897328" y="15801"/>
                </a:lnTo>
                <a:lnTo>
                  <a:pt x="5854597" y="4069"/>
                </a:lnTo>
                <a:lnTo>
                  <a:pt x="580919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931100" y="1891284"/>
            <a:ext cx="24834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Clr>
                <a:srgbClr val="4756A0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sz="800" b="1" spc="-10" dirty="0">
                <a:latin typeface="Arial"/>
                <a:cs typeface="Arial"/>
              </a:rPr>
              <a:t>Инвестиционный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климат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требует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улучшений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9889" y="6351523"/>
            <a:ext cx="16960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i="1" dirty="0">
                <a:solidFill>
                  <a:srgbClr val="A6A6A6"/>
                </a:solidFill>
                <a:latin typeface="Arial"/>
                <a:cs typeface="Arial"/>
              </a:rPr>
              <a:t>*На</a:t>
            </a:r>
            <a:r>
              <a:rPr sz="600" i="1" spc="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основании</a:t>
            </a:r>
            <a:r>
              <a:rPr sz="600" i="1" spc="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опроса</a:t>
            </a:r>
            <a:r>
              <a:rPr sz="600" i="1" spc="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предпринимателей</a:t>
            </a:r>
            <a:r>
              <a:rPr sz="600" i="1" spc="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25" dirty="0">
                <a:solidFill>
                  <a:srgbClr val="A6A6A6"/>
                </a:solidFill>
                <a:latin typeface="Arial"/>
                <a:cs typeface="Arial"/>
              </a:rPr>
              <a:t>МО</a:t>
            </a:r>
            <a:endParaRPr sz="6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855" y="3017520"/>
            <a:ext cx="362712" cy="36271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2855" y="5571744"/>
            <a:ext cx="362712" cy="36271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855" y="1783079"/>
            <a:ext cx="362712" cy="36271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2855" y="4312920"/>
            <a:ext cx="362712" cy="362712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xfrm>
            <a:off x="614316" y="6603972"/>
            <a:ext cx="402653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lang="ru-RU" spc="-10" dirty="0"/>
              <a:t>ИНВЕСТИЦИОННЫЙ</a:t>
            </a:r>
            <a:r>
              <a:rPr lang="ru-RU" spc="10" dirty="0"/>
              <a:t> </a:t>
            </a:r>
            <a:r>
              <a:rPr lang="ru-RU" spc="-20" dirty="0"/>
              <a:t>ПРОФИЛЬ</a:t>
            </a:r>
            <a:r>
              <a:rPr lang="ru-RU" spc="10" dirty="0"/>
              <a:t> М</a:t>
            </a:r>
            <a:r>
              <a:rPr lang="ru-RU" dirty="0"/>
              <a:t>АНСКОГО</a:t>
            </a:r>
            <a:r>
              <a:rPr lang="ru-RU" spc="15" dirty="0"/>
              <a:t> Р</a:t>
            </a:r>
            <a:r>
              <a:rPr lang="ru-RU" spc="-10" dirty="0"/>
              <a:t>АЙОНА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990" y="1376761"/>
            <a:ext cx="4498340" cy="775970"/>
          </a:xfrm>
          <a:custGeom>
            <a:avLst/>
            <a:gdLst/>
            <a:ahLst/>
            <a:cxnLst/>
            <a:rect l="l" t="t" r="r" b="b"/>
            <a:pathLst>
              <a:path w="4498340" h="775969">
                <a:moveTo>
                  <a:pt x="4283148" y="0"/>
                </a:moveTo>
                <a:lnTo>
                  <a:pt x="214690" y="0"/>
                </a:lnTo>
                <a:lnTo>
                  <a:pt x="165463" y="5670"/>
                </a:lnTo>
                <a:lnTo>
                  <a:pt x="120274" y="21821"/>
                </a:lnTo>
                <a:lnTo>
                  <a:pt x="80412" y="47165"/>
                </a:lnTo>
                <a:lnTo>
                  <a:pt x="47165" y="80412"/>
                </a:lnTo>
                <a:lnTo>
                  <a:pt x="21821" y="120275"/>
                </a:lnTo>
                <a:lnTo>
                  <a:pt x="5670" y="165464"/>
                </a:lnTo>
                <a:lnTo>
                  <a:pt x="0" y="214690"/>
                </a:lnTo>
                <a:lnTo>
                  <a:pt x="0" y="560904"/>
                </a:lnTo>
                <a:lnTo>
                  <a:pt x="5670" y="610131"/>
                </a:lnTo>
                <a:lnTo>
                  <a:pt x="21821" y="655320"/>
                </a:lnTo>
                <a:lnTo>
                  <a:pt x="47165" y="695182"/>
                </a:lnTo>
                <a:lnTo>
                  <a:pt x="80412" y="728430"/>
                </a:lnTo>
                <a:lnTo>
                  <a:pt x="120274" y="753773"/>
                </a:lnTo>
                <a:lnTo>
                  <a:pt x="165463" y="769925"/>
                </a:lnTo>
                <a:lnTo>
                  <a:pt x="214690" y="775595"/>
                </a:lnTo>
                <a:lnTo>
                  <a:pt x="4283148" y="775595"/>
                </a:lnTo>
                <a:lnTo>
                  <a:pt x="4332375" y="769925"/>
                </a:lnTo>
                <a:lnTo>
                  <a:pt x="4377564" y="753773"/>
                </a:lnTo>
                <a:lnTo>
                  <a:pt x="4417426" y="728430"/>
                </a:lnTo>
                <a:lnTo>
                  <a:pt x="4450674" y="695182"/>
                </a:lnTo>
                <a:lnTo>
                  <a:pt x="4476017" y="655320"/>
                </a:lnTo>
                <a:lnTo>
                  <a:pt x="4492169" y="610131"/>
                </a:lnTo>
                <a:lnTo>
                  <a:pt x="4497839" y="560904"/>
                </a:lnTo>
                <a:lnTo>
                  <a:pt x="4497839" y="214690"/>
                </a:lnTo>
                <a:lnTo>
                  <a:pt x="4492169" y="165464"/>
                </a:lnTo>
                <a:lnTo>
                  <a:pt x="4476017" y="120275"/>
                </a:lnTo>
                <a:lnTo>
                  <a:pt x="4450674" y="80412"/>
                </a:lnTo>
                <a:lnTo>
                  <a:pt x="4417426" y="47165"/>
                </a:lnTo>
                <a:lnTo>
                  <a:pt x="4377564" y="21821"/>
                </a:lnTo>
                <a:lnTo>
                  <a:pt x="4332375" y="5670"/>
                </a:lnTo>
                <a:lnTo>
                  <a:pt x="4283148" y="0"/>
                </a:lnTo>
                <a:close/>
              </a:path>
            </a:pathLst>
          </a:custGeom>
          <a:solidFill>
            <a:srgbClr val="B1C1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08847" y="1667255"/>
            <a:ext cx="17627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ОСНОВНЫЕ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ПРОБЛЕМЫ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АНАЛИЗ</a:t>
            </a:r>
            <a:r>
              <a:rPr spc="-65" dirty="0"/>
              <a:t> </a:t>
            </a:r>
            <a:r>
              <a:rPr dirty="0"/>
              <a:t>ИНТЕРВЬЮ</a:t>
            </a:r>
            <a:r>
              <a:rPr spc="-55" dirty="0"/>
              <a:t> </a:t>
            </a:r>
            <a:r>
              <a:rPr spc="-10" dirty="0"/>
              <a:t>АДМИНИСТРАЦИИ</a:t>
            </a:r>
          </a:p>
        </p:txBody>
      </p:sp>
      <p:sp>
        <p:nvSpPr>
          <p:cNvPr id="5" name="object 5"/>
          <p:cNvSpPr/>
          <p:nvPr/>
        </p:nvSpPr>
        <p:spPr>
          <a:xfrm>
            <a:off x="627016" y="163628"/>
            <a:ext cx="2023110" cy="274320"/>
          </a:xfrm>
          <a:custGeom>
            <a:avLst/>
            <a:gdLst/>
            <a:ahLst/>
            <a:cxnLst/>
            <a:rect l="l" t="t" r="r" b="b"/>
            <a:pathLst>
              <a:path w="2023110" h="274320">
                <a:moveTo>
                  <a:pt x="1885744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7"/>
                </a:lnTo>
                <a:lnTo>
                  <a:pt x="26417" y="56057"/>
                </a:lnTo>
                <a:lnTo>
                  <a:pt x="6980" y="93644"/>
                </a:lnTo>
                <a:lnTo>
                  <a:pt x="0" y="136922"/>
                </a:lnTo>
                <a:lnTo>
                  <a:pt x="6980" y="180200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3" y="266863"/>
                </a:lnTo>
                <a:lnTo>
                  <a:pt x="136921" y="273843"/>
                </a:lnTo>
                <a:lnTo>
                  <a:pt x="1885744" y="273843"/>
                </a:lnTo>
                <a:lnTo>
                  <a:pt x="1929021" y="266863"/>
                </a:lnTo>
                <a:lnTo>
                  <a:pt x="1966608" y="247425"/>
                </a:lnTo>
                <a:lnTo>
                  <a:pt x="1996247" y="217786"/>
                </a:lnTo>
                <a:lnTo>
                  <a:pt x="2015685" y="180200"/>
                </a:lnTo>
                <a:lnTo>
                  <a:pt x="2022665" y="136922"/>
                </a:lnTo>
                <a:lnTo>
                  <a:pt x="2015685" y="93644"/>
                </a:lnTo>
                <a:lnTo>
                  <a:pt x="1996247" y="56057"/>
                </a:lnTo>
                <a:lnTo>
                  <a:pt x="1966608" y="26417"/>
                </a:lnTo>
                <a:lnTo>
                  <a:pt x="1929021" y="6980"/>
                </a:lnTo>
                <a:lnTo>
                  <a:pt x="1885744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2419" y="227076"/>
            <a:ext cx="17348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анализ</a:t>
            </a:r>
            <a:r>
              <a:rPr sz="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интервью</a:t>
            </a: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администрации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00092" y="1376761"/>
            <a:ext cx="4498340" cy="775970"/>
          </a:xfrm>
          <a:custGeom>
            <a:avLst/>
            <a:gdLst/>
            <a:ahLst/>
            <a:cxnLst/>
            <a:rect l="l" t="t" r="r" b="b"/>
            <a:pathLst>
              <a:path w="4498340" h="775969">
                <a:moveTo>
                  <a:pt x="4270359" y="0"/>
                </a:moveTo>
                <a:lnTo>
                  <a:pt x="227478" y="0"/>
                </a:lnTo>
                <a:lnTo>
                  <a:pt x="181633" y="4621"/>
                </a:lnTo>
                <a:lnTo>
                  <a:pt x="138933" y="17876"/>
                </a:lnTo>
                <a:lnTo>
                  <a:pt x="100292" y="38850"/>
                </a:lnTo>
                <a:lnTo>
                  <a:pt x="66626" y="66627"/>
                </a:lnTo>
                <a:lnTo>
                  <a:pt x="38849" y="100293"/>
                </a:lnTo>
                <a:lnTo>
                  <a:pt x="17876" y="138934"/>
                </a:lnTo>
                <a:lnTo>
                  <a:pt x="4621" y="181634"/>
                </a:lnTo>
                <a:lnTo>
                  <a:pt x="0" y="227479"/>
                </a:lnTo>
                <a:lnTo>
                  <a:pt x="0" y="548115"/>
                </a:lnTo>
                <a:lnTo>
                  <a:pt x="4621" y="593960"/>
                </a:lnTo>
                <a:lnTo>
                  <a:pt x="17876" y="636660"/>
                </a:lnTo>
                <a:lnTo>
                  <a:pt x="38849" y="675301"/>
                </a:lnTo>
                <a:lnTo>
                  <a:pt x="66626" y="708967"/>
                </a:lnTo>
                <a:lnTo>
                  <a:pt x="100292" y="736745"/>
                </a:lnTo>
                <a:lnTo>
                  <a:pt x="138933" y="757718"/>
                </a:lnTo>
                <a:lnTo>
                  <a:pt x="181633" y="770973"/>
                </a:lnTo>
                <a:lnTo>
                  <a:pt x="227478" y="775595"/>
                </a:lnTo>
                <a:lnTo>
                  <a:pt x="4270359" y="775595"/>
                </a:lnTo>
                <a:lnTo>
                  <a:pt x="4316204" y="770973"/>
                </a:lnTo>
                <a:lnTo>
                  <a:pt x="4358904" y="757718"/>
                </a:lnTo>
                <a:lnTo>
                  <a:pt x="4397545" y="736745"/>
                </a:lnTo>
                <a:lnTo>
                  <a:pt x="4431211" y="708967"/>
                </a:lnTo>
                <a:lnTo>
                  <a:pt x="4458988" y="675301"/>
                </a:lnTo>
                <a:lnTo>
                  <a:pt x="4479962" y="636660"/>
                </a:lnTo>
                <a:lnTo>
                  <a:pt x="4493216" y="593960"/>
                </a:lnTo>
                <a:lnTo>
                  <a:pt x="4497838" y="548115"/>
                </a:lnTo>
                <a:lnTo>
                  <a:pt x="4497838" y="227479"/>
                </a:lnTo>
                <a:lnTo>
                  <a:pt x="4493216" y="181634"/>
                </a:lnTo>
                <a:lnTo>
                  <a:pt x="4479962" y="138934"/>
                </a:lnTo>
                <a:lnTo>
                  <a:pt x="4458988" y="100293"/>
                </a:lnTo>
                <a:lnTo>
                  <a:pt x="4431211" y="66627"/>
                </a:lnTo>
                <a:lnTo>
                  <a:pt x="4397545" y="38850"/>
                </a:lnTo>
                <a:lnTo>
                  <a:pt x="4358904" y="17876"/>
                </a:lnTo>
                <a:lnTo>
                  <a:pt x="4316204" y="4621"/>
                </a:lnTo>
                <a:lnTo>
                  <a:pt x="4270359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66360" y="1667255"/>
            <a:ext cx="17659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ВОЗМОЖНЫЕ</a:t>
            </a:r>
            <a:r>
              <a:rPr sz="11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РЕШЕНИЯ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7016" y="2255993"/>
            <a:ext cx="4512310" cy="486409"/>
          </a:xfrm>
          <a:custGeom>
            <a:avLst/>
            <a:gdLst/>
            <a:ahLst/>
            <a:cxnLst/>
            <a:rect l="l" t="t" r="r" b="b"/>
            <a:pathLst>
              <a:path w="4512310" h="486410">
                <a:moveTo>
                  <a:pt x="4268814" y="0"/>
                </a:moveTo>
                <a:lnTo>
                  <a:pt x="242998" y="0"/>
                </a:lnTo>
                <a:lnTo>
                  <a:pt x="194025" y="4936"/>
                </a:lnTo>
                <a:lnTo>
                  <a:pt x="148412" y="19096"/>
                </a:lnTo>
                <a:lnTo>
                  <a:pt x="107135" y="41500"/>
                </a:lnTo>
                <a:lnTo>
                  <a:pt x="71172" y="71173"/>
                </a:lnTo>
                <a:lnTo>
                  <a:pt x="41500" y="107136"/>
                </a:lnTo>
                <a:lnTo>
                  <a:pt x="19096" y="148413"/>
                </a:lnTo>
                <a:lnTo>
                  <a:pt x="4936" y="194027"/>
                </a:lnTo>
                <a:lnTo>
                  <a:pt x="0" y="243000"/>
                </a:lnTo>
                <a:lnTo>
                  <a:pt x="4936" y="291973"/>
                </a:lnTo>
                <a:lnTo>
                  <a:pt x="19096" y="337586"/>
                </a:lnTo>
                <a:lnTo>
                  <a:pt x="41500" y="378863"/>
                </a:lnTo>
                <a:lnTo>
                  <a:pt x="71172" y="414826"/>
                </a:lnTo>
                <a:lnTo>
                  <a:pt x="107135" y="444499"/>
                </a:lnTo>
                <a:lnTo>
                  <a:pt x="148412" y="466903"/>
                </a:lnTo>
                <a:lnTo>
                  <a:pt x="194025" y="481062"/>
                </a:lnTo>
                <a:lnTo>
                  <a:pt x="242998" y="485999"/>
                </a:lnTo>
                <a:lnTo>
                  <a:pt x="4268814" y="485999"/>
                </a:lnTo>
                <a:lnTo>
                  <a:pt x="4317787" y="481062"/>
                </a:lnTo>
                <a:lnTo>
                  <a:pt x="4363401" y="466903"/>
                </a:lnTo>
                <a:lnTo>
                  <a:pt x="4404678" y="444499"/>
                </a:lnTo>
                <a:lnTo>
                  <a:pt x="4440641" y="414826"/>
                </a:lnTo>
                <a:lnTo>
                  <a:pt x="4470313" y="378863"/>
                </a:lnTo>
                <a:lnTo>
                  <a:pt x="4492718" y="337586"/>
                </a:lnTo>
                <a:lnTo>
                  <a:pt x="4506877" y="291973"/>
                </a:lnTo>
                <a:lnTo>
                  <a:pt x="4511814" y="243000"/>
                </a:lnTo>
                <a:lnTo>
                  <a:pt x="4506877" y="194027"/>
                </a:lnTo>
                <a:lnTo>
                  <a:pt x="4492718" y="148413"/>
                </a:lnTo>
                <a:lnTo>
                  <a:pt x="4470313" y="107136"/>
                </a:lnTo>
                <a:lnTo>
                  <a:pt x="4440641" y="71173"/>
                </a:lnTo>
                <a:lnTo>
                  <a:pt x="4404678" y="41500"/>
                </a:lnTo>
                <a:lnTo>
                  <a:pt x="4363401" y="19096"/>
                </a:lnTo>
                <a:lnTo>
                  <a:pt x="4317787" y="4936"/>
                </a:lnTo>
                <a:lnTo>
                  <a:pt x="426881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17487" y="2379471"/>
            <a:ext cx="3332479" cy="2330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sz="700" b="1" spc="-10" dirty="0">
                <a:latin typeface="Arial"/>
                <a:cs typeface="Arial"/>
              </a:rPr>
              <a:t>Отсутствие</a:t>
            </a:r>
            <a:r>
              <a:rPr sz="700" b="1" dirty="0">
                <a:latin typeface="Arial"/>
                <a:cs typeface="Arial"/>
              </a:rPr>
              <a:t> эффективной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коммуникации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между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представителями</a:t>
            </a:r>
            <a:r>
              <a:rPr sz="700" b="1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бизнеса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и</a:t>
            </a:r>
            <a:r>
              <a:rPr sz="700" b="1" spc="3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администрацией</a:t>
            </a:r>
            <a:r>
              <a:rPr sz="700" b="1" spc="40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МО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7016" y="2848701"/>
            <a:ext cx="4512310" cy="486409"/>
          </a:xfrm>
          <a:custGeom>
            <a:avLst/>
            <a:gdLst/>
            <a:ahLst/>
            <a:cxnLst/>
            <a:rect l="l" t="t" r="r" b="b"/>
            <a:pathLst>
              <a:path w="4512310" h="486410">
                <a:moveTo>
                  <a:pt x="4268814" y="0"/>
                </a:moveTo>
                <a:lnTo>
                  <a:pt x="242998" y="0"/>
                </a:lnTo>
                <a:lnTo>
                  <a:pt x="194025" y="4936"/>
                </a:lnTo>
                <a:lnTo>
                  <a:pt x="148412" y="19096"/>
                </a:lnTo>
                <a:lnTo>
                  <a:pt x="107135" y="41500"/>
                </a:lnTo>
                <a:lnTo>
                  <a:pt x="71172" y="71173"/>
                </a:lnTo>
                <a:lnTo>
                  <a:pt x="41500" y="107136"/>
                </a:lnTo>
                <a:lnTo>
                  <a:pt x="19096" y="148414"/>
                </a:lnTo>
                <a:lnTo>
                  <a:pt x="4936" y="194027"/>
                </a:lnTo>
                <a:lnTo>
                  <a:pt x="0" y="243000"/>
                </a:lnTo>
                <a:lnTo>
                  <a:pt x="4936" y="291973"/>
                </a:lnTo>
                <a:lnTo>
                  <a:pt x="19096" y="337586"/>
                </a:lnTo>
                <a:lnTo>
                  <a:pt x="41500" y="378864"/>
                </a:lnTo>
                <a:lnTo>
                  <a:pt x="71172" y="414827"/>
                </a:lnTo>
                <a:lnTo>
                  <a:pt x="107135" y="444500"/>
                </a:lnTo>
                <a:lnTo>
                  <a:pt x="148412" y="466904"/>
                </a:lnTo>
                <a:lnTo>
                  <a:pt x="194025" y="481064"/>
                </a:lnTo>
                <a:lnTo>
                  <a:pt x="242998" y="486001"/>
                </a:lnTo>
                <a:lnTo>
                  <a:pt x="4268814" y="486001"/>
                </a:lnTo>
                <a:lnTo>
                  <a:pt x="4317787" y="481064"/>
                </a:lnTo>
                <a:lnTo>
                  <a:pt x="4363401" y="466904"/>
                </a:lnTo>
                <a:lnTo>
                  <a:pt x="4404678" y="444500"/>
                </a:lnTo>
                <a:lnTo>
                  <a:pt x="4440641" y="414827"/>
                </a:lnTo>
                <a:lnTo>
                  <a:pt x="4470313" y="378864"/>
                </a:lnTo>
                <a:lnTo>
                  <a:pt x="4492718" y="337586"/>
                </a:lnTo>
                <a:lnTo>
                  <a:pt x="4506877" y="291973"/>
                </a:lnTo>
                <a:lnTo>
                  <a:pt x="4511814" y="243000"/>
                </a:lnTo>
                <a:lnTo>
                  <a:pt x="4506877" y="194027"/>
                </a:lnTo>
                <a:lnTo>
                  <a:pt x="4492718" y="148414"/>
                </a:lnTo>
                <a:lnTo>
                  <a:pt x="4470313" y="107136"/>
                </a:lnTo>
                <a:lnTo>
                  <a:pt x="4440641" y="71173"/>
                </a:lnTo>
                <a:lnTo>
                  <a:pt x="4404678" y="41500"/>
                </a:lnTo>
                <a:lnTo>
                  <a:pt x="4363401" y="19096"/>
                </a:lnTo>
                <a:lnTo>
                  <a:pt x="4317787" y="4936"/>
                </a:lnTo>
                <a:lnTo>
                  <a:pt x="426881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17487" y="3025647"/>
            <a:ext cx="359600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latin typeface="Arial"/>
                <a:cs typeface="Arial"/>
              </a:rPr>
              <a:t>Инвестиционный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уполномоченный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не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может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напрямую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обратиться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к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инвестору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087" y="2907792"/>
            <a:ext cx="362712" cy="362712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627016" y="3446490"/>
            <a:ext cx="4512310" cy="486409"/>
          </a:xfrm>
          <a:custGeom>
            <a:avLst/>
            <a:gdLst/>
            <a:ahLst/>
            <a:cxnLst/>
            <a:rect l="l" t="t" r="r" b="b"/>
            <a:pathLst>
              <a:path w="4512310" h="486410">
                <a:moveTo>
                  <a:pt x="4268814" y="0"/>
                </a:moveTo>
                <a:lnTo>
                  <a:pt x="242998" y="0"/>
                </a:lnTo>
                <a:lnTo>
                  <a:pt x="194025" y="4936"/>
                </a:lnTo>
                <a:lnTo>
                  <a:pt x="148412" y="19096"/>
                </a:lnTo>
                <a:lnTo>
                  <a:pt x="107135" y="41500"/>
                </a:lnTo>
                <a:lnTo>
                  <a:pt x="71172" y="71172"/>
                </a:lnTo>
                <a:lnTo>
                  <a:pt x="41500" y="107136"/>
                </a:lnTo>
                <a:lnTo>
                  <a:pt x="19096" y="148413"/>
                </a:lnTo>
                <a:lnTo>
                  <a:pt x="4936" y="194026"/>
                </a:lnTo>
                <a:lnTo>
                  <a:pt x="0" y="242999"/>
                </a:lnTo>
                <a:lnTo>
                  <a:pt x="4936" y="291972"/>
                </a:lnTo>
                <a:lnTo>
                  <a:pt x="19096" y="337585"/>
                </a:lnTo>
                <a:lnTo>
                  <a:pt x="41500" y="378862"/>
                </a:lnTo>
                <a:lnTo>
                  <a:pt x="71172" y="414826"/>
                </a:lnTo>
                <a:lnTo>
                  <a:pt x="107135" y="444498"/>
                </a:lnTo>
                <a:lnTo>
                  <a:pt x="148412" y="466903"/>
                </a:lnTo>
                <a:lnTo>
                  <a:pt x="194025" y="481062"/>
                </a:lnTo>
                <a:lnTo>
                  <a:pt x="242998" y="485999"/>
                </a:lnTo>
                <a:lnTo>
                  <a:pt x="4268814" y="485999"/>
                </a:lnTo>
                <a:lnTo>
                  <a:pt x="4317787" y="481062"/>
                </a:lnTo>
                <a:lnTo>
                  <a:pt x="4363401" y="466903"/>
                </a:lnTo>
                <a:lnTo>
                  <a:pt x="4404678" y="444498"/>
                </a:lnTo>
                <a:lnTo>
                  <a:pt x="4440641" y="414826"/>
                </a:lnTo>
                <a:lnTo>
                  <a:pt x="4470313" y="378862"/>
                </a:lnTo>
                <a:lnTo>
                  <a:pt x="4492718" y="337585"/>
                </a:lnTo>
                <a:lnTo>
                  <a:pt x="4506877" y="291972"/>
                </a:lnTo>
                <a:lnTo>
                  <a:pt x="4511814" y="242999"/>
                </a:lnTo>
                <a:lnTo>
                  <a:pt x="4506877" y="194026"/>
                </a:lnTo>
                <a:lnTo>
                  <a:pt x="4492718" y="148413"/>
                </a:lnTo>
                <a:lnTo>
                  <a:pt x="4470313" y="107136"/>
                </a:lnTo>
                <a:lnTo>
                  <a:pt x="4440641" y="71172"/>
                </a:lnTo>
                <a:lnTo>
                  <a:pt x="4404678" y="41500"/>
                </a:lnTo>
                <a:lnTo>
                  <a:pt x="4363401" y="19096"/>
                </a:lnTo>
                <a:lnTo>
                  <a:pt x="4317787" y="4936"/>
                </a:lnTo>
                <a:lnTo>
                  <a:pt x="426881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17487" y="3571239"/>
            <a:ext cx="3436620" cy="2330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sz="700" b="1" dirty="0">
                <a:latin typeface="Arial"/>
                <a:cs typeface="Arial"/>
              </a:rPr>
              <a:t>Потребность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в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более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активной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поддержке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со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 err="1">
                <a:latin typeface="Arial"/>
                <a:cs typeface="Arial"/>
              </a:rPr>
              <a:t>стороны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lang="ru-RU" sz="700" b="1" spc="-25" dirty="0">
                <a:latin typeface="Arial"/>
                <a:cs typeface="Arial"/>
              </a:rPr>
              <a:t>АНО «</a:t>
            </a:r>
            <a:r>
              <a:rPr sz="700" b="1" dirty="0" err="1">
                <a:latin typeface="Arial"/>
                <a:cs typeface="Arial"/>
              </a:rPr>
              <a:t>Кра</a:t>
            </a:r>
            <a:r>
              <a:rPr lang="ru-RU" sz="700" b="1" dirty="0" err="1">
                <a:latin typeface="Arial"/>
                <a:cs typeface="Arial"/>
              </a:rPr>
              <a:t>сноярский</a:t>
            </a:r>
            <a:r>
              <a:rPr lang="ru-RU" sz="700" b="1" dirty="0">
                <a:latin typeface="Arial"/>
                <a:cs typeface="Arial"/>
              </a:rPr>
              <a:t> ц</a:t>
            </a:r>
            <a:r>
              <a:rPr lang="ru-RU" sz="700" b="1" spc="-25" dirty="0">
                <a:latin typeface="Arial"/>
                <a:cs typeface="Arial"/>
              </a:rPr>
              <a:t>ентр </a:t>
            </a:r>
            <a:r>
              <a:rPr sz="700" b="1" spc="-10" dirty="0" err="1">
                <a:latin typeface="Arial"/>
                <a:cs typeface="Arial"/>
              </a:rPr>
              <a:t>развития</a:t>
            </a:r>
            <a:r>
              <a:rPr lang="ru-RU" sz="700" b="1" spc="-10" dirty="0">
                <a:latin typeface="Arial"/>
                <a:cs typeface="Arial"/>
              </a:rPr>
              <a:t> бизнеса и </a:t>
            </a:r>
            <a:r>
              <a:rPr lang="ru-RU" sz="700" b="1" spc="-10" dirty="0" err="1">
                <a:latin typeface="Arial"/>
                <a:cs typeface="Arial"/>
              </a:rPr>
              <a:t>микрокредитная</a:t>
            </a:r>
            <a:r>
              <a:rPr lang="ru-RU" sz="700" b="1" spc="-10" dirty="0">
                <a:latin typeface="Arial"/>
                <a:cs typeface="Arial"/>
              </a:rPr>
              <a:t> компания» (Центр «Мой бизнес»)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7016" y="4039198"/>
            <a:ext cx="4512310" cy="486409"/>
          </a:xfrm>
          <a:custGeom>
            <a:avLst/>
            <a:gdLst/>
            <a:ahLst/>
            <a:cxnLst/>
            <a:rect l="l" t="t" r="r" b="b"/>
            <a:pathLst>
              <a:path w="4512310" h="486410">
                <a:moveTo>
                  <a:pt x="4268814" y="0"/>
                </a:moveTo>
                <a:lnTo>
                  <a:pt x="242998" y="0"/>
                </a:lnTo>
                <a:lnTo>
                  <a:pt x="194025" y="4936"/>
                </a:lnTo>
                <a:lnTo>
                  <a:pt x="148412" y="19096"/>
                </a:lnTo>
                <a:lnTo>
                  <a:pt x="107135" y="41500"/>
                </a:lnTo>
                <a:lnTo>
                  <a:pt x="71172" y="71172"/>
                </a:lnTo>
                <a:lnTo>
                  <a:pt x="41500" y="107136"/>
                </a:lnTo>
                <a:lnTo>
                  <a:pt x="19096" y="148413"/>
                </a:lnTo>
                <a:lnTo>
                  <a:pt x="4936" y="194026"/>
                </a:lnTo>
                <a:lnTo>
                  <a:pt x="0" y="242999"/>
                </a:lnTo>
                <a:lnTo>
                  <a:pt x="4936" y="291972"/>
                </a:lnTo>
                <a:lnTo>
                  <a:pt x="19096" y="337586"/>
                </a:lnTo>
                <a:lnTo>
                  <a:pt x="41500" y="378863"/>
                </a:lnTo>
                <a:lnTo>
                  <a:pt x="71172" y="414826"/>
                </a:lnTo>
                <a:lnTo>
                  <a:pt x="107135" y="444499"/>
                </a:lnTo>
                <a:lnTo>
                  <a:pt x="148412" y="466903"/>
                </a:lnTo>
                <a:lnTo>
                  <a:pt x="194025" y="481062"/>
                </a:lnTo>
                <a:lnTo>
                  <a:pt x="242998" y="485999"/>
                </a:lnTo>
                <a:lnTo>
                  <a:pt x="4268814" y="485999"/>
                </a:lnTo>
                <a:lnTo>
                  <a:pt x="4317787" y="481062"/>
                </a:lnTo>
                <a:lnTo>
                  <a:pt x="4363401" y="466903"/>
                </a:lnTo>
                <a:lnTo>
                  <a:pt x="4404678" y="444499"/>
                </a:lnTo>
                <a:lnTo>
                  <a:pt x="4440641" y="414826"/>
                </a:lnTo>
                <a:lnTo>
                  <a:pt x="4470313" y="378863"/>
                </a:lnTo>
                <a:lnTo>
                  <a:pt x="4492718" y="337586"/>
                </a:lnTo>
                <a:lnTo>
                  <a:pt x="4506877" y="291972"/>
                </a:lnTo>
                <a:lnTo>
                  <a:pt x="4511814" y="242999"/>
                </a:lnTo>
                <a:lnTo>
                  <a:pt x="4506877" y="194026"/>
                </a:lnTo>
                <a:lnTo>
                  <a:pt x="4492718" y="148413"/>
                </a:lnTo>
                <a:lnTo>
                  <a:pt x="4470313" y="107136"/>
                </a:lnTo>
                <a:lnTo>
                  <a:pt x="4440641" y="71172"/>
                </a:lnTo>
                <a:lnTo>
                  <a:pt x="4404678" y="41500"/>
                </a:lnTo>
                <a:lnTo>
                  <a:pt x="4363401" y="19096"/>
                </a:lnTo>
                <a:lnTo>
                  <a:pt x="4317787" y="4936"/>
                </a:lnTo>
                <a:lnTo>
                  <a:pt x="426881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17487" y="4217415"/>
            <a:ext cx="170751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Arial"/>
                <a:cs typeface="Arial"/>
              </a:rPr>
              <a:t>Отток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кадров,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нехватка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специалистов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087" y="4099559"/>
            <a:ext cx="362712" cy="362712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5300092" y="2255993"/>
            <a:ext cx="4512310" cy="486409"/>
          </a:xfrm>
          <a:custGeom>
            <a:avLst/>
            <a:gdLst/>
            <a:ahLst/>
            <a:cxnLst/>
            <a:rect l="l" t="t" r="r" b="b"/>
            <a:pathLst>
              <a:path w="4512309" h="486410">
                <a:moveTo>
                  <a:pt x="4268815" y="0"/>
                </a:moveTo>
                <a:lnTo>
                  <a:pt x="242997" y="0"/>
                </a:lnTo>
                <a:lnTo>
                  <a:pt x="194025" y="4936"/>
                </a:lnTo>
                <a:lnTo>
                  <a:pt x="148411" y="19096"/>
                </a:lnTo>
                <a:lnTo>
                  <a:pt x="107135" y="41500"/>
                </a:lnTo>
                <a:lnTo>
                  <a:pt x="71172" y="71173"/>
                </a:lnTo>
                <a:lnTo>
                  <a:pt x="41500" y="107136"/>
                </a:lnTo>
                <a:lnTo>
                  <a:pt x="19095" y="148413"/>
                </a:lnTo>
                <a:lnTo>
                  <a:pt x="4936" y="194027"/>
                </a:lnTo>
                <a:lnTo>
                  <a:pt x="0" y="243000"/>
                </a:lnTo>
                <a:lnTo>
                  <a:pt x="4936" y="291973"/>
                </a:lnTo>
                <a:lnTo>
                  <a:pt x="19095" y="337586"/>
                </a:lnTo>
                <a:lnTo>
                  <a:pt x="41500" y="378863"/>
                </a:lnTo>
                <a:lnTo>
                  <a:pt x="71172" y="414826"/>
                </a:lnTo>
                <a:lnTo>
                  <a:pt x="107135" y="444499"/>
                </a:lnTo>
                <a:lnTo>
                  <a:pt x="148411" y="466903"/>
                </a:lnTo>
                <a:lnTo>
                  <a:pt x="194025" y="481062"/>
                </a:lnTo>
                <a:lnTo>
                  <a:pt x="242997" y="485999"/>
                </a:lnTo>
                <a:lnTo>
                  <a:pt x="4268815" y="485999"/>
                </a:lnTo>
                <a:lnTo>
                  <a:pt x="4317788" y="481062"/>
                </a:lnTo>
                <a:lnTo>
                  <a:pt x="4363401" y="466903"/>
                </a:lnTo>
                <a:lnTo>
                  <a:pt x="4404678" y="444499"/>
                </a:lnTo>
                <a:lnTo>
                  <a:pt x="4440641" y="414826"/>
                </a:lnTo>
                <a:lnTo>
                  <a:pt x="4470313" y="378863"/>
                </a:lnTo>
                <a:lnTo>
                  <a:pt x="4492717" y="337586"/>
                </a:lnTo>
                <a:lnTo>
                  <a:pt x="4506876" y="291973"/>
                </a:lnTo>
                <a:lnTo>
                  <a:pt x="4511813" y="243000"/>
                </a:lnTo>
                <a:lnTo>
                  <a:pt x="4506876" y="194027"/>
                </a:lnTo>
                <a:lnTo>
                  <a:pt x="4492717" y="148413"/>
                </a:lnTo>
                <a:lnTo>
                  <a:pt x="4470313" y="107136"/>
                </a:lnTo>
                <a:lnTo>
                  <a:pt x="4440641" y="71173"/>
                </a:lnTo>
                <a:lnTo>
                  <a:pt x="4404678" y="41500"/>
                </a:lnTo>
                <a:lnTo>
                  <a:pt x="4363401" y="19096"/>
                </a:lnTo>
                <a:lnTo>
                  <a:pt x="4317788" y="4936"/>
                </a:lnTo>
                <a:lnTo>
                  <a:pt x="426881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90563" y="2379471"/>
            <a:ext cx="3437254" cy="2330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sz="700" b="1" spc="-10" dirty="0">
                <a:latin typeface="Arial"/>
                <a:cs typeface="Arial"/>
              </a:rPr>
              <a:t>Своевременная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отработка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обращений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представителей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бизнеса,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расширение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каналов</a:t>
            </a:r>
            <a:r>
              <a:rPr sz="700" b="1" spc="2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информирования</a:t>
            </a:r>
            <a:r>
              <a:rPr sz="700" b="1" spc="3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предпринимателей</a:t>
            </a:r>
            <a:r>
              <a:rPr sz="700" b="1" spc="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о</a:t>
            </a:r>
            <a:r>
              <a:rPr sz="700" b="1" spc="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мерах</a:t>
            </a:r>
            <a:r>
              <a:rPr sz="700" b="1" spc="2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поддержки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00092" y="2848701"/>
            <a:ext cx="4512310" cy="486409"/>
          </a:xfrm>
          <a:custGeom>
            <a:avLst/>
            <a:gdLst/>
            <a:ahLst/>
            <a:cxnLst/>
            <a:rect l="l" t="t" r="r" b="b"/>
            <a:pathLst>
              <a:path w="4512309" h="486410">
                <a:moveTo>
                  <a:pt x="4268815" y="0"/>
                </a:moveTo>
                <a:lnTo>
                  <a:pt x="242997" y="0"/>
                </a:lnTo>
                <a:lnTo>
                  <a:pt x="194025" y="4936"/>
                </a:lnTo>
                <a:lnTo>
                  <a:pt x="148411" y="19096"/>
                </a:lnTo>
                <a:lnTo>
                  <a:pt x="107135" y="41500"/>
                </a:lnTo>
                <a:lnTo>
                  <a:pt x="71172" y="71173"/>
                </a:lnTo>
                <a:lnTo>
                  <a:pt x="41500" y="107136"/>
                </a:lnTo>
                <a:lnTo>
                  <a:pt x="19095" y="148414"/>
                </a:lnTo>
                <a:lnTo>
                  <a:pt x="4936" y="194027"/>
                </a:lnTo>
                <a:lnTo>
                  <a:pt x="0" y="243000"/>
                </a:lnTo>
                <a:lnTo>
                  <a:pt x="4936" y="291973"/>
                </a:lnTo>
                <a:lnTo>
                  <a:pt x="19095" y="337586"/>
                </a:lnTo>
                <a:lnTo>
                  <a:pt x="41500" y="378864"/>
                </a:lnTo>
                <a:lnTo>
                  <a:pt x="71172" y="414827"/>
                </a:lnTo>
                <a:lnTo>
                  <a:pt x="107135" y="444500"/>
                </a:lnTo>
                <a:lnTo>
                  <a:pt x="148411" y="466904"/>
                </a:lnTo>
                <a:lnTo>
                  <a:pt x="194025" y="481064"/>
                </a:lnTo>
                <a:lnTo>
                  <a:pt x="242997" y="486001"/>
                </a:lnTo>
                <a:lnTo>
                  <a:pt x="4268815" y="486001"/>
                </a:lnTo>
                <a:lnTo>
                  <a:pt x="4317788" y="481064"/>
                </a:lnTo>
                <a:lnTo>
                  <a:pt x="4363401" y="466904"/>
                </a:lnTo>
                <a:lnTo>
                  <a:pt x="4404678" y="444500"/>
                </a:lnTo>
                <a:lnTo>
                  <a:pt x="4440641" y="414827"/>
                </a:lnTo>
                <a:lnTo>
                  <a:pt x="4470313" y="378864"/>
                </a:lnTo>
                <a:lnTo>
                  <a:pt x="4492717" y="337586"/>
                </a:lnTo>
                <a:lnTo>
                  <a:pt x="4506876" y="291973"/>
                </a:lnTo>
                <a:lnTo>
                  <a:pt x="4511813" y="243000"/>
                </a:lnTo>
                <a:lnTo>
                  <a:pt x="4506876" y="194027"/>
                </a:lnTo>
                <a:lnTo>
                  <a:pt x="4492717" y="148414"/>
                </a:lnTo>
                <a:lnTo>
                  <a:pt x="4470313" y="107136"/>
                </a:lnTo>
                <a:lnTo>
                  <a:pt x="4440641" y="71173"/>
                </a:lnTo>
                <a:lnTo>
                  <a:pt x="4404678" y="41500"/>
                </a:lnTo>
                <a:lnTo>
                  <a:pt x="4363401" y="19096"/>
                </a:lnTo>
                <a:lnTo>
                  <a:pt x="4317788" y="4936"/>
                </a:lnTo>
                <a:lnTo>
                  <a:pt x="426881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90563" y="2918967"/>
            <a:ext cx="3472815" cy="34861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sz="700" b="1" dirty="0">
                <a:latin typeface="Arial"/>
                <a:cs typeface="Arial"/>
              </a:rPr>
              <a:t>Создание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проектного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офиса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и</a:t>
            </a:r>
            <a:r>
              <a:rPr sz="700" b="1" spc="-10" dirty="0">
                <a:latin typeface="Arial"/>
                <a:cs typeface="Arial"/>
              </a:rPr>
              <a:t> составление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дорожной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карты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для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инвесторов,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а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также</a:t>
            </a:r>
            <a:r>
              <a:rPr sz="700" b="1" spc="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активное</a:t>
            </a:r>
            <a:r>
              <a:rPr sz="700" b="1" spc="2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информирование</a:t>
            </a:r>
            <a:r>
              <a:rPr sz="700" b="1" spc="2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предпринимателей</a:t>
            </a:r>
            <a:r>
              <a:rPr sz="700" b="1" spc="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и</a:t>
            </a:r>
            <a:r>
              <a:rPr sz="700" b="1" spc="2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инвесторов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00" b="1" dirty="0">
                <a:latin typeface="Arial"/>
                <a:cs typeface="Arial"/>
              </a:rPr>
              <a:t>о</a:t>
            </a:r>
            <a:r>
              <a:rPr sz="700" b="1" spc="2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преимуществах</a:t>
            </a:r>
            <a:r>
              <a:rPr sz="700" b="1" spc="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работы</a:t>
            </a:r>
            <a:r>
              <a:rPr sz="700" b="1" spc="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с</a:t>
            </a:r>
            <a:r>
              <a:rPr sz="700" b="1" spc="2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инвестиционным</a:t>
            </a:r>
            <a:r>
              <a:rPr sz="700" b="1" spc="2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уполномоченным</a:t>
            </a:r>
            <a:endParaRPr sz="7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6671" y="2313432"/>
            <a:ext cx="368808" cy="368808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5300092" y="3446490"/>
            <a:ext cx="4512310" cy="486409"/>
          </a:xfrm>
          <a:custGeom>
            <a:avLst/>
            <a:gdLst/>
            <a:ahLst/>
            <a:cxnLst/>
            <a:rect l="l" t="t" r="r" b="b"/>
            <a:pathLst>
              <a:path w="4512309" h="486410">
                <a:moveTo>
                  <a:pt x="4268815" y="0"/>
                </a:moveTo>
                <a:lnTo>
                  <a:pt x="242997" y="0"/>
                </a:lnTo>
                <a:lnTo>
                  <a:pt x="194025" y="4936"/>
                </a:lnTo>
                <a:lnTo>
                  <a:pt x="148411" y="19096"/>
                </a:lnTo>
                <a:lnTo>
                  <a:pt x="107135" y="41500"/>
                </a:lnTo>
                <a:lnTo>
                  <a:pt x="71172" y="71172"/>
                </a:lnTo>
                <a:lnTo>
                  <a:pt x="41500" y="107136"/>
                </a:lnTo>
                <a:lnTo>
                  <a:pt x="19095" y="148413"/>
                </a:lnTo>
                <a:lnTo>
                  <a:pt x="4936" y="194026"/>
                </a:lnTo>
                <a:lnTo>
                  <a:pt x="0" y="242999"/>
                </a:lnTo>
                <a:lnTo>
                  <a:pt x="4936" y="291972"/>
                </a:lnTo>
                <a:lnTo>
                  <a:pt x="19095" y="337585"/>
                </a:lnTo>
                <a:lnTo>
                  <a:pt x="41500" y="378862"/>
                </a:lnTo>
                <a:lnTo>
                  <a:pt x="71172" y="414826"/>
                </a:lnTo>
                <a:lnTo>
                  <a:pt x="107135" y="444498"/>
                </a:lnTo>
                <a:lnTo>
                  <a:pt x="148411" y="466903"/>
                </a:lnTo>
                <a:lnTo>
                  <a:pt x="194025" y="481062"/>
                </a:lnTo>
                <a:lnTo>
                  <a:pt x="242997" y="485999"/>
                </a:lnTo>
                <a:lnTo>
                  <a:pt x="4268815" y="485999"/>
                </a:lnTo>
                <a:lnTo>
                  <a:pt x="4317788" y="481062"/>
                </a:lnTo>
                <a:lnTo>
                  <a:pt x="4363401" y="466903"/>
                </a:lnTo>
                <a:lnTo>
                  <a:pt x="4404678" y="444498"/>
                </a:lnTo>
                <a:lnTo>
                  <a:pt x="4440641" y="414826"/>
                </a:lnTo>
                <a:lnTo>
                  <a:pt x="4470313" y="378862"/>
                </a:lnTo>
                <a:lnTo>
                  <a:pt x="4492717" y="337585"/>
                </a:lnTo>
                <a:lnTo>
                  <a:pt x="4506876" y="291972"/>
                </a:lnTo>
                <a:lnTo>
                  <a:pt x="4511813" y="242999"/>
                </a:lnTo>
                <a:lnTo>
                  <a:pt x="4506876" y="194026"/>
                </a:lnTo>
                <a:lnTo>
                  <a:pt x="4492717" y="148413"/>
                </a:lnTo>
                <a:lnTo>
                  <a:pt x="4470313" y="107136"/>
                </a:lnTo>
                <a:lnTo>
                  <a:pt x="4440641" y="71172"/>
                </a:lnTo>
                <a:lnTo>
                  <a:pt x="4404678" y="41500"/>
                </a:lnTo>
                <a:lnTo>
                  <a:pt x="4363401" y="19096"/>
                </a:lnTo>
                <a:lnTo>
                  <a:pt x="4317788" y="4936"/>
                </a:lnTo>
                <a:lnTo>
                  <a:pt x="426881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790563" y="3571239"/>
            <a:ext cx="2706370" cy="2330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sz="700" b="1" spc="-10" dirty="0">
                <a:latin typeface="Arial"/>
                <a:cs typeface="Arial"/>
              </a:rPr>
              <a:t>Самостоятельное</a:t>
            </a:r>
            <a:r>
              <a:rPr sz="700" b="1" spc="3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выстраивание</a:t>
            </a:r>
            <a:r>
              <a:rPr sz="700" b="1" spc="3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регулярных</a:t>
            </a:r>
            <a:r>
              <a:rPr sz="700" b="1" spc="3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коммуникаций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по</a:t>
            </a:r>
            <a:r>
              <a:rPr sz="700" b="1" spc="3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интересующим</a:t>
            </a:r>
            <a:r>
              <a:rPr sz="700" b="1" spc="3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проектам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300092" y="4039198"/>
            <a:ext cx="4512310" cy="486409"/>
          </a:xfrm>
          <a:custGeom>
            <a:avLst/>
            <a:gdLst/>
            <a:ahLst/>
            <a:cxnLst/>
            <a:rect l="l" t="t" r="r" b="b"/>
            <a:pathLst>
              <a:path w="4512309" h="486410">
                <a:moveTo>
                  <a:pt x="4268815" y="0"/>
                </a:moveTo>
                <a:lnTo>
                  <a:pt x="242997" y="0"/>
                </a:lnTo>
                <a:lnTo>
                  <a:pt x="194025" y="4936"/>
                </a:lnTo>
                <a:lnTo>
                  <a:pt x="148411" y="19096"/>
                </a:lnTo>
                <a:lnTo>
                  <a:pt x="107135" y="41500"/>
                </a:lnTo>
                <a:lnTo>
                  <a:pt x="71172" y="71172"/>
                </a:lnTo>
                <a:lnTo>
                  <a:pt x="41500" y="107136"/>
                </a:lnTo>
                <a:lnTo>
                  <a:pt x="19095" y="148413"/>
                </a:lnTo>
                <a:lnTo>
                  <a:pt x="4936" y="194026"/>
                </a:lnTo>
                <a:lnTo>
                  <a:pt x="0" y="242999"/>
                </a:lnTo>
                <a:lnTo>
                  <a:pt x="4936" y="291972"/>
                </a:lnTo>
                <a:lnTo>
                  <a:pt x="19095" y="337586"/>
                </a:lnTo>
                <a:lnTo>
                  <a:pt x="41500" y="378863"/>
                </a:lnTo>
                <a:lnTo>
                  <a:pt x="71172" y="414826"/>
                </a:lnTo>
                <a:lnTo>
                  <a:pt x="107135" y="444499"/>
                </a:lnTo>
                <a:lnTo>
                  <a:pt x="148411" y="466903"/>
                </a:lnTo>
                <a:lnTo>
                  <a:pt x="194025" y="481062"/>
                </a:lnTo>
                <a:lnTo>
                  <a:pt x="242997" y="485999"/>
                </a:lnTo>
                <a:lnTo>
                  <a:pt x="4268815" y="485999"/>
                </a:lnTo>
                <a:lnTo>
                  <a:pt x="4317788" y="481062"/>
                </a:lnTo>
                <a:lnTo>
                  <a:pt x="4363401" y="466903"/>
                </a:lnTo>
                <a:lnTo>
                  <a:pt x="4404678" y="444499"/>
                </a:lnTo>
                <a:lnTo>
                  <a:pt x="4440641" y="414826"/>
                </a:lnTo>
                <a:lnTo>
                  <a:pt x="4470313" y="378863"/>
                </a:lnTo>
                <a:lnTo>
                  <a:pt x="4492717" y="337586"/>
                </a:lnTo>
                <a:lnTo>
                  <a:pt x="4506876" y="291972"/>
                </a:lnTo>
                <a:lnTo>
                  <a:pt x="4511813" y="242999"/>
                </a:lnTo>
                <a:lnTo>
                  <a:pt x="4506876" y="194026"/>
                </a:lnTo>
                <a:lnTo>
                  <a:pt x="4492717" y="148413"/>
                </a:lnTo>
                <a:lnTo>
                  <a:pt x="4470313" y="107136"/>
                </a:lnTo>
                <a:lnTo>
                  <a:pt x="4440641" y="71172"/>
                </a:lnTo>
                <a:lnTo>
                  <a:pt x="4404678" y="41500"/>
                </a:lnTo>
                <a:lnTo>
                  <a:pt x="4363401" y="19096"/>
                </a:lnTo>
                <a:lnTo>
                  <a:pt x="4317788" y="4936"/>
                </a:lnTo>
                <a:lnTo>
                  <a:pt x="426881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790563" y="4217415"/>
            <a:ext cx="31680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Arial"/>
                <a:cs typeface="Arial"/>
              </a:rPr>
              <a:t>Содействие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в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релокации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специалистов </a:t>
            </a:r>
            <a:r>
              <a:rPr sz="700" b="1" dirty="0">
                <a:latin typeface="Arial"/>
                <a:cs typeface="Arial"/>
              </a:rPr>
              <a:t>из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других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населенных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пунктов</a:t>
            </a:r>
            <a:endParaRPr sz="70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6671" y="3505200"/>
            <a:ext cx="368808" cy="36880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76671" y="2907792"/>
            <a:ext cx="368808" cy="368808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73623" y="4099559"/>
            <a:ext cx="365760" cy="36880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4087" y="2319527"/>
            <a:ext cx="362712" cy="36271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4087" y="3505200"/>
            <a:ext cx="362712" cy="362712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xfrm>
            <a:off x="614316" y="6603972"/>
            <a:ext cx="402653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lang="ru-RU" spc="-10" dirty="0"/>
              <a:t>ИНВЕСТИЦИОННЫЙ</a:t>
            </a:r>
            <a:r>
              <a:rPr lang="ru-RU" spc="10" dirty="0"/>
              <a:t> </a:t>
            </a:r>
            <a:r>
              <a:rPr lang="ru-RU" spc="-20" dirty="0"/>
              <a:t>ПРОФИЛЬ</a:t>
            </a:r>
            <a:r>
              <a:rPr lang="ru-RU" spc="10" dirty="0"/>
              <a:t> М</a:t>
            </a:r>
            <a:r>
              <a:rPr lang="ru-RU" dirty="0"/>
              <a:t>АНСКОГО</a:t>
            </a:r>
            <a:r>
              <a:rPr lang="ru-RU" spc="15" dirty="0"/>
              <a:t> Р</a:t>
            </a:r>
            <a:r>
              <a:rPr lang="ru-RU" spc="-10" dirty="0"/>
              <a:t>АЙОНА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97770" y="2269713"/>
            <a:ext cx="4498340" cy="1483360"/>
          </a:xfrm>
          <a:custGeom>
            <a:avLst/>
            <a:gdLst/>
            <a:ahLst/>
            <a:cxnLst/>
            <a:rect l="l" t="t" r="r" b="b"/>
            <a:pathLst>
              <a:path w="4498340" h="1483360">
                <a:moveTo>
                  <a:pt x="0" y="196249"/>
                </a:moveTo>
                <a:lnTo>
                  <a:pt x="5183" y="151251"/>
                </a:lnTo>
                <a:lnTo>
                  <a:pt x="19946" y="109943"/>
                </a:lnTo>
                <a:lnTo>
                  <a:pt x="43113" y="73505"/>
                </a:lnTo>
                <a:lnTo>
                  <a:pt x="73505" y="43113"/>
                </a:lnTo>
                <a:lnTo>
                  <a:pt x="109943" y="19947"/>
                </a:lnTo>
                <a:lnTo>
                  <a:pt x="151251" y="5183"/>
                </a:lnTo>
                <a:lnTo>
                  <a:pt x="196249" y="0"/>
                </a:lnTo>
                <a:lnTo>
                  <a:pt x="4301590" y="0"/>
                </a:lnTo>
                <a:lnTo>
                  <a:pt x="4346588" y="5183"/>
                </a:lnTo>
                <a:lnTo>
                  <a:pt x="4387895" y="19947"/>
                </a:lnTo>
                <a:lnTo>
                  <a:pt x="4424333" y="43113"/>
                </a:lnTo>
                <a:lnTo>
                  <a:pt x="4454725" y="73505"/>
                </a:lnTo>
                <a:lnTo>
                  <a:pt x="4477892" y="109943"/>
                </a:lnTo>
                <a:lnTo>
                  <a:pt x="4492655" y="151251"/>
                </a:lnTo>
                <a:lnTo>
                  <a:pt x="4497839" y="196249"/>
                </a:lnTo>
                <a:lnTo>
                  <a:pt x="4497839" y="1286795"/>
                </a:lnTo>
                <a:lnTo>
                  <a:pt x="4492655" y="1331793"/>
                </a:lnTo>
                <a:lnTo>
                  <a:pt x="4477892" y="1373100"/>
                </a:lnTo>
                <a:lnTo>
                  <a:pt x="4454725" y="1409539"/>
                </a:lnTo>
                <a:lnTo>
                  <a:pt x="4424333" y="1439931"/>
                </a:lnTo>
                <a:lnTo>
                  <a:pt x="4387895" y="1463097"/>
                </a:lnTo>
                <a:lnTo>
                  <a:pt x="4346588" y="1477861"/>
                </a:lnTo>
                <a:lnTo>
                  <a:pt x="4301590" y="1483045"/>
                </a:lnTo>
                <a:lnTo>
                  <a:pt x="196249" y="1483045"/>
                </a:lnTo>
                <a:lnTo>
                  <a:pt x="151251" y="1477861"/>
                </a:lnTo>
                <a:lnTo>
                  <a:pt x="109943" y="1463097"/>
                </a:lnTo>
                <a:lnTo>
                  <a:pt x="73505" y="1439931"/>
                </a:lnTo>
                <a:lnTo>
                  <a:pt x="43113" y="1409539"/>
                </a:lnTo>
                <a:lnTo>
                  <a:pt x="19946" y="1373100"/>
                </a:lnTo>
                <a:lnTo>
                  <a:pt x="5183" y="1331793"/>
                </a:lnTo>
                <a:lnTo>
                  <a:pt x="0" y="1286795"/>
                </a:lnTo>
                <a:lnTo>
                  <a:pt x="0" y="196249"/>
                </a:lnTo>
                <a:close/>
              </a:path>
            </a:pathLst>
          </a:custGeom>
          <a:ln w="12700">
            <a:solidFill>
              <a:srgbClr val="B1C1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551" y="2459228"/>
            <a:ext cx="3862070" cy="933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Clr>
                <a:srgbClr val="B1C1E4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lang="ru-RU" sz="600" b="1" dirty="0">
                <a:latin typeface="Arial"/>
                <a:cs typeface="Arial"/>
              </a:rPr>
              <a:t>Рост естественной убыли населения</a:t>
            </a:r>
          </a:p>
          <a:p>
            <a:pPr marL="183515" indent="-170815">
              <a:lnSpc>
                <a:spcPct val="100000"/>
              </a:lnSpc>
              <a:spcBef>
                <a:spcPts val="100"/>
              </a:spcBef>
              <a:buClr>
                <a:srgbClr val="B1C1E4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sz="600" b="1" spc="-10" dirty="0" err="1">
                <a:latin typeface="Arial"/>
                <a:cs typeface="Arial"/>
              </a:rPr>
              <a:t>Нехватка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квалифицированных</a:t>
            </a:r>
            <a:r>
              <a:rPr sz="600" b="1" spc="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кадров,</a:t>
            </a:r>
            <a:r>
              <a:rPr sz="600" b="1" spc="-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отток</a:t>
            </a:r>
            <a:r>
              <a:rPr sz="600" b="1" spc="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кадров</a:t>
            </a:r>
            <a:r>
              <a:rPr sz="600" b="1" spc="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в</a:t>
            </a:r>
            <a:r>
              <a:rPr sz="600" b="1" spc="10" dirty="0">
                <a:latin typeface="Arial"/>
                <a:cs typeface="Arial"/>
              </a:rPr>
              <a:t> </a:t>
            </a:r>
            <a:r>
              <a:rPr sz="600" b="1" dirty="0" err="1">
                <a:latin typeface="Arial"/>
                <a:cs typeface="Arial"/>
              </a:rPr>
              <a:t>крупные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10" dirty="0" err="1">
                <a:latin typeface="Arial"/>
                <a:cs typeface="Arial"/>
              </a:rPr>
              <a:t>города</a:t>
            </a:r>
            <a:r>
              <a:rPr lang="ru-RU" sz="600" b="1" spc="-10" dirty="0">
                <a:latin typeface="Arial"/>
                <a:cs typeface="Arial"/>
              </a:rPr>
              <a:t> (особо остро в здравоохранении)</a:t>
            </a:r>
            <a:endParaRPr sz="600" dirty="0">
              <a:latin typeface="Arial"/>
              <a:cs typeface="Arial"/>
            </a:endParaRPr>
          </a:p>
          <a:p>
            <a:pPr marL="183515" indent="-170815">
              <a:lnSpc>
                <a:spcPct val="100000"/>
              </a:lnSpc>
              <a:spcBef>
                <a:spcPts val="5"/>
              </a:spcBef>
              <a:buClr>
                <a:srgbClr val="B1C1E4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lang="ru-RU" sz="600" b="1" dirty="0">
                <a:latin typeface="Arial"/>
                <a:cs typeface="Arial"/>
              </a:rPr>
              <a:t>Значительны</a:t>
            </a:r>
            <a:r>
              <a:rPr sz="600" b="1" dirty="0">
                <a:latin typeface="Arial"/>
                <a:cs typeface="Arial"/>
              </a:rPr>
              <a:t>й</a:t>
            </a:r>
            <a:r>
              <a:rPr sz="600" b="1" spc="10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износ</a:t>
            </a:r>
            <a:r>
              <a:rPr sz="600" b="1" spc="10" dirty="0">
                <a:latin typeface="Arial"/>
                <a:cs typeface="Arial"/>
              </a:rPr>
              <a:t> </a:t>
            </a:r>
            <a:r>
              <a:rPr sz="600" b="1" dirty="0" err="1">
                <a:latin typeface="Arial"/>
                <a:cs typeface="Arial"/>
              </a:rPr>
              <a:t>сетей</a:t>
            </a:r>
            <a:r>
              <a:rPr sz="600" b="1" spc="10" dirty="0">
                <a:latin typeface="Arial"/>
                <a:cs typeface="Arial"/>
              </a:rPr>
              <a:t> </a:t>
            </a:r>
            <a:r>
              <a:rPr lang="ru-RU" sz="600" b="1" spc="-10" dirty="0">
                <a:latin typeface="Arial"/>
                <a:cs typeface="Arial"/>
              </a:rPr>
              <a:t>инженерной и жилищно-коммунальной инфраструктуры</a:t>
            </a:r>
            <a:endParaRPr sz="600" dirty="0">
              <a:latin typeface="Arial"/>
              <a:cs typeface="Arial"/>
            </a:endParaRPr>
          </a:p>
          <a:p>
            <a:pPr marL="184150" marR="5080" indent="-171450">
              <a:lnSpc>
                <a:spcPts val="700"/>
              </a:lnSpc>
              <a:buClr>
                <a:srgbClr val="B1C1E4"/>
              </a:buClr>
              <a:buFont typeface="Microsoft Sans Serif"/>
              <a:buChar char="•"/>
              <a:tabLst>
                <a:tab pos="184150" algn="l"/>
              </a:tabLst>
            </a:pPr>
            <a:r>
              <a:rPr lang="ru-RU" sz="600" b="1" dirty="0">
                <a:latin typeface="Arial"/>
                <a:cs typeface="Arial"/>
              </a:rPr>
              <a:t>Недостаточное количество очистных сооружений и </a:t>
            </a:r>
            <a:r>
              <a:rPr lang="ru-RU" sz="600" b="1" dirty="0" smtClean="0">
                <a:latin typeface="Arial"/>
                <a:cs typeface="Arial"/>
              </a:rPr>
              <a:t>полноценных полигонов </a:t>
            </a:r>
            <a:r>
              <a:rPr lang="ru-RU" sz="600" b="1" dirty="0">
                <a:latin typeface="Arial"/>
                <a:cs typeface="Arial"/>
              </a:rPr>
              <a:t>для сбора ТБО</a:t>
            </a:r>
          </a:p>
          <a:p>
            <a:pPr marL="184150" marR="5080" indent="-171450">
              <a:lnSpc>
                <a:spcPts val="700"/>
              </a:lnSpc>
              <a:buClr>
                <a:srgbClr val="B1C1E4"/>
              </a:buClr>
              <a:buFont typeface="Microsoft Sans Serif"/>
              <a:buChar char="•"/>
              <a:tabLst>
                <a:tab pos="184150" algn="l"/>
              </a:tabLst>
            </a:pPr>
            <a:r>
              <a:rPr lang="ru-RU" sz="600" b="1" dirty="0">
                <a:latin typeface="Arial"/>
                <a:cs typeface="Arial"/>
              </a:rPr>
              <a:t>Район не газифицирован</a:t>
            </a:r>
          </a:p>
          <a:p>
            <a:pPr marL="184150" marR="5080" indent="-171450">
              <a:lnSpc>
                <a:spcPts val="700"/>
              </a:lnSpc>
              <a:buClr>
                <a:srgbClr val="B1C1E4"/>
              </a:buClr>
              <a:buFont typeface="Microsoft Sans Serif"/>
              <a:buChar char="•"/>
              <a:tabLst>
                <a:tab pos="184150" algn="l"/>
              </a:tabLst>
            </a:pPr>
            <a:r>
              <a:rPr lang="ru-RU" sz="600" b="1" dirty="0">
                <a:latin typeface="Arial"/>
                <a:cs typeface="Arial"/>
              </a:rPr>
              <a:t>Отсутствие жилищного фонда для приезжих специалистов</a:t>
            </a:r>
          </a:p>
          <a:p>
            <a:pPr marL="184150" marR="5080" indent="-171450">
              <a:lnSpc>
                <a:spcPts val="700"/>
              </a:lnSpc>
              <a:buClr>
                <a:srgbClr val="B1C1E4"/>
              </a:buClr>
              <a:buFont typeface="Microsoft Sans Serif"/>
              <a:buChar char="•"/>
              <a:tabLst>
                <a:tab pos="184150" algn="l"/>
              </a:tabLst>
            </a:pPr>
            <a:r>
              <a:rPr lang="ru-RU" sz="600" b="1" dirty="0">
                <a:latin typeface="Arial"/>
                <a:cs typeface="Arial"/>
              </a:rPr>
              <a:t>Износ автомобильных дорог</a:t>
            </a:r>
          </a:p>
          <a:p>
            <a:pPr marL="184150" marR="5080" indent="-171450">
              <a:lnSpc>
                <a:spcPts val="700"/>
              </a:lnSpc>
              <a:buClr>
                <a:srgbClr val="B1C1E4"/>
              </a:buClr>
              <a:buFont typeface="Microsoft Sans Serif"/>
              <a:buChar char="•"/>
              <a:tabLst>
                <a:tab pos="184150" algn="l"/>
              </a:tabLst>
            </a:pPr>
            <a:r>
              <a:rPr lang="ru-RU" sz="600" b="1" dirty="0">
                <a:latin typeface="Arial"/>
                <a:cs typeface="Arial"/>
              </a:rPr>
              <a:t>Дотационный бюджет</a:t>
            </a:r>
          </a:p>
          <a:p>
            <a:pPr marL="184150" marR="5080" indent="-171450">
              <a:lnSpc>
                <a:spcPts val="700"/>
              </a:lnSpc>
              <a:buClr>
                <a:srgbClr val="B1C1E4"/>
              </a:buClr>
              <a:buFont typeface="Microsoft Sans Serif"/>
              <a:buChar char="•"/>
              <a:tabLst>
                <a:tab pos="184150" algn="l"/>
              </a:tabLst>
            </a:pPr>
            <a:endParaRPr sz="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83794" y="4824774"/>
            <a:ext cx="4498340" cy="1483360"/>
          </a:xfrm>
          <a:custGeom>
            <a:avLst/>
            <a:gdLst/>
            <a:ahLst/>
            <a:cxnLst/>
            <a:rect l="l" t="t" r="r" b="b"/>
            <a:pathLst>
              <a:path w="4498340" h="1483360">
                <a:moveTo>
                  <a:pt x="0" y="209033"/>
                </a:moveTo>
                <a:lnTo>
                  <a:pt x="5520" y="161104"/>
                </a:lnTo>
                <a:lnTo>
                  <a:pt x="21246" y="117106"/>
                </a:lnTo>
                <a:lnTo>
                  <a:pt x="45922" y="78293"/>
                </a:lnTo>
                <a:lnTo>
                  <a:pt x="78293" y="45922"/>
                </a:lnTo>
                <a:lnTo>
                  <a:pt x="117105" y="21246"/>
                </a:lnTo>
                <a:lnTo>
                  <a:pt x="161103" y="5520"/>
                </a:lnTo>
                <a:lnTo>
                  <a:pt x="209033" y="0"/>
                </a:lnTo>
                <a:lnTo>
                  <a:pt x="4288806" y="0"/>
                </a:lnTo>
                <a:lnTo>
                  <a:pt x="4336735" y="5520"/>
                </a:lnTo>
                <a:lnTo>
                  <a:pt x="4380733" y="21246"/>
                </a:lnTo>
                <a:lnTo>
                  <a:pt x="4419545" y="45922"/>
                </a:lnTo>
                <a:lnTo>
                  <a:pt x="4451916" y="78293"/>
                </a:lnTo>
                <a:lnTo>
                  <a:pt x="4476592" y="117106"/>
                </a:lnTo>
                <a:lnTo>
                  <a:pt x="4492318" y="161104"/>
                </a:lnTo>
                <a:lnTo>
                  <a:pt x="4497839" y="209033"/>
                </a:lnTo>
                <a:lnTo>
                  <a:pt x="4497839" y="1274011"/>
                </a:lnTo>
                <a:lnTo>
                  <a:pt x="4492318" y="1321940"/>
                </a:lnTo>
                <a:lnTo>
                  <a:pt x="4476592" y="1365938"/>
                </a:lnTo>
                <a:lnTo>
                  <a:pt x="4451916" y="1404751"/>
                </a:lnTo>
                <a:lnTo>
                  <a:pt x="4419545" y="1437122"/>
                </a:lnTo>
                <a:lnTo>
                  <a:pt x="4380733" y="1461798"/>
                </a:lnTo>
                <a:lnTo>
                  <a:pt x="4336735" y="1477524"/>
                </a:lnTo>
                <a:lnTo>
                  <a:pt x="4288806" y="1483045"/>
                </a:lnTo>
                <a:lnTo>
                  <a:pt x="209033" y="1483045"/>
                </a:lnTo>
                <a:lnTo>
                  <a:pt x="161103" y="1477524"/>
                </a:lnTo>
                <a:lnTo>
                  <a:pt x="117105" y="1461798"/>
                </a:lnTo>
                <a:lnTo>
                  <a:pt x="78293" y="1437122"/>
                </a:lnTo>
                <a:lnTo>
                  <a:pt x="45922" y="1404751"/>
                </a:lnTo>
                <a:lnTo>
                  <a:pt x="21246" y="1365938"/>
                </a:lnTo>
                <a:lnTo>
                  <a:pt x="5520" y="1321940"/>
                </a:lnTo>
                <a:lnTo>
                  <a:pt x="0" y="1274011"/>
                </a:lnTo>
                <a:lnTo>
                  <a:pt x="0" y="209033"/>
                </a:lnTo>
                <a:close/>
              </a:path>
            </a:pathLst>
          </a:custGeom>
          <a:ln w="12700">
            <a:solidFill>
              <a:srgbClr val="B1C1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76317" y="5016500"/>
            <a:ext cx="3138170" cy="482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Clr>
                <a:srgbClr val="B1C1E4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lang="ru-RU" sz="600" b="1" dirty="0">
                <a:latin typeface="Arial"/>
                <a:cs typeface="Arial"/>
              </a:rPr>
              <a:t>Дефицит финансовых ресурсов у потенциальных инвесторов</a:t>
            </a:r>
          </a:p>
          <a:p>
            <a:pPr marL="183515" indent="-170815">
              <a:lnSpc>
                <a:spcPct val="100000"/>
              </a:lnSpc>
              <a:spcBef>
                <a:spcPts val="100"/>
              </a:spcBef>
              <a:buClr>
                <a:srgbClr val="B1C1E4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lang="ru-RU" sz="600" b="1" dirty="0">
                <a:latin typeface="Arial"/>
                <a:cs typeface="Arial"/>
              </a:rPr>
              <a:t>Отставание в экономическом развитии отдельных </a:t>
            </a:r>
            <a:r>
              <a:rPr lang="ru-RU" sz="600" b="1" dirty="0" smtClean="0">
                <a:latin typeface="Arial"/>
                <a:cs typeface="Arial"/>
              </a:rPr>
              <a:t>территорий района</a:t>
            </a:r>
            <a:endParaRPr sz="600" b="1" dirty="0">
              <a:latin typeface="Arial"/>
              <a:cs typeface="Arial"/>
            </a:endParaRPr>
          </a:p>
          <a:p>
            <a:pPr marL="183515" indent="-170815">
              <a:lnSpc>
                <a:spcPts val="710"/>
              </a:lnSpc>
              <a:buClr>
                <a:srgbClr val="B1C1E4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lang="ru-RU" sz="600" b="1" spc="-10" dirty="0">
                <a:latin typeface="Arial"/>
                <a:cs typeface="Arial"/>
              </a:rPr>
              <a:t>Конкуренция с </a:t>
            </a:r>
            <a:r>
              <a:rPr lang="ru-RU" sz="600" b="1" spc="-10" dirty="0" err="1">
                <a:latin typeface="Arial"/>
                <a:cs typeface="Arial"/>
              </a:rPr>
              <a:t>туристически</a:t>
            </a:r>
            <a:r>
              <a:rPr lang="ru-RU" sz="600" b="1" spc="-10" dirty="0">
                <a:latin typeface="Arial"/>
                <a:cs typeface="Arial"/>
              </a:rPr>
              <a:t> развитыми соседними районами</a:t>
            </a:r>
          </a:p>
          <a:p>
            <a:pPr marL="183515" indent="-170815">
              <a:lnSpc>
                <a:spcPts val="710"/>
              </a:lnSpc>
              <a:buClr>
                <a:srgbClr val="B1C1E4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lang="ru-RU" sz="600" b="1" spc="-10" dirty="0">
                <a:latin typeface="Arial"/>
                <a:cs typeface="Arial"/>
              </a:rPr>
              <a:t>Низкая инвестиционная активность</a:t>
            </a:r>
            <a:endParaRPr sz="600" b="1" dirty="0">
              <a:latin typeface="Arial"/>
              <a:cs typeface="Arial"/>
            </a:endParaRPr>
          </a:p>
          <a:p>
            <a:pPr marL="183515" indent="-170815">
              <a:lnSpc>
                <a:spcPct val="100000"/>
              </a:lnSpc>
              <a:spcBef>
                <a:spcPts val="5"/>
              </a:spcBef>
              <a:buClr>
                <a:srgbClr val="B1C1E4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lang="ru-RU" sz="600" b="1" dirty="0">
                <a:latin typeface="Arial"/>
                <a:cs typeface="Arial"/>
              </a:rPr>
              <a:t>Повышение энергетических и транспортных тарифов</a:t>
            </a:r>
            <a:endParaRPr sz="600" b="1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0990" y="2269713"/>
            <a:ext cx="4498340" cy="1483360"/>
          </a:xfrm>
          <a:custGeom>
            <a:avLst/>
            <a:gdLst/>
            <a:ahLst/>
            <a:cxnLst/>
            <a:rect l="l" t="t" r="r" b="b"/>
            <a:pathLst>
              <a:path w="4498340" h="1483360">
                <a:moveTo>
                  <a:pt x="0" y="196249"/>
                </a:moveTo>
                <a:lnTo>
                  <a:pt x="5183" y="151251"/>
                </a:lnTo>
                <a:lnTo>
                  <a:pt x="19946" y="109943"/>
                </a:lnTo>
                <a:lnTo>
                  <a:pt x="43113" y="73505"/>
                </a:lnTo>
                <a:lnTo>
                  <a:pt x="73505" y="43113"/>
                </a:lnTo>
                <a:lnTo>
                  <a:pt x="109943" y="19947"/>
                </a:lnTo>
                <a:lnTo>
                  <a:pt x="151251" y="5183"/>
                </a:lnTo>
                <a:lnTo>
                  <a:pt x="196249" y="0"/>
                </a:lnTo>
                <a:lnTo>
                  <a:pt x="4301590" y="0"/>
                </a:lnTo>
                <a:lnTo>
                  <a:pt x="4346588" y="5183"/>
                </a:lnTo>
                <a:lnTo>
                  <a:pt x="4387895" y="19947"/>
                </a:lnTo>
                <a:lnTo>
                  <a:pt x="4424333" y="43113"/>
                </a:lnTo>
                <a:lnTo>
                  <a:pt x="4454725" y="73505"/>
                </a:lnTo>
                <a:lnTo>
                  <a:pt x="4477892" y="109943"/>
                </a:lnTo>
                <a:lnTo>
                  <a:pt x="4492655" y="151251"/>
                </a:lnTo>
                <a:lnTo>
                  <a:pt x="4497839" y="196249"/>
                </a:lnTo>
                <a:lnTo>
                  <a:pt x="4497839" y="1286795"/>
                </a:lnTo>
                <a:lnTo>
                  <a:pt x="4492655" y="1331793"/>
                </a:lnTo>
                <a:lnTo>
                  <a:pt x="4477892" y="1373100"/>
                </a:lnTo>
                <a:lnTo>
                  <a:pt x="4454725" y="1409539"/>
                </a:lnTo>
                <a:lnTo>
                  <a:pt x="4424333" y="1439931"/>
                </a:lnTo>
                <a:lnTo>
                  <a:pt x="4387895" y="1463097"/>
                </a:lnTo>
                <a:lnTo>
                  <a:pt x="4346588" y="1477861"/>
                </a:lnTo>
                <a:lnTo>
                  <a:pt x="4301590" y="1483045"/>
                </a:lnTo>
                <a:lnTo>
                  <a:pt x="196249" y="1483045"/>
                </a:lnTo>
                <a:lnTo>
                  <a:pt x="151251" y="1477861"/>
                </a:lnTo>
                <a:lnTo>
                  <a:pt x="109943" y="1463097"/>
                </a:lnTo>
                <a:lnTo>
                  <a:pt x="73505" y="1439931"/>
                </a:lnTo>
                <a:lnTo>
                  <a:pt x="43113" y="1409539"/>
                </a:lnTo>
                <a:lnTo>
                  <a:pt x="19946" y="1373100"/>
                </a:lnTo>
                <a:lnTo>
                  <a:pt x="5183" y="1331793"/>
                </a:lnTo>
                <a:lnTo>
                  <a:pt x="0" y="1286795"/>
                </a:lnTo>
                <a:lnTo>
                  <a:pt x="0" y="196249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9770" y="2459228"/>
            <a:ext cx="4209291" cy="10823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ts val="710"/>
              </a:lnSpc>
              <a:spcBef>
                <a:spcPts val="100"/>
              </a:spcBef>
              <a:buClr>
                <a:srgbClr val="4756A0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lang="ru-RU" sz="600" b="1" dirty="0">
                <a:latin typeface="Arial"/>
                <a:cs typeface="Arial"/>
              </a:rPr>
              <a:t>Близость к краевому центру г. Красноярск и развивающимся</a:t>
            </a:r>
            <a:r>
              <a:rPr sz="600" b="1" spc="15" dirty="0">
                <a:latin typeface="Arial"/>
                <a:cs typeface="Arial"/>
              </a:rPr>
              <a:t> </a:t>
            </a:r>
            <a:r>
              <a:rPr sz="600" b="1" spc="-10" dirty="0" err="1">
                <a:latin typeface="Arial"/>
                <a:cs typeface="Arial"/>
              </a:rPr>
              <a:t>пр</a:t>
            </a:r>
            <a:r>
              <a:rPr lang="ru-RU" sz="600" b="1" spc="-10" dirty="0" err="1">
                <a:latin typeface="Arial"/>
                <a:cs typeface="Arial"/>
              </a:rPr>
              <a:t>омышленным</a:t>
            </a:r>
            <a:r>
              <a:rPr lang="ru-RU" sz="600" b="1" spc="-10" dirty="0">
                <a:latin typeface="Arial"/>
                <a:cs typeface="Arial"/>
              </a:rPr>
              <a:t> городам</a:t>
            </a:r>
            <a:r>
              <a:rPr lang="ru-RU" sz="600" b="1" dirty="0">
                <a:latin typeface="Arial"/>
                <a:cs typeface="Arial"/>
              </a:rPr>
              <a:t> Железногорск и Сосновоборск</a:t>
            </a:r>
          </a:p>
          <a:p>
            <a:pPr marL="183515" indent="-170815">
              <a:lnSpc>
                <a:spcPts val="710"/>
              </a:lnSpc>
              <a:spcBef>
                <a:spcPts val="100"/>
              </a:spcBef>
              <a:buClr>
                <a:srgbClr val="4756A0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lang="ru-RU" sz="600" b="1" dirty="0">
                <a:latin typeface="Arial"/>
                <a:cs typeface="Arial"/>
              </a:rPr>
              <a:t>Наличие федеральной автодороги</a:t>
            </a:r>
          </a:p>
          <a:p>
            <a:pPr marL="183515" indent="-170815">
              <a:lnSpc>
                <a:spcPts val="710"/>
              </a:lnSpc>
              <a:spcBef>
                <a:spcPts val="100"/>
              </a:spcBef>
              <a:buClr>
                <a:srgbClr val="4756A0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lang="ru-RU" sz="600" b="1" dirty="0">
                <a:latin typeface="Arial"/>
                <a:cs typeface="Arial"/>
              </a:rPr>
              <a:t>Экологическая обстановка: отсутствие вредных и экологически неблагоприятных предприятий</a:t>
            </a:r>
          </a:p>
          <a:p>
            <a:pPr marL="183515" indent="-170815">
              <a:lnSpc>
                <a:spcPts val="710"/>
              </a:lnSpc>
              <a:spcBef>
                <a:spcPts val="100"/>
              </a:spcBef>
              <a:buClr>
                <a:srgbClr val="4756A0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lang="ru-RU" sz="600" b="1" dirty="0">
                <a:latin typeface="Arial"/>
                <a:cs typeface="Arial"/>
              </a:rPr>
              <a:t>Наличие свободных земельных участков для инвестирования</a:t>
            </a:r>
          </a:p>
          <a:p>
            <a:pPr marL="183515" indent="-170815">
              <a:lnSpc>
                <a:spcPts val="710"/>
              </a:lnSpc>
              <a:spcBef>
                <a:spcPts val="100"/>
              </a:spcBef>
              <a:buClr>
                <a:srgbClr val="4756A0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lang="ru-RU" sz="600" b="1" dirty="0">
                <a:latin typeface="Arial"/>
                <a:cs typeface="Arial"/>
              </a:rPr>
              <a:t>Наличие залежей полезных ископаемых (щебня, глины, песка, торфа, мрамора, золота, минеральных источников и т.д.)</a:t>
            </a:r>
          </a:p>
          <a:p>
            <a:pPr marL="183515" indent="-170815">
              <a:lnSpc>
                <a:spcPts val="710"/>
              </a:lnSpc>
              <a:spcBef>
                <a:spcPts val="100"/>
              </a:spcBef>
              <a:buClr>
                <a:srgbClr val="4756A0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lang="ru-RU" sz="600" b="1" dirty="0">
                <a:latin typeface="Arial"/>
                <a:cs typeface="Arial"/>
              </a:rPr>
              <a:t>Возрождение с/х предприятий, развитие предприятий по переработке с/х продукции</a:t>
            </a:r>
          </a:p>
          <a:p>
            <a:pPr marL="183515" indent="-170815">
              <a:lnSpc>
                <a:spcPts val="710"/>
              </a:lnSpc>
              <a:spcBef>
                <a:spcPts val="100"/>
              </a:spcBef>
              <a:buClr>
                <a:srgbClr val="4756A0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lang="ru-RU" sz="600" b="1" dirty="0">
                <a:latin typeface="Arial"/>
                <a:cs typeface="Arial"/>
              </a:rPr>
              <a:t>Наличие аэродрома на территории района</a:t>
            </a:r>
          </a:p>
          <a:p>
            <a:pPr marL="183515" indent="-170815">
              <a:lnSpc>
                <a:spcPct val="100000"/>
              </a:lnSpc>
              <a:spcBef>
                <a:spcPts val="5"/>
              </a:spcBef>
              <a:buClr>
                <a:srgbClr val="4756A0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sz="600" b="1" dirty="0" err="1">
                <a:latin typeface="Arial"/>
                <a:cs typeface="Arial"/>
              </a:rPr>
              <a:t>Развит</a:t>
            </a:r>
            <a:r>
              <a:rPr lang="ru-RU" sz="600" b="1" dirty="0" err="1">
                <a:latin typeface="Arial"/>
                <a:cs typeface="Arial"/>
              </a:rPr>
              <a:t>ое</a:t>
            </a:r>
            <a:r>
              <a:rPr sz="600" b="1" spc="10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транспортное</a:t>
            </a:r>
            <a:r>
              <a:rPr sz="600" b="1" spc="15" dirty="0">
                <a:latin typeface="Arial"/>
                <a:cs typeface="Arial"/>
              </a:rPr>
              <a:t> </a:t>
            </a:r>
            <a:r>
              <a:rPr sz="600" b="1" spc="-10" dirty="0" err="1">
                <a:latin typeface="Arial"/>
                <a:cs typeface="Arial"/>
              </a:rPr>
              <a:t>сообщение</a:t>
            </a:r>
            <a:r>
              <a:rPr sz="600" b="1" spc="1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(ж/д</a:t>
            </a:r>
            <a:r>
              <a:rPr sz="600" b="1" spc="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и</a:t>
            </a:r>
            <a:r>
              <a:rPr sz="600" b="1" spc="20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автомобильный</a:t>
            </a:r>
            <a:r>
              <a:rPr sz="600" b="1" spc="20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транспорт)</a:t>
            </a:r>
            <a:endParaRPr sz="600" b="1" dirty="0">
              <a:latin typeface="Arial"/>
              <a:cs typeface="Arial"/>
            </a:endParaRPr>
          </a:p>
          <a:p>
            <a:pPr marL="183515" indent="-170815">
              <a:lnSpc>
                <a:spcPct val="100000"/>
              </a:lnSpc>
              <a:buClr>
                <a:srgbClr val="4756A0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sz="600" b="1" dirty="0" err="1">
                <a:latin typeface="Arial"/>
                <a:cs typeface="Arial"/>
              </a:rPr>
              <a:t>Наличие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lang="ru-RU" sz="600" b="1" spc="-15" dirty="0">
                <a:latin typeface="Arial"/>
                <a:cs typeface="Arial"/>
              </a:rPr>
              <a:t> значимых природных объектов для туризма (пещеры, р. Мана)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0990" y="1376761"/>
            <a:ext cx="4498340" cy="775970"/>
          </a:xfrm>
          <a:custGeom>
            <a:avLst/>
            <a:gdLst/>
            <a:ahLst/>
            <a:cxnLst/>
            <a:rect l="l" t="t" r="r" b="b"/>
            <a:pathLst>
              <a:path w="4498340" h="775969">
                <a:moveTo>
                  <a:pt x="4283148" y="0"/>
                </a:moveTo>
                <a:lnTo>
                  <a:pt x="214690" y="0"/>
                </a:lnTo>
                <a:lnTo>
                  <a:pt x="165463" y="5670"/>
                </a:lnTo>
                <a:lnTo>
                  <a:pt x="120274" y="21821"/>
                </a:lnTo>
                <a:lnTo>
                  <a:pt x="80412" y="47165"/>
                </a:lnTo>
                <a:lnTo>
                  <a:pt x="47165" y="80412"/>
                </a:lnTo>
                <a:lnTo>
                  <a:pt x="21821" y="120275"/>
                </a:lnTo>
                <a:lnTo>
                  <a:pt x="5670" y="165464"/>
                </a:lnTo>
                <a:lnTo>
                  <a:pt x="0" y="214690"/>
                </a:lnTo>
                <a:lnTo>
                  <a:pt x="0" y="560904"/>
                </a:lnTo>
                <a:lnTo>
                  <a:pt x="5670" y="610131"/>
                </a:lnTo>
                <a:lnTo>
                  <a:pt x="21821" y="655320"/>
                </a:lnTo>
                <a:lnTo>
                  <a:pt x="47165" y="695182"/>
                </a:lnTo>
                <a:lnTo>
                  <a:pt x="80412" y="728430"/>
                </a:lnTo>
                <a:lnTo>
                  <a:pt x="120274" y="753773"/>
                </a:lnTo>
                <a:lnTo>
                  <a:pt x="165463" y="769925"/>
                </a:lnTo>
                <a:lnTo>
                  <a:pt x="214690" y="775595"/>
                </a:lnTo>
                <a:lnTo>
                  <a:pt x="4283148" y="775595"/>
                </a:lnTo>
                <a:lnTo>
                  <a:pt x="4332375" y="769925"/>
                </a:lnTo>
                <a:lnTo>
                  <a:pt x="4377564" y="753773"/>
                </a:lnTo>
                <a:lnTo>
                  <a:pt x="4417426" y="728430"/>
                </a:lnTo>
                <a:lnTo>
                  <a:pt x="4450674" y="695182"/>
                </a:lnTo>
                <a:lnTo>
                  <a:pt x="4476017" y="655320"/>
                </a:lnTo>
                <a:lnTo>
                  <a:pt x="4492169" y="610131"/>
                </a:lnTo>
                <a:lnTo>
                  <a:pt x="4497839" y="560904"/>
                </a:lnTo>
                <a:lnTo>
                  <a:pt x="4497839" y="214690"/>
                </a:lnTo>
                <a:lnTo>
                  <a:pt x="4492169" y="165464"/>
                </a:lnTo>
                <a:lnTo>
                  <a:pt x="4476017" y="120275"/>
                </a:lnTo>
                <a:lnTo>
                  <a:pt x="4450674" y="80412"/>
                </a:lnTo>
                <a:lnTo>
                  <a:pt x="4417426" y="47165"/>
                </a:lnTo>
                <a:lnTo>
                  <a:pt x="4377564" y="21821"/>
                </a:lnTo>
                <a:lnTo>
                  <a:pt x="4332375" y="5670"/>
                </a:lnTo>
                <a:lnTo>
                  <a:pt x="4283148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24735" y="1667255"/>
            <a:ext cx="15316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СИЛЬНЫЕ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СТОРОНЫ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014" y="4824774"/>
            <a:ext cx="4498340" cy="1483360"/>
          </a:xfrm>
          <a:custGeom>
            <a:avLst/>
            <a:gdLst/>
            <a:ahLst/>
            <a:cxnLst/>
            <a:rect l="l" t="t" r="r" b="b"/>
            <a:pathLst>
              <a:path w="4498340" h="1483360">
                <a:moveTo>
                  <a:pt x="0" y="209033"/>
                </a:moveTo>
                <a:lnTo>
                  <a:pt x="5520" y="161104"/>
                </a:lnTo>
                <a:lnTo>
                  <a:pt x="21246" y="117106"/>
                </a:lnTo>
                <a:lnTo>
                  <a:pt x="45922" y="78293"/>
                </a:lnTo>
                <a:lnTo>
                  <a:pt x="78293" y="45922"/>
                </a:lnTo>
                <a:lnTo>
                  <a:pt x="117105" y="21246"/>
                </a:lnTo>
                <a:lnTo>
                  <a:pt x="161103" y="5520"/>
                </a:lnTo>
                <a:lnTo>
                  <a:pt x="209033" y="0"/>
                </a:lnTo>
                <a:lnTo>
                  <a:pt x="4288806" y="0"/>
                </a:lnTo>
                <a:lnTo>
                  <a:pt x="4336735" y="5520"/>
                </a:lnTo>
                <a:lnTo>
                  <a:pt x="4380733" y="21246"/>
                </a:lnTo>
                <a:lnTo>
                  <a:pt x="4419545" y="45922"/>
                </a:lnTo>
                <a:lnTo>
                  <a:pt x="4451916" y="78293"/>
                </a:lnTo>
                <a:lnTo>
                  <a:pt x="4476592" y="117106"/>
                </a:lnTo>
                <a:lnTo>
                  <a:pt x="4492318" y="161104"/>
                </a:lnTo>
                <a:lnTo>
                  <a:pt x="4497839" y="209033"/>
                </a:lnTo>
                <a:lnTo>
                  <a:pt x="4497839" y="1274011"/>
                </a:lnTo>
                <a:lnTo>
                  <a:pt x="4492318" y="1321940"/>
                </a:lnTo>
                <a:lnTo>
                  <a:pt x="4476592" y="1365938"/>
                </a:lnTo>
                <a:lnTo>
                  <a:pt x="4451916" y="1404751"/>
                </a:lnTo>
                <a:lnTo>
                  <a:pt x="4419545" y="1437122"/>
                </a:lnTo>
                <a:lnTo>
                  <a:pt x="4380733" y="1461798"/>
                </a:lnTo>
                <a:lnTo>
                  <a:pt x="4336735" y="1477524"/>
                </a:lnTo>
                <a:lnTo>
                  <a:pt x="4288806" y="1483045"/>
                </a:lnTo>
                <a:lnTo>
                  <a:pt x="209033" y="1483045"/>
                </a:lnTo>
                <a:lnTo>
                  <a:pt x="161103" y="1477524"/>
                </a:lnTo>
                <a:lnTo>
                  <a:pt x="117105" y="1461798"/>
                </a:lnTo>
                <a:lnTo>
                  <a:pt x="78293" y="1437122"/>
                </a:lnTo>
                <a:lnTo>
                  <a:pt x="45922" y="1404751"/>
                </a:lnTo>
                <a:lnTo>
                  <a:pt x="21246" y="1365938"/>
                </a:lnTo>
                <a:lnTo>
                  <a:pt x="5520" y="1321940"/>
                </a:lnTo>
                <a:lnTo>
                  <a:pt x="0" y="1274011"/>
                </a:lnTo>
                <a:lnTo>
                  <a:pt x="0" y="209033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9537" y="5016500"/>
            <a:ext cx="33077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Clr>
                <a:srgbClr val="4756A0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lang="ru-RU" sz="600" b="1" dirty="0" err="1">
                <a:latin typeface="Arial"/>
                <a:cs typeface="Arial"/>
              </a:rPr>
              <a:t>Разв</a:t>
            </a:r>
            <a:r>
              <a:rPr sz="600" b="1" dirty="0" err="1">
                <a:latin typeface="Arial"/>
                <a:cs typeface="Arial"/>
              </a:rPr>
              <a:t>ити</a:t>
            </a:r>
            <a:r>
              <a:rPr lang="ru-RU" sz="600" b="1" dirty="0">
                <a:latin typeface="Arial"/>
                <a:cs typeface="Arial"/>
              </a:rPr>
              <a:t>е придорожного сервиса: строительство гостиниц и кемпингов, пунктов общественного питания</a:t>
            </a:r>
            <a:endParaRPr sz="600" b="1" dirty="0">
              <a:latin typeface="Arial"/>
              <a:cs typeface="Arial"/>
            </a:endParaRPr>
          </a:p>
          <a:p>
            <a:pPr marL="183515" indent="-170815">
              <a:lnSpc>
                <a:spcPct val="100000"/>
              </a:lnSpc>
              <a:buClr>
                <a:srgbClr val="4756A0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lang="ru-RU" sz="600" b="1" dirty="0">
                <a:latin typeface="Arial"/>
                <a:cs typeface="Arial"/>
              </a:rPr>
              <a:t>Организация бытовых услуг, услуг </a:t>
            </a:r>
            <a:r>
              <a:rPr sz="600" b="1" dirty="0" err="1">
                <a:latin typeface="Arial"/>
                <a:cs typeface="Arial"/>
              </a:rPr>
              <a:t>тури</a:t>
            </a:r>
            <a:r>
              <a:rPr lang="ru-RU" sz="600" b="1" dirty="0" err="1">
                <a:latin typeface="Arial"/>
                <a:cs typeface="Arial"/>
              </a:rPr>
              <a:t>стического</a:t>
            </a:r>
            <a:r>
              <a:rPr lang="ru-RU" sz="600" b="1" dirty="0">
                <a:latin typeface="Arial"/>
                <a:cs typeface="Arial"/>
              </a:rPr>
              <a:t> сервиса</a:t>
            </a:r>
            <a:endParaRPr sz="600" b="1" dirty="0">
              <a:latin typeface="Arial"/>
              <a:cs typeface="Arial"/>
            </a:endParaRPr>
          </a:p>
          <a:p>
            <a:pPr marL="183515" indent="-170815">
              <a:lnSpc>
                <a:spcPct val="100000"/>
              </a:lnSpc>
              <a:spcBef>
                <a:spcPts val="5"/>
              </a:spcBef>
              <a:buClr>
                <a:srgbClr val="4756A0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lang="ru-RU" sz="600" b="1" dirty="0">
                <a:latin typeface="Arial"/>
                <a:cs typeface="Arial"/>
              </a:rPr>
              <a:t>Наличие государственной (краевой) поддержки предприятий сельского хозяйства и лесопромышленной отрасли, способствующей инвестиционной привлекательности, экономическому и социальному развитию территории</a:t>
            </a:r>
          </a:p>
          <a:p>
            <a:pPr marL="183515" indent="-170815">
              <a:lnSpc>
                <a:spcPct val="100000"/>
              </a:lnSpc>
              <a:spcBef>
                <a:spcPts val="5"/>
              </a:spcBef>
              <a:buClr>
                <a:srgbClr val="4756A0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lang="ru-RU" sz="600" b="1" dirty="0">
                <a:latin typeface="Arial"/>
                <a:cs typeface="Arial"/>
              </a:rPr>
              <a:t>Близость к потенциальным рынкам сбыта и источникам финансовых ресурсов</a:t>
            </a:r>
          </a:p>
          <a:p>
            <a:pPr marL="183515" indent="-170815">
              <a:lnSpc>
                <a:spcPct val="100000"/>
              </a:lnSpc>
              <a:spcBef>
                <a:spcPts val="5"/>
              </a:spcBef>
              <a:buClr>
                <a:srgbClr val="4756A0"/>
              </a:buClr>
              <a:buFont typeface="Microsoft Sans Serif"/>
              <a:buChar char="•"/>
              <a:tabLst>
                <a:tab pos="183515" algn="l"/>
              </a:tabLst>
            </a:pPr>
            <a:r>
              <a:rPr lang="ru-RU" sz="600" b="1" spc="-10" dirty="0">
                <a:latin typeface="Arial"/>
                <a:cs typeface="Arial"/>
              </a:rPr>
              <a:t>Спрос на квалифицированные свободные трудовые ресурсы</a:t>
            </a:r>
            <a:endParaRPr sz="600" b="1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7014" y="3931822"/>
            <a:ext cx="4498340" cy="775970"/>
          </a:xfrm>
          <a:custGeom>
            <a:avLst/>
            <a:gdLst/>
            <a:ahLst/>
            <a:cxnLst/>
            <a:rect l="l" t="t" r="r" b="b"/>
            <a:pathLst>
              <a:path w="4498340" h="775970">
                <a:moveTo>
                  <a:pt x="4270360" y="0"/>
                </a:moveTo>
                <a:lnTo>
                  <a:pt x="227479" y="0"/>
                </a:lnTo>
                <a:lnTo>
                  <a:pt x="181634" y="4621"/>
                </a:lnTo>
                <a:lnTo>
                  <a:pt x="138934" y="17876"/>
                </a:lnTo>
                <a:lnTo>
                  <a:pt x="100293" y="38850"/>
                </a:lnTo>
                <a:lnTo>
                  <a:pt x="66627" y="66627"/>
                </a:lnTo>
                <a:lnTo>
                  <a:pt x="38849" y="100293"/>
                </a:lnTo>
                <a:lnTo>
                  <a:pt x="17876" y="138934"/>
                </a:lnTo>
                <a:lnTo>
                  <a:pt x="4621" y="181634"/>
                </a:lnTo>
                <a:lnTo>
                  <a:pt x="0" y="227479"/>
                </a:lnTo>
                <a:lnTo>
                  <a:pt x="0" y="548115"/>
                </a:lnTo>
                <a:lnTo>
                  <a:pt x="4621" y="593960"/>
                </a:lnTo>
                <a:lnTo>
                  <a:pt x="17876" y="636660"/>
                </a:lnTo>
                <a:lnTo>
                  <a:pt x="38849" y="675301"/>
                </a:lnTo>
                <a:lnTo>
                  <a:pt x="66627" y="708967"/>
                </a:lnTo>
                <a:lnTo>
                  <a:pt x="100293" y="736745"/>
                </a:lnTo>
                <a:lnTo>
                  <a:pt x="138934" y="757718"/>
                </a:lnTo>
                <a:lnTo>
                  <a:pt x="181634" y="770973"/>
                </a:lnTo>
                <a:lnTo>
                  <a:pt x="227479" y="775595"/>
                </a:lnTo>
                <a:lnTo>
                  <a:pt x="4270360" y="775595"/>
                </a:lnTo>
                <a:lnTo>
                  <a:pt x="4316205" y="770973"/>
                </a:lnTo>
                <a:lnTo>
                  <a:pt x="4358905" y="757718"/>
                </a:lnTo>
                <a:lnTo>
                  <a:pt x="4397545" y="736745"/>
                </a:lnTo>
                <a:lnTo>
                  <a:pt x="4431211" y="708967"/>
                </a:lnTo>
                <a:lnTo>
                  <a:pt x="4458988" y="675301"/>
                </a:lnTo>
                <a:lnTo>
                  <a:pt x="4479962" y="636660"/>
                </a:lnTo>
                <a:lnTo>
                  <a:pt x="4493217" y="593960"/>
                </a:lnTo>
                <a:lnTo>
                  <a:pt x="4497838" y="548115"/>
                </a:lnTo>
                <a:lnTo>
                  <a:pt x="4497838" y="227479"/>
                </a:lnTo>
                <a:lnTo>
                  <a:pt x="4493217" y="181634"/>
                </a:lnTo>
                <a:lnTo>
                  <a:pt x="4479962" y="138934"/>
                </a:lnTo>
                <a:lnTo>
                  <a:pt x="4458988" y="100293"/>
                </a:lnTo>
                <a:lnTo>
                  <a:pt x="4431211" y="66627"/>
                </a:lnTo>
                <a:lnTo>
                  <a:pt x="4397545" y="38850"/>
                </a:lnTo>
                <a:lnTo>
                  <a:pt x="4358905" y="17876"/>
                </a:lnTo>
                <a:lnTo>
                  <a:pt x="4316205" y="4621"/>
                </a:lnTo>
                <a:lnTo>
                  <a:pt x="4270360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90939" y="4224528"/>
            <a:ext cx="11709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ВОЗМОЖНОСТИ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SWOT-</a:t>
            </a:r>
            <a:r>
              <a:rPr spc="-10" dirty="0"/>
              <a:t>АНАЛИЗ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b="0" spc="-30" dirty="0" smtClean="0">
                <a:latin typeface="Microsoft Sans Serif"/>
                <a:cs typeface="Microsoft Sans Serif"/>
              </a:rPr>
              <a:t>М</a:t>
            </a:r>
            <a:r>
              <a:rPr lang="ru-RU" b="0" spc="-30" dirty="0" smtClean="0">
                <a:latin typeface="Microsoft Sans Serif"/>
                <a:cs typeface="Microsoft Sans Serif"/>
              </a:rPr>
              <a:t>АНСКОГО РАЙОНА</a:t>
            </a:r>
            <a:endParaRPr b="0" spc="-6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00092" y="1376761"/>
            <a:ext cx="4498340" cy="775970"/>
          </a:xfrm>
          <a:custGeom>
            <a:avLst/>
            <a:gdLst/>
            <a:ahLst/>
            <a:cxnLst/>
            <a:rect l="l" t="t" r="r" b="b"/>
            <a:pathLst>
              <a:path w="4498340" h="775969">
                <a:moveTo>
                  <a:pt x="4270359" y="0"/>
                </a:moveTo>
                <a:lnTo>
                  <a:pt x="227478" y="0"/>
                </a:lnTo>
                <a:lnTo>
                  <a:pt x="181633" y="4621"/>
                </a:lnTo>
                <a:lnTo>
                  <a:pt x="138933" y="17876"/>
                </a:lnTo>
                <a:lnTo>
                  <a:pt x="100292" y="38850"/>
                </a:lnTo>
                <a:lnTo>
                  <a:pt x="66626" y="66627"/>
                </a:lnTo>
                <a:lnTo>
                  <a:pt x="38849" y="100293"/>
                </a:lnTo>
                <a:lnTo>
                  <a:pt x="17876" y="138934"/>
                </a:lnTo>
                <a:lnTo>
                  <a:pt x="4621" y="181634"/>
                </a:lnTo>
                <a:lnTo>
                  <a:pt x="0" y="227479"/>
                </a:lnTo>
                <a:lnTo>
                  <a:pt x="0" y="548115"/>
                </a:lnTo>
                <a:lnTo>
                  <a:pt x="4621" y="593960"/>
                </a:lnTo>
                <a:lnTo>
                  <a:pt x="17876" y="636660"/>
                </a:lnTo>
                <a:lnTo>
                  <a:pt x="38849" y="675301"/>
                </a:lnTo>
                <a:lnTo>
                  <a:pt x="66626" y="708967"/>
                </a:lnTo>
                <a:lnTo>
                  <a:pt x="100292" y="736745"/>
                </a:lnTo>
                <a:lnTo>
                  <a:pt x="138933" y="757718"/>
                </a:lnTo>
                <a:lnTo>
                  <a:pt x="181633" y="770973"/>
                </a:lnTo>
                <a:lnTo>
                  <a:pt x="227478" y="775595"/>
                </a:lnTo>
                <a:lnTo>
                  <a:pt x="4270359" y="775595"/>
                </a:lnTo>
                <a:lnTo>
                  <a:pt x="4316204" y="770973"/>
                </a:lnTo>
                <a:lnTo>
                  <a:pt x="4358904" y="757718"/>
                </a:lnTo>
                <a:lnTo>
                  <a:pt x="4397545" y="736745"/>
                </a:lnTo>
                <a:lnTo>
                  <a:pt x="4431211" y="708967"/>
                </a:lnTo>
                <a:lnTo>
                  <a:pt x="4458988" y="675301"/>
                </a:lnTo>
                <a:lnTo>
                  <a:pt x="4479962" y="636660"/>
                </a:lnTo>
                <a:lnTo>
                  <a:pt x="4493216" y="593960"/>
                </a:lnTo>
                <a:lnTo>
                  <a:pt x="4497838" y="548115"/>
                </a:lnTo>
                <a:lnTo>
                  <a:pt x="4497838" y="227479"/>
                </a:lnTo>
                <a:lnTo>
                  <a:pt x="4493216" y="181634"/>
                </a:lnTo>
                <a:lnTo>
                  <a:pt x="4479962" y="138934"/>
                </a:lnTo>
                <a:lnTo>
                  <a:pt x="4458988" y="100293"/>
                </a:lnTo>
                <a:lnTo>
                  <a:pt x="4431211" y="66627"/>
                </a:lnTo>
                <a:lnTo>
                  <a:pt x="4397545" y="38850"/>
                </a:lnTo>
                <a:lnTo>
                  <a:pt x="4358904" y="17876"/>
                </a:lnTo>
                <a:lnTo>
                  <a:pt x="4316204" y="4621"/>
                </a:lnTo>
                <a:lnTo>
                  <a:pt x="4270359" y="0"/>
                </a:lnTo>
                <a:close/>
              </a:path>
            </a:pathLst>
          </a:custGeom>
          <a:solidFill>
            <a:srgbClr val="B1C1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33841" y="1667255"/>
            <a:ext cx="14312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СЛАБЫЕ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СТОРОНЫ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86114" y="3931822"/>
            <a:ext cx="4498340" cy="775970"/>
          </a:xfrm>
          <a:custGeom>
            <a:avLst/>
            <a:gdLst/>
            <a:ahLst/>
            <a:cxnLst/>
            <a:rect l="l" t="t" r="r" b="b"/>
            <a:pathLst>
              <a:path w="4498340" h="775970">
                <a:moveTo>
                  <a:pt x="4302328" y="0"/>
                </a:moveTo>
                <a:lnTo>
                  <a:pt x="195511" y="0"/>
                </a:lnTo>
                <a:lnTo>
                  <a:pt x="150682" y="5163"/>
                </a:lnTo>
                <a:lnTo>
                  <a:pt x="109530" y="19872"/>
                </a:lnTo>
                <a:lnTo>
                  <a:pt x="73229" y="42951"/>
                </a:lnTo>
                <a:lnTo>
                  <a:pt x="42951" y="73229"/>
                </a:lnTo>
                <a:lnTo>
                  <a:pt x="19872" y="109530"/>
                </a:lnTo>
                <a:lnTo>
                  <a:pt x="5163" y="150683"/>
                </a:lnTo>
                <a:lnTo>
                  <a:pt x="0" y="195512"/>
                </a:lnTo>
                <a:lnTo>
                  <a:pt x="0" y="580083"/>
                </a:lnTo>
                <a:lnTo>
                  <a:pt x="5163" y="624912"/>
                </a:lnTo>
                <a:lnTo>
                  <a:pt x="19872" y="666064"/>
                </a:lnTo>
                <a:lnTo>
                  <a:pt x="42951" y="702366"/>
                </a:lnTo>
                <a:lnTo>
                  <a:pt x="73229" y="732643"/>
                </a:lnTo>
                <a:lnTo>
                  <a:pt x="109530" y="755723"/>
                </a:lnTo>
                <a:lnTo>
                  <a:pt x="150682" y="770431"/>
                </a:lnTo>
                <a:lnTo>
                  <a:pt x="195511" y="775595"/>
                </a:lnTo>
                <a:lnTo>
                  <a:pt x="4302328" y="775595"/>
                </a:lnTo>
                <a:lnTo>
                  <a:pt x="4347157" y="770431"/>
                </a:lnTo>
                <a:lnTo>
                  <a:pt x="4388309" y="755723"/>
                </a:lnTo>
                <a:lnTo>
                  <a:pt x="4424610" y="732643"/>
                </a:lnTo>
                <a:lnTo>
                  <a:pt x="4454887" y="702366"/>
                </a:lnTo>
                <a:lnTo>
                  <a:pt x="4477967" y="666064"/>
                </a:lnTo>
                <a:lnTo>
                  <a:pt x="4492676" y="624912"/>
                </a:lnTo>
                <a:lnTo>
                  <a:pt x="4497839" y="580083"/>
                </a:lnTo>
                <a:lnTo>
                  <a:pt x="4497839" y="195512"/>
                </a:lnTo>
                <a:lnTo>
                  <a:pt x="4492676" y="150683"/>
                </a:lnTo>
                <a:lnTo>
                  <a:pt x="4477967" y="109530"/>
                </a:lnTo>
                <a:lnTo>
                  <a:pt x="4454887" y="73229"/>
                </a:lnTo>
                <a:lnTo>
                  <a:pt x="4424610" y="42951"/>
                </a:lnTo>
                <a:lnTo>
                  <a:pt x="4388309" y="19872"/>
                </a:lnTo>
                <a:lnTo>
                  <a:pt x="4347157" y="5163"/>
                </a:lnTo>
                <a:lnTo>
                  <a:pt x="4302328" y="0"/>
                </a:lnTo>
                <a:close/>
              </a:path>
            </a:pathLst>
          </a:custGeom>
          <a:solidFill>
            <a:srgbClr val="B1C1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226265" y="4224528"/>
            <a:ext cx="6184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УГРОЗЫ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7018" y="163628"/>
            <a:ext cx="976630" cy="274320"/>
          </a:xfrm>
          <a:custGeom>
            <a:avLst/>
            <a:gdLst/>
            <a:ahLst/>
            <a:cxnLst/>
            <a:rect l="l" t="t" r="r" b="b"/>
            <a:pathLst>
              <a:path w="976630" h="274320">
                <a:moveTo>
                  <a:pt x="839308" y="0"/>
                </a:moveTo>
                <a:lnTo>
                  <a:pt x="136922" y="0"/>
                </a:lnTo>
                <a:lnTo>
                  <a:pt x="93644" y="6980"/>
                </a:lnTo>
                <a:lnTo>
                  <a:pt x="56057" y="26417"/>
                </a:lnTo>
                <a:lnTo>
                  <a:pt x="26417" y="56057"/>
                </a:lnTo>
                <a:lnTo>
                  <a:pt x="6980" y="93644"/>
                </a:lnTo>
                <a:lnTo>
                  <a:pt x="0" y="136921"/>
                </a:lnTo>
                <a:lnTo>
                  <a:pt x="6980" y="180199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4" y="266863"/>
                </a:lnTo>
                <a:lnTo>
                  <a:pt x="136922" y="273843"/>
                </a:lnTo>
                <a:lnTo>
                  <a:pt x="839307" y="273845"/>
                </a:lnTo>
                <a:lnTo>
                  <a:pt x="882585" y="266864"/>
                </a:lnTo>
                <a:lnTo>
                  <a:pt x="920172" y="247426"/>
                </a:lnTo>
                <a:lnTo>
                  <a:pt x="949812" y="217786"/>
                </a:lnTo>
                <a:lnTo>
                  <a:pt x="969249" y="180200"/>
                </a:lnTo>
                <a:lnTo>
                  <a:pt x="976231" y="136922"/>
                </a:lnTo>
                <a:lnTo>
                  <a:pt x="969250" y="93644"/>
                </a:lnTo>
                <a:lnTo>
                  <a:pt x="949812" y="56057"/>
                </a:lnTo>
                <a:lnTo>
                  <a:pt x="920173" y="26417"/>
                </a:lnTo>
                <a:lnTo>
                  <a:pt x="882586" y="6980"/>
                </a:lnTo>
                <a:lnTo>
                  <a:pt x="839308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62421" y="227076"/>
            <a:ext cx="7175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SWOT-анализ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614316" y="6603972"/>
            <a:ext cx="402653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10" dirty="0"/>
              <a:t> </a:t>
            </a:r>
            <a:r>
              <a:rPr spc="-20" dirty="0"/>
              <a:t>ПРОФИЛЬ</a:t>
            </a:r>
            <a:r>
              <a:rPr spc="10" dirty="0"/>
              <a:t> </a:t>
            </a:r>
            <a:r>
              <a:rPr lang="ru-RU" spc="10" dirty="0"/>
              <a:t>М</a:t>
            </a:r>
            <a:r>
              <a:rPr lang="ru-RU" dirty="0"/>
              <a:t>АНСКОГО</a:t>
            </a:r>
            <a:r>
              <a:rPr lang="ru-RU" spc="15" dirty="0"/>
              <a:t> Р</a:t>
            </a:r>
            <a:r>
              <a:rPr lang="ru-RU" spc="-10" dirty="0"/>
              <a:t>АЙОНА</a:t>
            </a:r>
            <a:endParaRPr spc="-10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26"/>
          <p:cNvSpPr/>
          <p:nvPr/>
        </p:nvSpPr>
        <p:spPr>
          <a:xfrm>
            <a:off x="5373623" y="5287167"/>
            <a:ext cx="4155608" cy="486409"/>
          </a:xfrm>
          <a:custGeom>
            <a:avLst/>
            <a:gdLst/>
            <a:ahLst/>
            <a:cxnLst/>
            <a:rect l="l" t="t" r="r" b="b"/>
            <a:pathLst>
              <a:path w="4512309" h="486410">
                <a:moveTo>
                  <a:pt x="4268815" y="0"/>
                </a:moveTo>
                <a:lnTo>
                  <a:pt x="242997" y="0"/>
                </a:lnTo>
                <a:lnTo>
                  <a:pt x="194025" y="4936"/>
                </a:lnTo>
                <a:lnTo>
                  <a:pt x="148411" y="19096"/>
                </a:lnTo>
                <a:lnTo>
                  <a:pt x="107135" y="41500"/>
                </a:lnTo>
                <a:lnTo>
                  <a:pt x="71172" y="71172"/>
                </a:lnTo>
                <a:lnTo>
                  <a:pt x="41500" y="107136"/>
                </a:lnTo>
                <a:lnTo>
                  <a:pt x="19095" y="148413"/>
                </a:lnTo>
                <a:lnTo>
                  <a:pt x="4936" y="194026"/>
                </a:lnTo>
                <a:lnTo>
                  <a:pt x="0" y="242999"/>
                </a:lnTo>
                <a:lnTo>
                  <a:pt x="4936" y="291972"/>
                </a:lnTo>
                <a:lnTo>
                  <a:pt x="19095" y="337586"/>
                </a:lnTo>
                <a:lnTo>
                  <a:pt x="41500" y="378863"/>
                </a:lnTo>
                <a:lnTo>
                  <a:pt x="71172" y="414826"/>
                </a:lnTo>
                <a:lnTo>
                  <a:pt x="107135" y="444499"/>
                </a:lnTo>
                <a:lnTo>
                  <a:pt x="148411" y="466903"/>
                </a:lnTo>
                <a:lnTo>
                  <a:pt x="194025" y="481062"/>
                </a:lnTo>
                <a:lnTo>
                  <a:pt x="242997" y="485999"/>
                </a:lnTo>
                <a:lnTo>
                  <a:pt x="4268815" y="485999"/>
                </a:lnTo>
                <a:lnTo>
                  <a:pt x="4317788" y="481062"/>
                </a:lnTo>
                <a:lnTo>
                  <a:pt x="4363401" y="466903"/>
                </a:lnTo>
                <a:lnTo>
                  <a:pt x="4404678" y="444499"/>
                </a:lnTo>
                <a:lnTo>
                  <a:pt x="4440641" y="414826"/>
                </a:lnTo>
                <a:lnTo>
                  <a:pt x="4470313" y="378863"/>
                </a:lnTo>
                <a:lnTo>
                  <a:pt x="4492717" y="337586"/>
                </a:lnTo>
                <a:lnTo>
                  <a:pt x="4506876" y="291972"/>
                </a:lnTo>
                <a:lnTo>
                  <a:pt x="4511813" y="242999"/>
                </a:lnTo>
                <a:lnTo>
                  <a:pt x="4506876" y="194026"/>
                </a:lnTo>
                <a:lnTo>
                  <a:pt x="4492717" y="148413"/>
                </a:lnTo>
                <a:lnTo>
                  <a:pt x="4470313" y="107136"/>
                </a:lnTo>
                <a:lnTo>
                  <a:pt x="4440641" y="71172"/>
                </a:lnTo>
                <a:lnTo>
                  <a:pt x="4404678" y="41500"/>
                </a:lnTo>
                <a:lnTo>
                  <a:pt x="4363401" y="19096"/>
                </a:lnTo>
                <a:lnTo>
                  <a:pt x="4317788" y="4936"/>
                </a:lnTo>
                <a:lnTo>
                  <a:pt x="426881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3"/>
          <p:cNvSpPr/>
          <p:nvPr/>
        </p:nvSpPr>
        <p:spPr>
          <a:xfrm>
            <a:off x="654986" y="5287167"/>
            <a:ext cx="4512310" cy="486409"/>
          </a:xfrm>
          <a:custGeom>
            <a:avLst/>
            <a:gdLst/>
            <a:ahLst/>
            <a:cxnLst/>
            <a:rect l="l" t="t" r="r" b="b"/>
            <a:pathLst>
              <a:path w="4512310" h="486410">
                <a:moveTo>
                  <a:pt x="4268814" y="0"/>
                </a:moveTo>
                <a:lnTo>
                  <a:pt x="242998" y="0"/>
                </a:lnTo>
                <a:lnTo>
                  <a:pt x="194025" y="4936"/>
                </a:lnTo>
                <a:lnTo>
                  <a:pt x="148412" y="19096"/>
                </a:lnTo>
                <a:lnTo>
                  <a:pt x="107135" y="41500"/>
                </a:lnTo>
                <a:lnTo>
                  <a:pt x="71172" y="71173"/>
                </a:lnTo>
                <a:lnTo>
                  <a:pt x="41500" y="107136"/>
                </a:lnTo>
                <a:lnTo>
                  <a:pt x="19096" y="148413"/>
                </a:lnTo>
                <a:lnTo>
                  <a:pt x="4936" y="194027"/>
                </a:lnTo>
                <a:lnTo>
                  <a:pt x="0" y="243000"/>
                </a:lnTo>
                <a:lnTo>
                  <a:pt x="4936" y="291973"/>
                </a:lnTo>
                <a:lnTo>
                  <a:pt x="19096" y="337586"/>
                </a:lnTo>
                <a:lnTo>
                  <a:pt x="41500" y="378863"/>
                </a:lnTo>
                <a:lnTo>
                  <a:pt x="71172" y="414826"/>
                </a:lnTo>
                <a:lnTo>
                  <a:pt x="107135" y="444499"/>
                </a:lnTo>
                <a:lnTo>
                  <a:pt x="148412" y="466903"/>
                </a:lnTo>
                <a:lnTo>
                  <a:pt x="194025" y="481062"/>
                </a:lnTo>
                <a:lnTo>
                  <a:pt x="242998" y="485999"/>
                </a:lnTo>
                <a:lnTo>
                  <a:pt x="4268814" y="485999"/>
                </a:lnTo>
                <a:lnTo>
                  <a:pt x="4317787" y="481062"/>
                </a:lnTo>
                <a:lnTo>
                  <a:pt x="4363401" y="466903"/>
                </a:lnTo>
                <a:lnTo>
                  <a:pt x="4404678" y="444499"/>
                </a:lnTo>
                <a:lnTo>
                  <a:pt x="4440641" y="414826"/>
                </a:lnTo>
                <a:lnTo>
                  <a:pt x="4470313" y="378863"/>
                </a:lnTo>
                <a:lnTo>
                  <a:pt x="4492718" y="337586"/>
                </a:lnTo>
                <a:lnTo>
                  <a:pt x="4506877" y="291973"/>
                </a:lnTo>
                <a:lnTo>
                  <a:pt x="4511814" y="243000"/>
                </a:lnTo>
                <a:lnTo>
                  <a:pt x="4506877" y="194027"/>
                </a:lnTo>
                <a:lnTo>
                  <a:pt x="4492718" y="148413"/>
                </a:lnTo>
                <a:lnTo>
                  <a:pt x="4470313" y="107136"/>
                </a:lnTo>
                <a:lnTo>
                  <a:pt x="4440641" y="71173"/>
                </a:lnTo>
                <a:lnTo>
                  <a:pt x="4404678" y="41500"/>
                </a:lnTo>
                <a:lnTo>
                  <a:pt x="4363401" y="19096"/>
                </a:lnTo>
                <a:lnTo>
                  <a:pt x="4317787" y="4936"/>
                </a:lnTo>
                <a:lnTo>
                  <a:pt x="426881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40990" y="1376761"/>
            <a:ext cx="4498340" cy="775970"/>
          </a:xfrm>
          <a:custGeom>
            <a:avLst/>
            <a:gdLst/>
            <a:ahLst/>
            <a:cxnLst/>
            <a:rect l="l" t="t" r="r" b="b"/>
            <a:pathLst>
              <a:path w="4498340" h="775969">
                <a:moveTo>
                  <a:pt x="4283148" y="0"/>
                </a:moveTo>
                <a:lnTo>
                  <a:pt x="214690" y="0"/>
                </a:lnTo>
                <a:lnTo>
                  <a:pt x="165463" y="5670"/>
                </a:lnTo>
                <a:lnTo>
                  <a:pt x="120274" y="21821"/>
                </a:lnTo>
                <a:lnTo>
                  <a:pt x="80412" y="47165"/>
                </a:lnTo>
                <a:lnTo>
                  <a:pt x="47165" y="80412"/>
                </a:lnTo>
                <a:lnTo>
                  <a:pt x="21821" y="120275"/>
                </a:lnTo>
                <a:lnTo>
                  <a:pt x="5670" y="165464"/>
                </a:lnTo>
                <a:lnTo>
                  <a:pt x="0" y="214690"/>
                </a:lnTo>
                <a:lnTo>
                  <a:pt x="0" y="560904"/>
                </a:lnTo>
                <a:lnTo>
                  <a:pt x="5670" y="610131"/>
                </a:lnTo>
                <a:lnTo>
                  <a:pt x="21821" y="655320"/>
                </a:lnTo>
                <a:lnTo>
                  <a:pt x="47165" y="695182"/>
                </a:lnTo>
                <a:lnTo>
                  <a:pt x="80412" y="728430"/>
                </a:lnTo>
                <a:lnTo>
                  <a:pt x="120274" y="753773"/>
                </a:lnTo>
                <a:lnTo>
                  <a:pt x="165463" y="769925"/>
                </a:lnTo>
                <a:lnTo>
                  <a:pt x="214690" y="775595"/>
                </a:lnTo>
                <a:lnTo>
                  <a:pt x="4283148" y="775595"/>
                </a:lnTo>
                <a:lnTo>
                  <a:pt x="4332375" y="769925"/>
                </a:lnTo>
                <a:lnTo>
                  <a:pt x="4377564" y="753773"/>
                </a:lnTo>
                <a:lnTo>
                  <a:pt x="4417426" y="728430"/>
                </a:lnTo>
                <a:lnTo>
                  <a:pt x="4450674" y="695182"/>
                </a:lnTo>
                <a:lnTo>
                  <a:pt x="4476017" y="655320"/>
                </a:lnTo>
                <a:lnTo>
                  <a:pt x="4492169" y="610131"/>
                </a:lnTo>
                <a:lnTo>
                  <a:pt x="4497839" y="560904"/>
                </a:lnTo>
                <a:lnTo>
                  <a:pt x="4497839" y="214690"/>
                </a:lnTo>
                <a:lnTo>
                  <a:pt x="4492169" y="165464"/>
                </a:lnTo>
                <a:lnTo>
                  <a:pt x="4476017" y="120275"/>
                </a:lnTo>
                <a:lnTo>
                  <a:pt x="4450674" y="80412"/>
                </a:lnTo>
                <a:lnTo>
                  <a:pt x="4417426" y="47165"/>
                </a:lnTo>
                <a:lnTo>
                  <a:pt x="4377564" y="21821"/>
                </a:lnTo>
                <a:lnTo>
                  <a:pt x="4332375" y="5670"/>
                </a:lnTo>
                <a:lnTo>
                  <a:pt x="4283148" y="0"/>
                </a:lnTo>
                <a:close/>
              </a:path>
            </a:pathLst>
          </a:custGeom>
          <a:solidFill>
            <a:srgbClr val="B1C1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54141" y="1667255"/>
            <a:ext cx="871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ПРОБЛЕМЫ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КОНТЕНТ-</a:t>
            </a:r>
            <a:r>
              <a:rPr dirty="0"/>
              <a:t>АНАЛИЗ</a:t>
            </a:r>
            <a:r>
              <a:rPr spc="-95" dirty="0"/>
              <a:t> </a:t>
            </a:r>
            <a:r>
              <a:rPr dirty="0"/>
              <a:t>СОЦИАЛЬНЬIХ</a:t>
            </a:r>
            <a:r>
              <a:rPr spc="-95" dirty="0"/>
              <a:t> </a:t>
            </a:r>
            <a:r>
              <a:rPr spc="-10" dirty="0"/>
              <a:t>СЕТЕЙ</a:t>
            </a:r>
          </a:p>
        </p:txBody>
      </p:sp>
      <p:sp>
        <p:nvSpPr>
          <p:cNvPr id="5" name="object 5"/>
          <p:cNvSpPr/>
          <p:nvPr/>
        </p:nvSpPr>
        <p:spPr>
          <a:xfrm>
            <a:off x="627018" y="163628"/>
            <a:ext cx="2046605" cy="274320"/>
          </a:xfrm>
          <a:custGeom>
            <a:avLst/>
            <a:gdLst/>
            <a:ahLst/>
            <a:cxnLst/>
            <a:rect l="l" t="t" r="r" b="b"/>
            <a:pathLst>
              <a:path w="2046605" h="274320">
                <a:moveTo>
                  <a:pt x="1909518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7"/>
                </a:lnTo>
                <a:lnTo>
                  <a:pt x="26417" y="56057"/>
                </a:lnTo>
                <a:lnTo>
                  <a:pt x="6980" y="93644"/>
                </a:lnTo>
                <a:lnTo>
                  <a:pt x="0" y="136922"/>
                </a:lnTo>
                <a:lnTo>
                  <a:pt x="6980" y="180200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3" y="266863"/>
                </a:lnTo>
                <a:lnTo>
                  <a:pt x="136921" y="273843"/>
                </a:lnTo>
                <a:lnTo>
                  <a:pt x="1909518" y="273843"/>
                </a:lnTo>
                <a:lnTo>
                  <a:pt x="1952796" y="266863"/>
                </a:lnTo>
                <a:lnTo>
                  <a:pt x="1990382" y="247425"/>
                </a:lnTo>
                <a:lnTo>
                  <a:pt x="2020022" y="217786"/>
                </a:lnTo>
                <a:lnTo>
                  <a:pt x="2039459" y="180200"/>
                </a:lnTo>
                <a:lnTo>
                  <a:pt x="2046439" y="136922"/>
                </a:lnTo>
                <a:lnTo>
                  <a:pt x="2039459" y="93644"/>
                </a:lnTo>
                <a:lnTo>
                  <a:pt x="2020022" y="56057"/>
                </a:lnTo>
                <a:lnTo>
                  <a:pt x="1990382" y="26417"/>
                </a:lnTo>
                <a:lnTo>
                  <a:pt x="1952796" y="6980"/>
                </a:lnTo>
                <a:lnTo>
                  <a:pt x="1909518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2421" y="227076"/>
            <a:ext cx="17799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контент-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анализ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социальных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сетей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00092" y="1376761"/>
            <a:ext cx="4498340" cy="775970"/>
          </a:xfrm>
          <a:custGeom>
            <a:avLst/>
            <a:gdLst/>
            <a:ahLst/>
            <a:cxnLst/>
            <a:rect l="l" t="t" r="r" b="b"/>
            <a:pathLst>
              <a:path w="4498340" h="775969">
                <a:moveTo>
                  <a:pt x="4270359" y="0"/>
                </a:moveTo>
                <a:lnTo>
                  <a:pt x="227478" y="0"/>
                </a:lnTo>
                <a:lnTo>
                  <a:pt x="181633" y="4621"/>
                </a:lnTo>
                <a:lnTo>
                  <a:pt x="138933" y="17876"/>
                </a:lnTo>
                <a:lnTo>
                  <a:pt x="100292" y="38850"/>
                </a:lnTo>
                <a:lnTo>
                  <a:pt x="66626" y="66627"/>
                </a:lnTo>
                <a:lnTo>
                  <a:pt x="38849" y="100293"/>
                </a:lnTo>
                <a:lnTo>
                  <a:pt x="17876" y="138934"/>
                </a:lnTo>
                <a:lnTo>
                  <a:pt x="4621" y="181634"/>
                </a:lnTo>
                <a:lnTo>
                  <a:pt x="0" y="227479"/>
                </a:lnTo>
                <a:lnTo>
                  <a:pt x="0" y="548115"/>
                </a:lnTo>
                <a:lnTo>
                  <a:pt x="4621" y="593960"/>
                </a:lnTo>
                <a:lnTo>
                  <a:pt x="17876" y="636660"/>
                </a:lnTo>
                <a:lnTo>
                  <a:pt x="38849" y="675301"/>
                </a:lnTo>
                <a:lnTo>
                  <a:pt x="66626" y="708967"/>
                </a:lnTo>
                <a:lnTo>
                  <a:pt x="100292" y="736745"/>
                </a:lnTo>
                <a:lnTo>
                  <a:pt x="138933" y="757718"/>
                </a:lnTo>
                <a:lnTo>
                  <a:pt x="181633" y="770973"/>
                </a:lnTo>
                <a:lnTo>
                  <a:pt x="227478" y="775595"/>
                </a:lnTo>
                <a:lnTo>
                  <a:pt x="4270359" y="775595"/>
                </a:lnTo>
                <a:lnTo>
                  <a:pt x="4316204" y="770973"/>
                </a:lnTo>
                <a:lnTo>
                  <a:pt x="4358904" y="757718"/>
                </a:lnTo>
                <a:lnTo>
                  <a:pt x="4397545" y="736745"/>
                </a:lnTo>
                <a:lnTo>
                  <a:pt x="4431211" y="708967"/>
                </a:lnTo>
                <a:lnTo>
                  <a:pt x="4458988" y="675301"/>
                </a:lnTo>
                <a:lnTo>
                  <a:pt x="4479962" y="636660"/>
                </a:lnTo>
                <a:lnTo>
                  <a:pt x="4493216" y="593960"/>
                </a:lnTo>
                <a:lnTo>
                  <a:pt x="4497838" y="548115"/>
                </a:lnTo>
                <a:lnTo>
                  <a:pt x="4497838" y="227479"/>
                </a:lnTo>
                <a:lnTo>
                  <a:pt x="4493216" y="181634"/>
                </a:lnTo>
                <a:lnTo>
                  <a:pt x="4479962" y="138934"/>
                </a:lnTo>
                <a:lnTo>
                  <a:pt x="4458988" y="100293"/>
                </a:lnTo>
                <a:lnTo>
                  <a:pt x="4431211" y="66627"/>
                </a:lnTo>
                <a:lnTo>
                  <a:pt x="4397545" y="38850"/>
                </a:lnTo>
                <a:lnTo>
                  <a:pt x="4358904" y="17876"/>
                </a:lnTo>
                <a:lnTo>
                  <a:pt x="4316204" y="4621"/>
                </a:lnTo>
                <a:lnTo>
                  <a:pt x="4270359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66360" y="1667255"/>
            <a:ext cx="17659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ВОЗМОЖНЫЕ</a:t>
            </a:r>
            <a:r>
              <a:rPr sz="11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РЕШЕНИЯ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7016" y="2255993"/>
            <a:ext cx="4512310" cy="486409"/>
          </a:xfrm>
          <a:custGeom>
            <a:avLst/>
            <a:gdLst/>
            <a:ahLst/>
            <a:cxnLst/>
            <a:rect l="l" t="t" r="r" b="b"/>
            <a:pathLst>
              <a:path w="4512310" h="486410">
                <a:moveTo>
                  <a:pt x="4268814" y="0"/>
                </a:moveTo>
                <a:lnTo>
                  <a:pt x="242998" y="0"/>
                </a:lnTo>
                <a:lnTo>
                  <a:pt x="194025" y="4936"/>
                </a:lnTo>
                <a:lnTo>
                  <a:pt x="148412" y="19096"/>
                </a:lnTo>
                <a:lnTo>
                  <a:pt x="107135" y="41500"/>
                </a:lnTo>
                <a:lnTo>
                  <a:pt x="71172" y="71173"/>
                </a:lnTo>
                <a:lnTo>
                  <a:pt x="41500" y="107136"/>
                </a:lnTo>
                <a:lnTo>
                  <a:pt x="19096" y="148413"/>
                </a:lnTo>
                <a:lnTo>
                  <a:pt x="4936" y="194027"/>
                </a:lnTo>
                <a:lnTo>
                  <a:pt x="0" y="243000"/>
                </a:lnTo>
                <a:lnTo>
                  <a:pt x="4936" y="291973"/>
                </a:lnTo>
                <a:lnTo>
                  <a:pt x="19096" y="337586"/>
                </a:lnTo>
                <a:lnTo>
                  <a:pt x="41500" y="378863"/>
                </a:lnTo>
                <a:lnTo>
                  <a:pt x="71172" y="414826"/>
                </a:lnTo>
                <a:lnTo>
                  <a:pt x="107135" y="444499"/>
                </a:lnTo>
                <a:lnTo>
                  <a:pt x="148412" y="466903"/>
                </a:lnTo>
                <a:lnTo>
                  <a:pt x="194025" y="481062"/>
                </a:lnTo>
                <a:lnTo>
                  <a:pt x="242998" y="485999"/>
                </a:lnTo>
                <a:lnTo>
                  <a:pt x="4268814" y="485999"/>
                </a:lnTo>
                <a:lnTo>
                  <a:pt x="4317787" y="481062"/>
                </a:lnTo>
                <a:lnTo>
                  <a:pt x="4363401" y="466903"/>
                </a:lnTo>
                <a:lnTo>
                  <a:pt x="4404678" y="444499"/>
                </a:lnTo>
                <a:lnTo>
                  <a:pt x="4440641" y="414826"/>
                </a:lnTo>
                <a:lnTo>
                  <a:pt x="4470313" y="378863"/>
                </a:lnTo>
                <a:lnTo>
                  <a:pt x="4492718" y="337586"/>
                </a:lnTo>
                <a:lnTo>
                  <a:pt x="4506877" y="291973"/>
                </a:lnTo>
                <a:lnTo>
                  <a:pt x="4511814" y="243000"/>
                </a:lnTo>
                <a:lnTo>
                  <a:pt x="4506877" y="194027"/>
                </a:lnTo>
                <a:lnTo>
                  <a:pt x="4492718" y="148413"/>
                </a:lnTo>
                <a:lnTo>
                  <a:pt x="4470313" y="107136"/>
                </a:lnTo>
                <a:lnTo>
                  <a:pt x="4440641" y="71173"/>
                </a:lnTo>
                <a:lnTo>
                  <a:pt x="4404678" y="41500"/>
                </a:lnTo>
                <a:lnTo>
                  <a:pt x="4363401" y="19096"/>
                </a:lnTo>
                <a:lnTo>
                  <a:pt x="4317787" y="4936"/>
                </a:lnTo>
                <a:lnTo>
                  <a:pt x="426881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17487" y="2434335"/>
            <a:ext cx="38461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Arial"/>
                <a:cs typeface="Arial"/>
              </a:rPr>
              <a:t>Низкое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качество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жилищно-</a:t>
            </a:r>
            <a:r>
              <a:rPr sz="700" b="1" dirty="0">
                <a:latin typeface="Arial"/>
                <a:cs typeface="Arial"/>
              </a:rPr>
              <a:t>коммунальных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услуг,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высокий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износ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коммунальных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сетей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7016" y="2848701"/>
            <a:ext cx="4512310" cy="486409"/>
          </a:xfrm>
          <a:custGeom>
            <a:avLst/>
            <a:gdLst/>
            <a:ahLst/>
            <a:cxnLst/>
            <a:rect l="l" t="t" r="r" b="b"/>
            <a:pathLst>
              <a:path w="4512310" h="486410">
                <a:moveTo>
                  <a:pt x="4268814" y="0"/>
                </a:moveTo>
                <a:lnTo>
                  <a:pt x="242998" y="0"/>
                </a:lnTo>
                <a:lnTo>
                  <a:pt x="194025" y="4936"/>
                </a:lnTo>
                <a:lnTo>
                  <a:pt x="148412" y="19096"/>
                </a:lnTo>
                <a:lnTo>
                  <a:pt x="107135" y="41500"/>
                </a:lnTo>
                <a:lnTo>
                  <a:pt x="71172" y="71173"/>
                </a:lnTo>
                <a:lnTo>
                  <a:pt x="41500" y="107136"/>
                </a:lnTo>
                <a:lnTo>
                  <a:pt x="19096" y="148414"/>
                </a:lnTo>
                <a:lnTo>
                  <a:pt x="4936" y="194027"/>
                </a:lnTo>
                <a:lnTo>
                  <a:pt x="0" y="243000"/>
                </a:lnTo>
                <a:lnTo>
                  <a:pt x="4936" y="291973"/>
                </a:lnTo>
                <a:lnTo>
                  <a:pt x="19096" y="337586"/>
                </a:lnTo>
                <a:lnTo>
                  <a:pt x="41500" y="378864"/>
                </a:lnTo>
                <a:lnTo>
                  <a:pt x="71172" y="414827"/>
                </a:lnTo>
                <a:lnTo>
                  <a:pt x="107135" y="444500"/>
                </a:lnTo>
                <a:lnTo>
                  <a:pt x="148412" y="466904"/>
                </a:lnTo>
                <a:lnTo>
                  <a:pt x="194025" y="481064"/>
                </a:lnTo>
                <a:lnTo>
                  <a:pt x="242998" y="486001"/>
                </a:lnTo>
                <a:lnTo>
                  <a:pt x="4268814" y="486001"/>
                </a:lnTo>
                <a:lnTo>
                  <a:pt x="4317787" y="481064"/>
                </a:lnTo>
                <a:lnTo>
                  <a:pt x="4363401" y="466904"/>
                </a:lnTo>
                <a:lnTo>
                  <a:pt x="4404678" y="444500"/>
                </a:lnTo>
                <a:lnTo>
                  <a:pt x="4440641" y="414827"/>
                </a:lnTo>
                <a:lnTo>
                  <a:pt x="4470313" y="378864"/>
                </a:lnTo>
                <a:lnTo>
                  <a:pt x="4492718" y="337586"/>
                </a:lnTo>
                <a:lnTo>
                  <a:pt x="4506877" y="291973"/>
                </a:lnTo>
                <a:lnTo>
                  <a:pt x="4511814" y="243000"/>
                </a:lnTo>
                <a:lnTo>
                  <a:pt x="4506877" y="194027"/>
                </a:lnTo>
                <a:lnTo>
                  <a:pt x="4492718" y="148414"/>
                </a:lnTo>
                <a:lnTo>
                  <a:pt x="4470313" y="107136"/>
                </a:lnTo>
                <a:lnTo>
                  <a:pt x="4440641" y="71173"/>
                </a:lnTo>
                <a:lnTo>
                  <a:pt x="4404678" y="41500"/>
                </a:lnTo>
                <a:lnTo>
                  <a:pt x="4363401" y="19096"/>
                </a:lnTo>
                <a:lnTo>
                  <a:pt x="4317787" y="4936"/>
                </a:lnTo>
                <a:lnTo>
                  <a:pt x="426881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17487" y="2973832"/>
            <a:ext cx="34969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0"/>
              </a:spcBef>
            </a:pPr>
            <a:r>
              <a:rPr sz="700" b="1" dirty="0">
                <a:latin typeface="Arial"/>
                <a:cs typeface="Arial"/>
              </a:rPr>
              <a:t>Загрязнение</a:t>
            </a:r>
            <a:r>
              <a:rPr sz="700" b="1" spc="-4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окружающей</a:t>
            </a:r>
            <a:r>
              <a:rPr sz="700" b="1" spc="-40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среды</a:t>
            </a:r>
            <a:endParaRPr sz="700" dirty="0">
              <a:latin typeface="Arial"/>
              <a:cs typeface="Arial"/>
            </a:endParaRPr>
          </a:p>
          <a:p>
            <a:pPr marL="12700">
              <a:lnSpc>
                <a:spcPts val="815"/>
              </a:lnSpc>
            </a:pPr>
            <a:r>
              <a:rPr sz="700" b="1" spc="-10" dirty="0" smtClean="0">
                <a:latin typeface="Arial"/>
                <a:cs typeface="Arial"/>
              </a:rPr>
              <a:t>(</a:t>
            </a:r>
            <a:r>
              <a:rPr lang="ru-RU" sz="700" b="1" spc="-10" dirty="0" smtClean="0">
                <a:latin typeface="Arial"/>
                <a:cs typeface="Arial"/>
              </a:rPr>
              <a:t>з</a:t>
            </a:r>
            <a:r>
              <a:rPr sz="700" b="1" spc="-10" dirty="0" err="1" smtClean="0">
                <a:latin typeface="Arial"/>
                <a:cs typeface="Arial"/>
              </a:rPr>
              <a:t>амусоренность</a:t>
            </a:r>
            <a:r>
              <a:rPr sz="700" b="1" dirty="0" smtClean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отдельных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dirty="0" err="1">
                <a:latin typeface="Arial"/>
                <a:cs typeface="Arial"/>
              </a:rPr>
              <a:t>частей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lang="ru-RU" sz="700" b="1" spc="10" dirty="0">
                <a:latin typeface="Arial"/>
                <a:cs typeface="Arial"/>
              </a:rPr>
              <a:t>рай</a:t>
            </a:r>
            <a:r>
              <a:rPr sz="700" b="1" dirty="0">
                <a:latin typeface="Arial"/>
                <a:cs typeface="Arial"/>
              </a:rPr>
              <a:t>о</a:t>
            </a:r>
            <a:r>
              <a:rPr lang="ru-RU" sz="700" b="1" dirty="0">
                <a:latin typeface="Arial"/>
                <a:cs typeface="Arial"/>
              </a:rPr>
              <a:t>н</a:t>
            </a:r>
            <a:r>
              <a:rPr sz="700" b="1" dirty="0">
                <a:latin typeface="Arial"/>
                <a:cs typeface="Arial"/>
              </a:rPr>
              <a:t>а,</a:t>
            </a:r>
            <a:r>
              <a:rPr lang="ru-RU" sz="700" b="1" dirty="0">
                <a:latin typeface="Arial"/>
                <a:cs typeface="Arial"/>
              </a:rPr>
              <a:t> стихийные свалки, </a:t>
            </a:r>
            <a:r>
              <a:rPr sz="700" b="1" spc="2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несвоевременный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вывоз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мусора)</a:t>
            </a:r>
            <a:endParaRPr sz="700" dirty="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087" y="2907792"/>
            <a:ext cx="362712" cy="362712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627016" y="3446490"/>
            <a:ext cx="4512310" cy="486409"/>
          </a:xfrm>
          <a:custGeom>
            <a:avLst/>
            <a:gdLst/>
            <a:ahLst/>
            <a:cxnLst/>
            <a:rect l="l" t="t" r="r" b="b"/>
            <a:pathLst>
              <a:path w="4512310" h="486410">
                <a:moveTo>
                  <a:pt x="4268814" y="0"/>
                </a:moveTo>
                <a:lnTo>
                  <a:pt x="242998" y="0"/>
                </a:lnTo>
                <a:lnTo>
                  <a:pt x="194025" y="4936"/>
                </a:lnTo>
                <a:lnTo>
                  <a:pt x="148412" y="19096"/>
                </a:lnTo>
                <a:lnTo>
                  <a:pt x="107135" y="41500"/>
                </a:lnTo>
                <a:lnTo>
                  <a:pt x="71172" y="71172"/>
                </a:lnTo>
                <a:lnTo>
                  <a:pt x="41500" y="107136"/>
                </a:lnTo>
                <a:lnTo>
                  <a:pt x="19096" y="148413"/>
                </a:lnTo>
                <a:lnTo>
                  <a:pt x="4936" y="194026"/>
                </a:lnTo>
                <a:lnTo>
                  <a:pt x="0" y="242999"/>
                </a:lnTo>
                <a:lnTo>
                  <a:pt x="4936" y="291972"/>
                </a:lnTo>
                <a:lnTo>
                  <a:pt x="19096" y="337585"/>
                </a:lnTo>
                <a:lnTo>
                  <a:pt x="41500" y="378862"/>
                </a:lnTo>
                <a:lnTo>
                  <a:pt x="71172" y="414826"/>
                </a:lnTo>
                <a:lnTo>
                  <a:pt x="107135" y="444498"/>
                </a:lnTo>
                <a:lnTo>
                  <a:pt x="148412" y="466903"/>
                </a:lnTo>
                <a:lnTo>
                  <a:pt x="194025" y="481062"/>
                </a:lnTo>
                <a:lnTo>
                  <a:pt x="242998" y="485999"/>
                </a:lnTo>
                <a:lnTo>
                  <a:pt x="4268814" y="485999"/>
                </a:lnTo>
                <a:lnTo>
                  <a:pt x="4317787" y="481062"/>
                </a:lnTo>
                <a:lnTo>
                  <a:pt x="4363401" y="466903"/>
                </a:lnTo>
                <a:lnTo>
                  <a:pt x="4404678" y="444498"/>
                </a:lnTo>
                <a:lnTo>
                  <a:pt x="4440641" y="414826"/>
                </a:lnTo>
                <a:lnTo>
                  <a:pt x="4470313" y="378862"/>
                </a:lnTo>
                <a:lnTo>
                  <a:pt x="4492718" y="337585"/>
                </a:lnTo>
                <a:lnTo>
                  <a:pt x="4506877" y="291972"/>
                </a:lnTo>
                <a:lnTo>
                  <a:pt x="4511814" y="242999"/>
                </a:lnTo>
                <a:lnTo>
                  <a:pt x="4506877" y="194026"/>
                </a:lnTo>
                <a:lnTo>
                  <a:pt x="4492718" y="148413"/>
                </a:lnTo>
                <a:lnTo>
                  <a:pt x="4470313" y="107136"/>
                </a:lnTo>
                <a:lnTo>
                  <a:pt x="4440641" y="71172"/>
                </a:lnTo>
                <a:lnTo>
                  <a:pt x="4404678" y="41500"/>
                </a:lnTo>
                <a:lnTo>
                  <a:pt x="4363401" y="19096"/>
                </a:lnTo>
                <a:lnTo>
                  <a:pt x="4317787" y="4936"/>
                </a:lnTo>
                <a:lnTo>
                  <a:pt x="426881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17487" y="3623055"/>
            <a:ext cx="35096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Arial"/>
                <a:cs typeface="Arial"/>
              </a:rPr>
              <a:t>Нехватка</a:t>
            </a:r>
            <a:r>
              <a:rPr sz="700" b="1" spc="2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квалифицированных</a:t>
            </a:r>
            <a:r>
              <a:rPr sz="700" b="1" spc="2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специалистов</a:t>
            </a:r>
            <a:r>
              <a:rPr sz="700" b="1" spc="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в</a:t>
            </a:r>
            <a:r>
              <a:rPr sz="700" b="1" spc="2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медицинских</a:t>
            </a:r>
            <a:r>
              <a:rPr sz="700" b="1" spc="20" dirty="0">
                <a:latin typeface="Arial"/>
                <a:cs typeface="Arial"/>
              </a:rPr>
              <a:t> </a:t>
            </a:r>
            <a:r>
              <a:rPr sz="700" b="1" dirty="0" err="1">
                <a:latin typeface="Arial"/>
                <a:cs typeface="Arial"/>
              </a:rPr>
              <a:t>учреждениях</a:t>
            </a:r>
            <a:r>
              <a:rPr sz="700" b="1" spc="25" dirty="0">
                <a:latin typeface="Arial"/>
                <a:cs typeface="Arial"/>
              </a:rPr>
              <a:t> </a:t>
            </a:r>
            <a:r>
              <a:rPr lang="ru-RU" sz="700" b="1" spc="25" dirty="0">
                <a:latin typeface="Arial"/>
                <a:cs typeface="Arial"/>
              </a:rPr>
              <a:t>района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7016" y="4039198"/>
            <a:ext cx="4512310" cy="486409"/>
          </a:xfrm>
          <a:custGeom>
            <a:avLst/>
            <a:gdLst/>
            <a:ahLst/>
            <a:cxnLst/>
            <a:rect l="l" t="t" r="r" b="b"/>
            <a:pathLst>
              <a:path w="4512310" h="486410">
                <a:moveTo>
                  <a:pt x="4268814" y="0"/>
                </a:moveTo>
                <a:lnTo>
                  <a:pt x="242998" y="0"/>
                </a:lnTo>
                <a:lnTo>
                  <a:pt x="194025" y="4936"/>
                </a:lnTo>
                <a:lnTo>
                  <a:pt x="148412" y="19096"/>
                </a:lnTo>
                <a:lnTo>
                  <a:pt x="107135" y="41500"/>
                </a:lnTo>
                <a:lnTo>
                  <a:pt x="71172" y="71172"/>
                </a:lnTo>
                <a:lnTo>
                  <a:pt x="41500" y="107136"/>
                </a:lnTo>
                <a:lnTo>
                  <a:pt x="19096" y="148413"/>
                </a:lnTo>
                <a:lnTo>
                  <a:pt x="4936" y="194026"/>
                </a:lnTo>
                <a:lnTo>
                  <a:pt x="0" y="242999"/>
                </a:lnTo>
                <a:lnTo>
                  <a:pt x="4936" y="291972"/>
                </a:lnTo>
                <a:lnTo>
                  <a:pt x="19096" y="337586"/>
                </a:lnTo>
                <a:lnTo>
                  <a:pt x="41500" y="378863"/>
                </a:lnTo>
                <a:lnTo>
                  <a:pt x="71172" y="414826"/>
                </a:lnTo>
                <a:lnTo>
                  <a:pt x="107135" y="444499"/>
                </a:lnTo>
                <a:lnTo>
                  <a:pt x="148412" y="466903"/>
                </a:lnTo>
                <a:lnTo>
                  <a:pt x="194025" y="481062"/>
                </a:lnTo>
                <a:lnTo>
                  <a:pt x="242998" y="485999"/>
                </a:lnTo>
                <a:lnTo>
                  <a:pt x="4268814" y="485999"/>
                </a:lnTo>
                <a:lnTo>
                  <a:pt x="4317787" y="481062"/>
                </a:lnTo>
                <a:lnTo>
                  <a:pt x="4363401" y="466903"/>
                </a:lnTo>
                <a:lnTo>
                  <a:pt x="4404678" y="444499"/>
                </a:lnTo>
                <a:lnTo>
                  <a:pt x="4440641" y="414826"/>
                </a:lnTo>
                <a:lnTo>
                  <a:pt x="4470313" y="378863"/>
                </a:lnTo>
                <a:lnTo>
                  <a:pt x="4492718" y="337586"/>
                </a:lnTo>
                <a:lnTo>
                  <a:pt x="4506877" y="291972"/>
                </a:lnTo>
                <a:lnTo>
                  <a:pt x="4511814" y="242999"/>
                </a:lnTo>
                <a:lnTo>
                  <a:pt x="4506877" y="194026"/>
                </a:lnTo>
                <a:lnTo>
                  <a:pt x="4492718" y="148413"/>
                </a:lnTo>
                <a:lnTo>
                  <a:pt x="4470313" y="107136"/>
                </a:lnTo>
                <a:lnTo>
                  <a:pt x="4440641" y="71172"/>
                </a:lnTo>
                <a:lnTo>
                  <a:pt x="4404678" y="41500"/>
                </a:lnTo>
                <a:lnTo>
                  <a:pt x="4363401" y="19096"/>
                </a:lnTo>
                <a:lnTo>
                  <a:pt x="4317787" y="4936"/>
                </a:lnTo>
                <a:lnTo>
                  <a:pt x="426881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17487" y="4217415"/>
            <a:ext cx="375539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Arial"/>
                <a:cs typeface="Arial"/>
              </a:rPr>
              <a:t>В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зимнее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время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дороги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не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соответствуют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требованиям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 err="1">
                <a:latin typeface="Arial"/>
                <a:cs typeface="Arial"/>
              </a:rPr>
              <a:t>содержания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 smtClean="0">
                <a:latin typeface="Arial"/>
                <a:cs typeface="Arial"/>
              </a:rPr>
              <a:t>(</a:t>
            </a:r>
            <a:r>
              <a:rPr lang="ru-RU" sz="700" b="1" dirty="0" smtClean="0">
                <a:latin typeface="Arial"/>
                <a:cs typeface="Arial"/>
              </a:rPr>
              <a:t>г</a:t>
            </a:r>
            <a:r>
              <a:rPr sz="700" b="1" dirty="0" err="1" smtClean="0">
                <a:latin typeface="Arial"/>
                <a:cs typeface="Arial"/>
              </a:rPr>
              <a:t>ололед</a:t>
            </a:r>
            <a:r>
              <a:rPr sz="700" b="1" dirty="0">
                <a:latin typeface="Arial"/>
                <a:cs typeface="Arial"/>
              </a:rPr>
              <a:t>,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снег)</a:t>
            </a:r>
            <a:endParaRPr sz="700" dirty="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087" y="4099559"/>
            <a:ext cx="362712" cy="362712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5300092" y="2255993"/>
            <a:ext cx="4512310" cy="486409"/>
          </a:xfrm>
          <a:custGeom>
            <a:avLst/>
            <a:gdLst/>
            <a:ahLst/>
            <a:cxnLst/>
            <a:rect l="l" t="t" r="r" b="b"/>
            <a:pathLst>
              <a:path w="4512309" h="486410">
                <a:moveTo>
                  <a:pt x="4268815" y="0"/>
                </a:moveTo>
                <a:lnTo>
                  <a:pt x="242997" y="0"/>
                </a:lnTo>
                <a:lnTo>
                  <a:pt x="194025" y="4936"/>
                </a:lnTo>
                <a:lnTo>
                  <a:pt x="148411" y="19096"/>
                </a:lnTo>
                <a:lnTo>
                  <a:pt x="107135" y="41500"/>
                </a:lnTo>
                <a:lnTo>
                  <a:pt x="71172" y="71173"/>
                </a:lnTo>
                <a:lnTo>
                  <a:pt x="41500" y="107136"/>
                </a:lnTo>
                <a:lnTo>
                  <a:pt x="19095" y="148413"/>
                </a:lnTo>
                <a:lnTo>
                  <a:pt x="4936" y="194027"/>
                </a:lnTo>
                <a:lnTo>
                  <a:pt x="0" y="243000"/>
                </a:lnTo>
                <a:lnTo>
                  <a:pt x="4936" y="291973"/>
                </a:lnTo>
                <a:lnTo>
                  <a:pt x="19095" y="337586"/>
                </a:lnTo>
                <a:lnTo>
                  <a:pt x="41500" y="378863"/>
                </a:lnTo>
                <a:lnTo>
                  <a:pt x="71172" y="414826"/>
                </a:lnTo>
                <a:lnTo>
                  <a:pt x="107135" y="444499"/>
                </a:lnTo>
                <a:lnTo>
                  <a:pt x="148411" y="466903"/>
                </a:lnTo>
                <a:lnTo>
                  <a:pt x="194025" y="481062"/>
                </a:lnTo>
                <a:lnTo>
                  <a:pt x="242997" y="485999"/>
                </a:lnTo>
                <a:lnTo>
                  <a:pt x="4268815" y="485999"/>
                </a:lnTo>
                <a:lnTo>
                  <a:pt x="4317788" y="481062"/>
                </a:lnTo>
                <a:lnTo>
                  <a:pt x="4363401" y="466903"/>
                </a:lnTo>
                <a:lnTo>
                  <a:pt x="4404678" y="444499"/>
                </a:lnTo>
                <a:lnTo>
                  <a:pt x="4440641" y="414826"/>
                </a:lnTo>
                <a:lnTo>
                  <a:pt x="4470313" y="378863"/>
                </a:lnTo>
                <a:lnTo>
                  <a:pt x="4492717" y="337586"/>
                </a:lnTo>
                <a:lnTo>
                  <a:pt x="4506876" y="291973"/>
                </a:lnTo>
                <a:lnTo>
                  <a:pt x="4511813" y="243000"/>
                </a:lnTo>
                <a:lnTo>
                  <a:pt x="4506876" y="194027"/>
                </a:lnTo>
                <a:lnTo>
                  <a:pt x="4492717" y="148413"/>
                </a:lnTo>
                <a:lnTo>
                  <a:pt x="4470313" y="107136"/>
                </a:lnTo>
                <a:lnTo>
                  <a:pt x="4440641" y="71173"/>
                </a:lnTo>
                <a:lnTo>
                  <a:pt x="4404678" y="41500"/>
                </a:lnTo>
                <a:lnTo>
                  <a:pt x="4363401" y="19096"/>
                </a:lnTo>
                <a:lnTo>
                  <a:pt x="4317788" y="4936"/>
                </a:lnTo>
                <a:lnTo>
                  <a:pt x="426881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90563" y="2379471"/>
            <a:ext cx="3607435" cy="2330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sz="700" b="1" dirty="0">
                <a:latin typeface="Arial"/>
                <a:cs typeface="Arial"/>
              </a:rPr>
              <a:t>Участие в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региональных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программах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по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капитальному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ремонту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и </a:t>
            </a:r>
            <a:r>
              <a:rPr sz="700" b="1" spc="-10" dirty="0">
                <a:latin typeface="Arial"/>
                <a:cs typeface="Arial"/>
              </a:rPr>
              <a:t>модернизации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систем</a:t>
            </a:r>
            <a:r>
              <a:rPr sz="700" b="1" spc="-40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ЖКХ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00092" y="2848701"/>
            <a:ext cx="4512310" cy="486409"/>
          </a:xfrm>
          <a:custGeom>
            <a:avLst/>
            <a:gdLst/>
            <a:ahLst/>
            <a:cxnLst/>
            <a:rect l="l" t="t" r="r" b="b"/>
            <a:pathLst>
              <a:path w="4512309" h="486410">
                <a:moveTo>
                  <a:pt x="4268815" y="0"/>
                </a:moveTo>
                <a:lnTo>
                  <a:pt x="242997" y="0"/>
                </a:lnTo>
                <a:lnTo>
                  <a:pt x="194025" y="4936"/>
                </a:lnTo>
                <a:lnTo>
                  <a:pt x="148411" y="19096"/>
                </a:lnTo>
                <a:lnTo>
                  <a:pt x="107135" y="41500"/>
                </a:lnTo>
                <a:lnTo>
                  <a:pt x="71172" y="71173"/>
                </a:lnTo>
                <a:lnTo>
                  <a:pt x="41500" y="107136"/>
                </a:lnTo>
                <a:lnTo>
                  <a:pt x="19095" y="148414"/>
                </a:lnTo>
                <a:lnTo>
                  <a:pt x="4936" y="194027"/>
                </a:lnTo>
                <a:lnTo>
                  <a:pt x="0" y="243000"/>
                </a:lnTo>
                <a:lnTo>
                  <a:pt x="4936" y="291973"/>
                </a:lnTo>
                <a:lnTo>
                  <a:pt x="19095" y="337586"/>
                </a:lnTo>
                <a:lnTo>
                  <a:pt x="41500" y="378864"/>
                </a:lnTo>
                <a:lnTo>
                  <a:pt x="71172" y="414827"/>
                </a:lnTo>
                <a:lnTo>
                  <a:pt x="107135" y="444500"/>
                </a:lnTo>
                <a:lnTo>
                  <a:pt x="148411" y="466904"/>
                </a:lnTo>
                <a:lnTo>
                  <a:pt x="194025" y="481064"/>
                </a:lnTo>
                <a:lnTo>
                  <a:pt x="242997" y="486001"/>
                </a:lnTo>
                <a:lnTo>
                  <a:pt x="4268815" y="486001"/>
                </a:lnTo>
                <a:lnTo>
                  <a:pt x="4317788" y="481064"/>
                </a:lnTo>
                <a:lnTo>
                  <a:pt x="4363401" y="466904"/>
                </a:lnTo>
                <a:lnTo>
                  <a:pt x="4404678" y="444500"/>
                </a:lnTo>
                <a:lnTo>
                  <a:pt x="4440641" y="414827"/>
                </a:lnTo>
                <a:lnTo>
                  <a:pt x="4470313" y="378864"/>
                </a:lnTo>
                <a:lnTo>
                  <a:pt x="4492717" y="337586"/>
                </a:lnTo>
                <a:lnTo>
                  <a:pt x="4506876" y="291973"/>
                </a:lnTo>
                <a:lnTo>
                  <a:pt x="4511813" y="243000"/>
                </a:lnTo>
                <a:lnTo>
                  <a:pt x="4506876" y="194027"/>
                </a:lnTo>
                <a:lnTo>
                  <a:pt x="4492717" y="148414"/>
                </a:lnTo>
                <a:lnTo>
                  <a:pt x="4470313" y="107136"/>
                </a:lnTo>
                <a:lnTo>
                  <a:pt x="4440641" y="71173"/>
                </a:lnTo>
                <a:lnTo>
                  <a:pt x="4404678" y="41500"/>
                </a:lnTo>
                <a:lnTo>
                  <a:pt x="4363401" y="19096"/>
                </a:lnTo>
                <a:lnTo>
                  <a:pt x="4317788" y="4936"/>
                </a:lnTo>
                <a:lnTo>
                  <a:pt x="426881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90563" y="2918967"/>
            <a:ext cx="3590925" cy="34861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sz="700" b="1" dirty="0">
                <a:latin typeface="Arial"/>
                <a:cs typeface="Arial"/>
              </a:rPr>
              <a:t>Работа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с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региональными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властями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по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увеличению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нормативов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вывоза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мусора,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установка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дополнительных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мусорных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урн,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проведение</a:t>
            </a:r>
            <a:r>
              <a:rPr sz="700" b="1" spc="-10" dirty="0">
                <a:latin typeface="Arial"/>
                <a:cs typeface="Arial"/>
              </a:rPr>
              <a:t> субботников</a:t>
            </a:r>
            <a:endParaRPr sz="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00" b="1" dirty="0" smtClean="0">
                <a:latin typeface="Arial"/>
                <a:cs typeface="Arial"/>
              </a:rPr>
              <a:t>(</a:t>
            </a:r>
            <a:r>
              <a:rPr lang="ru-RU" sz="700" b="1" dirty="0" smtClean="0">
                <a:latin typeface="Arial"/>
                <a:cs typeface="Arial"/>
              </a:rPr>
              <a:t>д</a:t>
            </a:r>
            <a:r>
              <a:rPr sz="700" b="1" dirty="0" err="1" smtClean="0">
                <a:latin typeface="Arial"/>
                <a:cs typeface="Arial"/>
              </a:rPr>
              <a:t>ля</a:t>
            </a:r>
            <a:r>
              <a:rPr sz="700" b="1" spc="-20" dirty="0" smtClean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очистки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лесных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территорий)</a:t>
            </a:r>
            <a:endParaRPr sz="700" dirty="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6671" y="2313432"/>
            <a:ext cx="368808" cy="368808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5300092" y="3446490"/>
            <a:ext cx="4512310" cy="486409"/>
          </a:xfrm>
          <a:custGeom>
            <a:avLst/>
            <a:gdLst/>
            <a:ahLst/>
            <a:cxnLst/>
            <a:rect l="l" t="t" r="r" b="b"/>
            <a:pathLst>
              <a:path w="4512309" h="486410">
                <a:moveTo>
                  <a:pt x="4268815" y="0"/>
                </a:moveTo>
                <a:lnTo>
                  <a:pt x="242997" y="0"/>
                </a:lnTo>
                <a:lnTo>
                  <a:pt x="194025" y="4936"/>
                </a:lnTo>
                <a:lnTo>
                  <a:pt x="148411" y="19096"/>
                </a:lnTo>
                <a:lnTo>
                  <a:pt x="107135" y="41500"/>
                </a:lnTo>
                <a:lnTo>
                  <a:pt x="71172" y="71172"/>
                </a:lnTo>
                <a:lnTo>
                  <a:pt x="41500" y="107136"/>
                </a:lnTo>
                <a:lnTo>
                  <a:pt x="19095" y="148413"/>
                </a:lnTo>
                <a:lnTo>
                  <a:pt x="4936" y="194026"/>
                </a:lnTo>
                <a:lnTo>
                  <a:pt x="0" y="242999"/>
                </a:lnTo>
                <a:lnTo>
                  <a:pt x="4936" y="291972"/>
                </a:lnTo>
                <a:lnTo>
                  <a:pt x="19095" y="337585"/>
                </a:lnTo>
                <a:lnTo>
                  <a:pt x="41500" y="378862"/>
                </a:lnTo>
                <a:lnTo>
                  <a:pt x="71172" y="414826"/>
                </a:lnTo>
                <a:lnTo>
                  <a:pt x="107135" y="444498"/>
                </a:lnTo>
                <a:lnTo>
                  <a:pt x="148411" y="466903"/>
                </a:lnTo>
                <a:lnTo>
                  <a:pt x="194025" y="481062"/>
                </a:lnTo>
                <a:lnTo>
                  <a:pt x="242997" y="485999"/>
                </a:lnTo>
                <a:lnTo>
                  <a:pt x="4268815" y="485999"/>
                </a:lnTo>
                <a:lnTo>
                  <a:pt x="4317788" y="481062"/>
                </a:lnTo>
                <a:lnTo>
                  <a:pt x="4363401" y="466903"/>
                </a:lnTo>
                <a:lnTo>
                  <a:pt x="4404678" y="444498"/>
                </a:lnTo>
                <a:lnTo>
                  <a:pt x="4440641" y="414826"/>
                </a:lnTo>
                <a:lnTo>
                  <a:pt x="4470313" y="378862"/>
                </a:lnTo>
                <a:lnTo>
                  <a:pt x="4492717" y="337585"/>
                </a:lnTo>
                <a:lnTo>
                  <a:pt x="4506876" y="291972"/>
                </a:lnTo>
                <a:lnTo>
                  <a:pt x="4511813" y="242999"/>
                </a:lnTo>
                <a:lnTo>
                  <a:pt x="4506876" y="194026"/>
                </a:lnTo>
                <a:lnTo>
                  <a:pt x="4492717" y="148413"/>
                </a:lnTo>
                <a:lnTo>
                  <a:pt x="4470313" y="107136"/>
                </a:lnTo>
                <a:lnTo>
                  <a:pt x="4440641" y="71172"/>
                </a:lnTo>
                <a:lnTo>
                  <a:pt x="4404678" y="41500"/>
                </a:lnTo>
                <a:lnTo>
                  <a:pt x="4363401" y="19096"/>
                </a:lnTo>
                <a:lnTo>
                  <a:pt x="4317788" y="4936"/>
                </a:lnTo>
                <a:lnTo>
                  <a:pt x="426881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790563" y="3571239"/>
            <a:ext cx="3533140" cy="2330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sz="700" b="1" dirty="0">
                <a:latin typeface="Arial"/>
                <a:cs typeface="Arial"/>
              </a:rPr>
              <a:t>Содействие со стороны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администрации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в релокации </a:t>
            </a:r>
            <a:r>
              <a:rPr sz="700" b="1" spc="-10" dirty="0">
                <a:latin typeface="Arial"/>
                <a:cs typeface="Arial"/>
              </a:rPr>
              <a:t>медицинских</a:t>
            </a:r>
            <a:r>
              <a:rPr sz="700" b="1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работников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из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других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населенных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пунктов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300092" y="4039198"/>
            <a:ext cx="4512310" cy="486409"/>
          </a:xfrm>
          <a:custGeom>
            <a:avLst/>
            <a:gdLst/>
            <a:ahLst/>
            <a:cxnLst/>
            <a:rect l="l" t="t" r="r" b="b"/>
            <a:pathLst>
              <a:path w="4512309" h="486410">
                <a:moveTo>
                  <a:pt x="4268815" y="0"/>
                </a:moveTo>
                <a:lnTo>
                  <a:pt x="242997" y="0"/>
                </a:lnTo>
                <a:lnTo>
                  <a:pt x="194025" y="4936"/>
                </a:lnTo>
                <a:lnTo>
                  <a:pt x="148411" y="19096"/>
                </a:lnTo>
                <a:lnTo>
                  <a:pt x="107135" y="41500"/>
                </a:lnTo>
                <a:lnTo>
                  <a:pt x="71172" y="71172"/>
                </a:lnTo>
                <a:lnTo>
                  <a:pt x="41500" y="107136"/>
                </a:lnTo>
                <a:lnTo>
                  <a:pt x="19095" y="148413"/>
                </a:lnTo>
                <a:lnTo>
                  <a:pt x="4936" y="194026"/>
                </a:lnTo>
                <a:lnTo>
                  <a:pt x="0" y="242999"/>
                </a:lnTo>
                <a:lnTo>
                  <a:pt x="4936" y="291972"/>
                </a:lnTo>
                <a:lnTo>
                  <a:pt x="19095" y="337586"/>
                </a:lnTo>
                <a:lnTo>
                  <a:pt x="41500" y="378863"/>
                </a:lnTo>
                <a:lnTo>
                  <a:pt x="71172" y="414826"/>
                </a:lnTo>
                <a:lnTo>
                  <a:pt x="107135" y="444499"/>
                </a:lnTo>
                <a:lnTo>
                  <a:pt x="148411" y="466903"/>
                </a:lnTo>
                <a:lnTo>
                  <a:pt x="194025" y="481062"/>
                </a:lnTo>
                <a:lnTo>
                  <a:pt x="242997" y="485999"/>
                </a:lnTo>
                <a:lnTo>
                  <a:pt x="4268815" y="485999"/>
                </a:lnTo>
                <a:lnTo>
                  <a:pt x="4317788" y="481062"/>
                </a:lnTo>
                <a:lnTo>
                  <a:pt x="4363401" y="466903"/>
                </a:lnTo>
                <a:lnTo>
                  <a:pt x="4404678" y="444499"/>
                </a:lnTo>
                <a:lnTo>
                  <a:pt x="4440641" y="414826"/>
                </a:lnTo>
                <a:lnTo>
                  <a:pt x="4470313" y="378863"/>
                </a:lnTo>
                <a:lnTo>
                  <a:pt x="4492717" y="337586"/>
                </a:lnTo>
                <a:lnTo>
                  <a:pt x="4506876" y="291972"/>
                </a:lnTo>
                <a:lnTo>
                  <a:pt x="4511813" y="242999"/>
                </a:lnTo>
                <a:lnTo>
                  <a:pt x="4506876" y="194026"/>
                </a:lnTo>
                <a:lnTo>
                  <a:pt x="4492717" y="148413"/>
                </a:lnTo>
                <a:lnTo>
                  <a:pt x="4470313" y="107136"/>
                </a:lnTo>
                <a:lnTo>
                  <a:pt x="4440641" y="71172"/>
                </a:lnTo>
                <a:lnTo>
                  <a:pt x="4404678" y="41500"/>
                </a:lnTo>
                <a:lnTo>
                  <a:pt x="4363401" y="19096"/>
                </a:lnTo>
                <a:lnTo>
                  <a:pt x="4317788" y="4936"/>
                </a:lnTo>
                <a:lnTo>
                  <a:pt x="426881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790563" y="4162551"/>
            <a:ext cx="2711450" cy="2330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sz="700" b="1" dirty="0">
                <a:latin typeface="Arial"/>
                <a:cs typeface="Arial"/>
              </a:rPr>
              <a:t>Увеличение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нормативов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вывоза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снега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и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увеличение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рейдов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снегоочистительнои</a:t>
            </a:r>
            <a:r>
              <a:rPr sz="700" b="1" spc="9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техники</a:t>
            </a:r>
            <a:endParaRPr sz="700" dirty="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6671" y="3505200"/>
            <a:ext cx="368808" cy="36880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76671" y="2907792"/>
            <a:ext cx="368808" cy="368808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73623" y="4099559"/>
            <a:ext cx="365760" cy="36880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4087" y="2319527"/>
            <a:ext cx="362712" cy="36271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4087" y="3505200"/>
            <a:ext cx="362712" cy="362712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627016" y="4631906"/>
            <a:ext cx="4512310" cy="486409"/>
          </a:xfrm>
          <a:custGeom>
            <a:avLst/>
            <a:gdLst/>
            <a:ahLst/>
            <a:cxnLst/>
            <a:rect l="l" t="t" r="r" b="b"/>
            <a:pathLst>
              <a:path w="4512310" h="486410">
                <a:moveTo>
                  <a:pt x="4268814" y="0"/>
                </a:moveTo>
                <a:lnTo>
                  <a:pt x="242998" y="0"/>
                </a:lnTo>
                <a:lnTo>
                  <a:pt x="194025" y="4936"/>
                </a:lnTo>
                <a:lnTo>
                  <a:pt x="148412" y="19096"/>
                </a:lnTo>
                <a:lnTo>
                  <a:pt x="107135" y="41500"/>
                </a:lnTo>
                <a:lnTo>
                  <a:pt x="71172" y="71173"/>
                </a:lnTo>
                <a:lnTo>
                  <a:pt x="41500" y="107136"/>
                </a:lnTo>
                <a:lnTo>
                  <a:pt x="19096" y="148413"/>
                </a:lnTo>
                <a:lnTo>
                  <a:pt x="4936" y="194027"/>
                </a:lnTo>
                <a:lnTo>
                  <a:pt x="0" y="243000"/>
                </a:lnTo>
                <a:lnTo>
                  <a:pt x="4936" y="291973"/>
                </a:lnTo>
                <a:lnTo>
                  <a:pt x="19096" y="337586"/>
                </a:lnTo>
                <a:lnTo>
                  <a:pt x="41500" y="378863"/>
                </a:lnTo>
                <a:lnTo>
                  <a:pt x="71172" y="414826"/>
                </a:lnTo>
                <a:lnTo>
                  <a:pt x="107135" y="444499"/>
                </a:lnTo>
                <a:lnTo>
                  <a:pt x="148412" y="466903"/>
                </a:lnTo>
                <a:lnTo>
                  <a:pt x="194025" y="481062"/>
                </a:lnTo>
                <a:lnTo>
                  <a:pt x="242998" y="485999"/>
                </a:lnTo>
                <a:lnTo>
                  <a:pt x="4268814" y="485999"/>
                </a:lnTo>
                <a:lnTo>
                  <a:pt x="4317787" y="481062"/>
                </a:lnTo>
                <a:lnTo>
                  <a:pt x="4363401" y="466903"/>
                </a:lnTo>
                <a:lnTo>
                  <a:pt x="4404678" y="444499"/>
                </a:lnTo>
                <a:lnTo>
                  <a:pt x="4440641" y="414826"/>
                </a:lnTo>
                <a:lnTo>
                  <a:pt x="4470313" y="378863"/>
                </a:lnTo>
                <a:lnTo>
                  <a:pt x="4492718" y="337586"/>
                </a:lnTo>
                <a:lnTo>
                  <a:pt x="4506877" y="291973"/>
                </a:lnTo>
                <a:lnTo>
                  <a:pt x="4511814" y="243000"/>
                </a:lnTo>
                <a:lnTo>
                  <a:pt x="4506877" y="194027"/>
                </a:lnTo>
                <a:lnTo>
                  <a:pt x="4492718" y="148413"/>
                </a:lnTo>
                <a:lnTo>
                  <a:pt x="4470313" y="107136"/>
                </a:lnTo>
                <a:lnTo>
                  <a:pt x="4440641" y="71173"/>
                </a:lnTo>
                <a:lnTo>
                  <a:pt x="4404678" y="41500"/>
                </a:lnTo>
                <a:lnTo>
                  <a:pt x="4363401" y="19096"/>
                </a:lnTo>
                <a:lnTo>
                  <a:pt x="4317787" y="4936"/>
                </a:lnTo>
                <a:lnTo>
                  <a:pt x="426881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43629" y="4719969"/>
            <a:ext cx="2872740" cy="48282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sz="700" b="1" dirty="0">
                <a:latin typeface="Arial"/>
                <a:cs typeface="Arial"/>
              </a:rPr>
              <a:t>Плохое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состояние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дорожного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покрытия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в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некоторых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 err="1">
                <a:latin typeface="Arial"/>
                <a:cs typeface="Arial"/>
              </a:rPr>
              <a:t>частях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lang="ru-RU" sz="700" b="1" spc="-25" dirty="0">
                <a:latin typeface="Arial"/>
                <a:cs typeface="Arial"/>
              </a:rPr>
              <a:t>района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(в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т.ч.</a:t>
            </a:r>
            <a:r>
              <a:rPr sz="700" b="1" spc="2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отсутствие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spc="-10" dirty="0" err="1">
                <a:latin typeface="Arial"/>
                <a:cs typeface="Arial"/>
              </a:rPr>
              <a:t>освещения</a:t>
            </a:r>
            <a:r>
              <a:rPr sz="700" b="1" spc="-10" dirty="0">
                <a:latin typeface="Arial"/>
                <a:cs typeface="Arial"/>
              </a:rPr>
              <a:t>)</a:t>
            </a:r>
            <a:endParaRPr lang="ru-RU" sz="700" b="1" spc="-10" dirty="0">
              <a:latin typeface="Arial"/>
              <a:cs typeface="Arial"/>
            </a:endParaRPr>
          </a:p>
          <a:p>
            <a:pPr marL="12700" marR="5080">
              <a:lnSpc>
                <a:spcPts val="790"/>
              </a:lnSpc>
              <a:spcBef>
                <a:spcPts val="165"/>
              </a:spcBef>
            </a:pPr>
            <a:endParaRPr lang="ru-RU" sz="700" b="1" spc="-10" dirty="0">
              <a:latin typeface="Arial"/>
              <a:cs typeface="Arial"/>
            </a:endParaRPr>
          </a:p>
          <a:p>
            <a:pPr marL="12700" marR="5080">
              <a:lnSpc>
                <a:spcPts val="790"/>
              </a:lnSpc>
              <a:spcBef>
                <a:spcPts val="165"/>
              </a:spcBef>
            </a:pPr>
            <a:endParaRPr lang="ru-RU" sz="700" b="1" spc="-10" dirty="0">
              <a:latin typeface="Arial"/>
              <a:cs typeface="Arial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087" y="4690871"/>
            <a:ext cx="362712" cy="362712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5300092" y="4631906"/>
            <a:ext cx="4512310" cy="486409"/>
          </a:xfrm>
          <a:custGeom>
            <a:avLst/>
            <a:gdLst/>
            <a:ahLst/>
            <a:cxnLst/>
            <a:rect l="l" t="t" r="r" b="b"/>
            <a:pathLst>
              <a:path w="4512309" h="486410">
                <a:moveTo>
                  <a:pt x="4268815" y="0"/>
                </a:moveTo>
                <a:lnTo>
                  <a:pt x="242997" y="0"/>
                </a:lnTo>
                <a:lnTo>
                  <a:pt x="194025" y="4936"/>
                </a:lnTo>
                <a:lnTo>
                  <a:pt x="148411" y="19096"/>
                </a:lnTo>
                <a:lnTo>
                  <a:pt x="107135" y="41500"/>
                </a:lnTo>
                <a:lnTo>
                  <a:pt x="71172" y="71173"/>
                </a:lnTo>
                <a:lnTo>
                  <a:pt x="41500" y="107136"/>
                </a:lnTo>
                <a:lnTo>
                  <a:pt x="19095" y="148413"/>
                </a:lnTo>
                <a:lnTo>
                  <a:pt x="4936" y="194027"/>
                </a:lnTo>
                <a:lnTo>
                  <a:pt x="0" y="243000"/>
                </a:lnTo>
                <a:lnTo>
                  <a:pt x="4936" y="291973"/>
                </a:lnTo>
                <a:lnTo>
                  <a:pt x="19095" y="337586"/>
                </a:lnTo>
                <a:lnTo>
                  <a:pt x="41500" y="378863"/>
                </a:lnTo>
                <a:lnTo>
                  <a:pt x="71172" y="414826"/>
                </a:lnTo>
                <a:lnTo>
                  <a:pt x="107135" y="444499"/>
                </a:lnTo>
                <a:lnTo>
                  <a:pt x="148411" y="466903"/>
                </a:lnTo>
                <a:lnTo>
                  <a:pt x="194025" y="481062"/>
                </a:lnTo>
                <a:lnTo>
                  <a:pt x="242997" y="485999"/>
                </a:lnTo>
                <a:lnTo>
                  <a:pt x="4268815" y="485999"/>
                </a:lnTo>
                <a:lnTo>
                  <a:pt x="4317788" y="481062"/>
                </a:lnTo>
                <a:lnTo>
                  <a:pt x="4363401" y="466903"/>
                </a:lnTo>
                <a:lnTo>
                  <a:pt x="4404678" y="444499"/>
                </a:lnTo>
                <a:lnTo>
                  <a:pt x="4440641" y="414826"/>
                </a:lnTo>
                <a:lnTo>
                  <a:pt x="4470313" y="378863"/>
                </a:lnTo>
                <a:lnTo>
                  <a:pt x="4492717" y="337586"/>
                </a:lnTo>
                <a:lnTo>
                  <a:pt x="4506876" y="291973"/>
                </a:lnTo>
                <a:lnTo>
                  <a:pt x="4511813" y="243000"/>
                </a:lnTo>
                <a:lnTo>
                  <a:pt x="4506876" y="194027"/>
                </a:lnTo>
                <a:lnTo>
                  <a:pt x="4492717" y="148413"/>
                </a:lnTo>
                <a:lnTo>
                  <a:pt x="4470313" y="107136"/>
                </a:lnTo>
                <a:lnTo>
                  <a:pt x="4440641" y="71173"/>
                </a:lnTo>
                <a:lnTo>
                  <a:pt x="4404678" y="41500"/>
                </a:lnTo>
                <a:lnTo>
                  <a:pt x="4363401" y="19096"/>
                </a:lnTo>
                <a:lnTo>
                  <a:pt x="4317788" y="4936"/>
                </a:lnTo>
                <a:lnTo>
                  <a:pt x="426881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790563" y="4756911"/>
            <a:ext cx="3588385" cy="35458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sz="700" b="1" dirty="0">
                <a:latin typeface="Arial"/>
                <a:cs typeface="Arial"/>
              </a:rPr>
              <a:t>Участие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в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государственных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программах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по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финансированию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проектов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ремонта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и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модернизации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 err="1">
                <a:latin typeface="Arial"/>
                <a:cs typeface="Arial"/>
              </a:rPr>
              <a:t>дорожной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spc="-10" dirty="0" err="1">
                <a:latin typeface="Arial"/>
                <a:cs typeface="Arial"/>
              </a:rPr>
              <a:t>инфраструктуры</a:t>
            </a:r>
            <a:endParaRPr lang="ru-RU" sz="700" b="1" spc="-10" dirty="0">
              <a:latin typeface="Arial"/>
              <a:cs typeface="Arial"/>
            </a:endParaRPr>
          </a:p>
          <a:p>
            <a:pPr marL="12700" marR="5080">
              <a:lnSpc>
                <a:spcPts val="790"/>
              </a:lnSpc>
              <a:spcBef>
                <a:spcPts val="165"/>
              </a:spcBef>
            </a:pPr>
            <a:endParaRPr sz="700" dirty="0">
              <a:latin typeface="Arial"/>
              <a:cs typeface="Arial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73623" y="4690871"/>
            <a:ext cx="365760" cy="368807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xfrm>
            <a:off x="614316" y="6603972"/>
            <a:ext cx="402653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10" dirty="0"/>
              <a:t> </a:t>
            </a:r>
            <a:r>
              <a:rPr spc="-20" dirty="0"/>
              <a:t>ПРОФИЛЬ</a:t>
            </a:r>
            <a:r>
              <a:rPr spc="10" dirty="0"/>
              <a:t> </a:t>
            </a:r>
            <a:r>
              <a:rPr lang="ru-RU" spc="10" dirty="0"/>
              <a:t>М</a:t>
            </a:r>
            <a:r>
              <a:rPr lang="ru-RU" dirty="0"/>
              <a:t>АНСКОГО</a:t>
            </a:r>
            <a:r>
              <a:rPr lang="ru-RU" spc="15" dirty="0"/>
              <a:t> Р</a:t>
            </a:r>
            <a:r>
              <a:rPr lang="ru-RU" spc="-10" dirty="0"/>
              <a:t>АЙОНА</a:t>
            </a:r>
            <a:endParaRPr spc="-10" dirty="0"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44" name="TextBox 43"/>
          <p:cNvSpPr txBox="1"/>
          <p:nvPr/>
        </p:nvSpPr>
        <p:spPr>
          <a:xfrm>
            <a:off x="1104199" y="5397822"/>
            <a:ext cx="35102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качественного интернета в некоторых частях района</a:t>
            </a:r>
            <a:endParaRPr lang="ru-RU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object 3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73623" y="5313447"/>
            <a:ext cx="365760" cy="368807"/>
          </a:xfrm>
          <a:prstGeom prst="rect">
            <a:avLst/>
          </a:prstGeom>
        </p:spPr>
      </p:pic>
      <p:pic>
        <p:nvPicPr>
          <p:cNvPr id="47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6516" y="5313679"/>
            <a:ext cx="362712" cy="36271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705171" y="5333474"/>
            <a:ext cx="4690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Привлечение компаний</a:t>
            </a:r>
            <a:r>
              <a:rPr 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предоставляющих доступ к высокоскоростному доступу </a:t>
            </a:r>
          </a:p>
          <a:p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Интернет</a:t>
            </a:r>
            <a:endParaRPr lang="ru-RU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ОРГАНИЗАЦИОННЫЕ</a:t>
            </a:r>
            <a:r>
              <a:rPr spc="-140" dirty="0"/>
              <a:t> </a:t>
            </a:r>
            <a:r>
              <a:rPr spc="-10" dirty="0"/>
              <a:t>ПРОБЛЕМЫ,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b="0" spc="-10" dirty="0">
                <a:latin typeface="Microsoft Sans Serif"/>
                <a:cs typeface="Microsoft Sans Serif"/>
              </a:rPr>
              <a:t>ПРЕПЯТСТВУЮЩИЕ</a:t>
            </a:r>
            <a:r>
              <a:rPr b="0" spc="-65" dirty="0">
                <a:latin typeface="Microsoft Sans Serif"/>
                <a:cs typeface="Microsoft Sans Serif"/>
              </a:rPr>
              <a:t> </a:t>
            </a:r>
            <a:r>
              <a:rPr b="0" spc="-35" dirty="0">
                <a:latin typeface="Microsoft Sans Serif"/>
                <a:cs typeface="Microsoft Sans Serif"/>
              </a:rPr>
              <a:t>РАЗВИТИЮ</a:t>
            </a:r>
            <a:r>
              <a:rPr b="0" spc="-65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МО</a:t>
            </a:r>
          </a:p>
        </p:txBody>
      </p:sp>
      <p:sp>
        <p:nvSpPr>
          <p:cNvPr id="3" name="object 3"/>
          <p:cNvSpPr/>
          <p:nvPr/>
        </p:nvSpPr>
        <p:spPr>
          <a:xfrm>
            <a:off x="627016" y="163628"/>
            <a:ext cx="1770380" cy="274320"/>
          </a:xfrm>
          <a:custGeom>
            <a:avLst/>
            <a:gdLst/>
            <a:ahLst/>
            <a:cxnLst/>
            <a:rect l="l" t="t" r="r" b="b"/>
            <a:pathLst>
              <a:path w="1770380" h="274320">
                <a:moveTo>
                  <a:pt x="1633031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7"/>
                </a:lnTo>
                <a:lnTo>
                  <a:pt x="26417" y="56057"/>
                </a:lnTo>
                <a:lnTo>
                  <a:pt x="6980" y="93644"/>
                </a:lnTo>
                <a:lnTo>
                  <a:pt x="0" y="136922"/>
                </a:lnTo>
                <a:lnTo>
                  <a:pt x="6980" y="180200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3" y="266863"/>
                </a:lnTo>
                <a:lnTo>
                  <a:pt x="136921" y="273843"/>
                </a:lnTo>
                <a:lnTo>
                  <a:pt x="1633031" y="273843"/>
                </a:lnTo>
                <a:lnTo>
                  <a:pt x="1676309" y="266863"/>
                </a:lnTo>
                <a:lnTo>
                  <a:pt x="1713895" y="247425"/>
                </a:lnTo>
                <a:lnTo>
                  <a:pt x="1743535" y="217786"/>
                </a:lnTo>
                <a:lnTo>
                  <a:pt x="1762972" y="180200"/>
                </a:lnTo>
                <a:lnTo>
                  <a:pt x="1769953" y="136922"/>
                </a:lnTo>
                <a:lnTo>
                  <a:pt x="1762972" y="93644"/>
                </a:lnTo>
                <a:lnTo>
                  <a:pt x="1743535" y="56057"/>
                </a:lnTo>
                <a:lnTo>
                  <a:pt x="1713895" y="26417"/>
                </a:lnTo>
                <a:lnTo>
                  <a:pt x="1676309" y="6980"/>
                </a:lnTo>
                <a:lnTo>
                  <a:pt x="1633031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419" y="227076"/>
            <a:ext cx="14966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организационные</a:t>
            </a:r>
            <a:r>
              <a:rPr sz="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проблемы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014" y="3429000"/>
            <a:ext cx="1710055" cy="864235"/>
          </a:xfrm>
          <a:custGeom>
            <a:avLst/>
            <a:gdLst/>
            <a:ahLst/>
            <a:cxnLst/>
            <a:rect l="l" t="t" r="r" b="b"/>
            <a:pathLst>
              <a:path w="1710055" h="864235">
                <a:moveTo>
                  <a:pt x="1488487" y="0"/>
                </a:moveTo>
                <a:lnTo>
                  <a:pt x="221512" y="0"/>
                </a:lnTo>
                <a:lnTo>
                  <a:pt x="176870" y="4500"/>
                </a:lnTo>
                <a:lnTo>
                  <a:pt x="135289" y="17407"/>
                </a:lnTo>
                <a:lnTo>
                  <a:pt x="97662" y="37830"/>
                </a:lnTo>
                <a:lnTo>
                  <a:pt x="64879" y="64879"/>
                </a:lnTo>
                <a:lnTo>
                  <a:pt x="37830" y="97662"/>
                </a:lnTo>
                <a:lnTo>
                  <a:pt x="17407" y="135290"/>
                </a:lnTo>
                <a:lnTo>
                  <a:pt x="4500" y="176870"/>
                </a:lnTo>
                <a:lnTo>
                  <a:pt x="0" y="221513"/>
                </a:lnTo>
                <a:lnTo>
                  <a:pt x="0" y="642486"/>
                </a:lnTo>
                <a:lnTo>
                  <a:pt x="4500" y="687129"/>
                </a:lnTo>
                <a:lnTo>
                  <a:pt x="17407" y="728709"/>
                </a:lnTo>
                <a:lnTo>
                  <a:pt x="37830" y="766337"/>
                </a:lnTo>
                <a:lnTo>
                  <a:pt x="64879" y="799120"/>
                </a:lnTo>
                <a:lnTo>
                  <a:pt x="97662" y="826169"/>
                </a:lnTo>
                <a:lnTo>
                  <a:pt x="135289" y="846592"/>
                </a:lnTo>
                <a:lnTo>
                  <a:pt x="176870" y="859499"/>
                </a:lnTo>
                <a:lnTo>
                  <a:pt x="221512" y="864000"/>
                </a:lnTo>
                <a:lnTo>
                  <a:pt x="1488487" y="864000"/>
                </a:lnTo>
                <a:lnTo>
                  <a:pt x="1533129" y="859499"/>
                </a:lnTo>
                <a:lnTo>
                  <a:pt x="1574709" y="846592"/>
                </a:lnTo>
                <a:lnTo>
                  <a:pt x="1612336" y="826169"/>
                </a:lnTo>
                <a:lnTo>
                  <a:pt x="1645119" y="799120"/>
                </a:lnTo>
                <a:lnTo>
                  <a:pt x="1672168" y="766337"/>
                </a:lnTo>
                <a:lnTo>
                  <a:pt x="1692591" y="728709"/>
                </a:lnTo>
                <a:lnTo>
                  <a:pt x="1705499" y="687129"/>
                </a:lnTo>
                <a:lnTo>
                  <a:pt x="1709999" y="642486"/>
                </a:lnTo>
                <a:lnTo>
                  <a:pt x="1709999" y="221513"/>
                </a:lnTo>
                <a:lnTo>
                  <a:pt x="1705499" y="176870"/>
                </a:lnTo>
                <a:lnTo>
                  <a:pt x="1692591" y="135290"/>
                </a:lnTo>
                <a:lnTo>
                  <a:pt x="1672168" y="97662"/>
                </a:lnTo>
                <a:lnTo>
                  <a:pt x="1645119" y="64879"/>
                </a:lnTo>
                <a:lnTo>
                  <a:pt x="1612336" y="37830"/>
                </a:lnTo>
                <a:lnTo>
                  <a:pt x="1574709" y="17407"/>
                </a:lnTo>
                <a:lnTo>
                  <a:pt x="1533129" y="4500"/>
                </a:lnTo>
                <a:lnTo>
                  <a:pt x="148848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01001" y="3635247"/>
            <a:ext cx="963294" cy="449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1400"/>
              </a:lnSpc>
              <a:spcBef>
                <a:spcPts val="85"/>
              </a:spcBef>
            </a:pPr>
            <a:r>
              <a:rPr sz="700" b="1" dirty="0">
                <a:latin typeface="Arial"/>
                <a:cs typeface="Arial"/>
              </a:rPr>
              <a:t>высокий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износ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сетей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теплоснабжения,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водоснабжения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ts val="790"/>
              </a:lnSpc>
            </a:pPr>
            <a:r>
              <a:rPr sz="700" b="1" dirty="0">
                <a:latin typeface="Arial"/>
                <a:cs typeface="Arial"/>
              </a:rPr>
              <a:t>и </a:t>
            </a:r>
            <a:r>
              <a:rPr sz="700" b="1" spc="-10" dirty="0">
                <a:latin typeface="Arial"/>
                <a:cs typeface="Arial"/>
              </a:rPr>
              <a:t>водоотведения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86693" y="1415322"/>
            <a:ext cx="1710055" cy="864235"/>
          </a:xfrm>
          <a:custGeom>
            <a:avLst/>
            <a:gdLst/>
            <a:ahLst/>
            <a:cxnLst/>
            <a:rect l="l" t="t" r="r" b="b"/>
            <a:pathLst>
              <a:path w="1710054" h="864235">
                <a:moveTo>
                  <a:pt x="1488486" y="0"/>
                </a:moveTo>
                <a:lnTo>
                  <a:pt x="221513" y="0"/>
                </a:lnTo>
                <a:lnTo>
                  <a:pt x="176870" y="4500"/>
                </a:lnTo>
                <a:lnTo>
                  <a:pt x="135290" y="17407"/>
                </a:lnTo>
                <a:lnTo>
                  <a:pt x="97663" y="37830"/>
                </a:lnTo>
                <a:lnTo>
                  <a:pt x="64880" y="64879"/>
                </a:lnTo>
                <a:lnTo>
                  <a:pt x="37831" y="97662"/>
                </a:lnTo>
                <a:lnTo>
                  <a:pt x="17407" y="135289"/>
                </a:lnTo>
                <a:lnTo>
                  <a:pt x="4500" y="176869"/>
                </a:lnTo>
                <a:lnTo>
                  <a:pt x="0" y="221512"/>
                </a:lnTo>
                <a:lnTo>
                  <a:pt x="0" y="642486"/>
                </a:lnTo>
                <a:lnTo>
                  <a:pt x="4500" y="687129"/>
                </a:lnTo>
                <a:lnTo>
                  <a:pt x="17407" y="728709"/>
                </a:lnTo>
                <a:lnTo>
                  <a:pt x="37831" y="766336"/>
                </a:lnTo>
                <a:lnTo>
                  <a:pt x="64880" y="799120"/>
                </a:lnTo>
                <a:lnTo>
                  <a:pt x="97663" y="826168"/>
                </a:lnTo>
                <a:lnTo>
                  <a:pt x="135290" y="846592"/>
                </a:lnTo>
                <a:lnTo>
                  <a:pt x="176870" y="859499"/>
                </a:lnTo>
                <a:lnTo>
                  <a:pt x="221513" y="864000"/>
                </a:lnTo>
                <a:lnTo>
                  <a:pt x="1488486" y="864000"/>
                </a:lnTo>
                <a:lnTo>
                  <a:pt x="1533129" y="859499"/>
                </a:lnTo>
                <a:lnTo>
                  <a:pt x="1574710" y="846592"/>
                </a:lnTo>
                <a:lnTo>
                  <a:pt x="1612337" y="826168"/>
                </a:lnTo>
                <a:lnTo>
                  <a:pt x="1645120" y="799120"/>
                </a:lnTo>
                <a:lnTo>
                  <a:pt x="1672169" y="766336"/>
                </a:lnTo>
                <a:lnTo>
                  <a:pt x="1692592" y="728709"/>
                </a:lnTo>
                <a:lnTo>
                  <a:pt x="1705500" y="687129"/>
                </a:lnTo>
                <a:lnTo>
                  <a:pt x="1710000" y="642486"/>
                </a:lnTo>
                <a:lnTo>
                  <a:pt x="1710000" y="221512"/>
                </a:lnTo>
                <a:lnTo>
                  <a:pt x="1705500" y="176869"/>
                </a:lnTo>
                <a:lnTo>
                  <a:pt x="1692592" y="135289"/>
                </a:lnTo>
                <a:lnTo>
                  <a:pt x="1672169" y="97662"/>
                </a:lnTo>
                <a:lnTo>
                  <a:pt x="1645120" y="64879"/>
                </a:lnTo>
                <a:lnTo>
                  <a:pt x="1612337" y="37830"/>
                </a:lnTo>
                <a:lnTo>
                  <a:pt x="1574710" y="17407"/>
                </a:lnTo>
                <a:lnTo>
                  <a:pt x="1533129" y="4500"/>
                </a:lnTo>
                <a:lnTo>
                  <a:pt x="148848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11455" y="1620520"/>
            <a:ext cx="1261745" cy="449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99000"/>
              </a:lnSpc>
              <a:spcBef>
                <a:spcPts val="105"/>
              </a:spcBef>
            </a:pPr>
            <a:r>
              <a:rPr sz="700" b="1" dirty="0">
                <a:latin typeface="Arial"/>
                <a:cs typeface="Arial"/>
              </a:rPr>
              <a:t>большой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объем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бюрократических</a:t>
            </a:r>
            <a:r>
              <a:rPr sz="700" b="1" spc="8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вопросов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при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реализации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инвестиционного</a:t>
            </a:r>
            <a:r>
              <a:rPr sz="700" b="1" spc="7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проекта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84353" y="3442775"/>
            <a:ext cx="1710055" cy="864235"/>
          </a:xfrm>
          <a:custGeom>
            <a:avLst/>
            <a:gdLst/>
            <a:ahLst/>
            <a:cxnLst/>
            <a:rect l="l" t="t" r="r" b="b"/>
            <a:pathLst>
              <a:path w="1710054" h="864235">
                <a:moveTo>
                  <a:pt x="0" y="221513"/>
                </a:moveTo>
                <a:lnTo>
                  <a:pt x="4500" y="176870"/>
                </a:lnTo>
                <a:lnTo>
                  <a:pt x="17407" y="135290"/>
                </a:lnTo>
                <a:lnTo>
                  <a:pt x="37830" y="97662"/>
                </a:lnTo>
                <a:lnTo>
                  <a:pt x="64879" y="64879"/>
                </a:lnTo>
                <a:lnTo>
                  <a:pt x="97662" y="37830"/>
                </a:lnTo>
                <a:lnTo>
                  <a:pt x="135289" y="17407"/>
                </a:lnTo>
                <a:lnTo>
                  <a:pt x="176870" y="4500"/>
                </a:lnTo>
                <a:lnTo>
                  <a:pt x="221512" y="0"/>
                </a:lnTo>
                <a:lnTo>
                  <a:pt x="1488487" y="0"/>
                </a:lnTo>
                <a:lnTo>
                  <a:pt x="1533129" y="4500"/>
                </a:lnTo>
                <a:lnTo>
                  <a:pt x="1574709" y="17407"/>
                </a:lnTo>
                <a:lnTo>
                  <a:pt x="1612336" y="37830"/>
                </a:lnTo>
                <a:lnTo>
                  <a:pt x="1645120" y="64879"/>
                </a:lnTo>
                <a:lnTo>
                  <a:pt x="1672169" y="97662"/>
                </a:lnTo>
                <a:lnTo>
                  <a:pt x="1692592" y="135290"/>
                </a:lnTo>
                <a:lnTo>
                  <a:pt x="1705499" y="176870"/>
                </a:lnTo>
                <a:lnTo>
                  <a:pt x="1710000" y="221513"/>
                </a:lnTo>
                <a:lnTo>
                  <a:pt x="1710000" y="642487"/>
                </a:lnTo>
                <a:lnTo>
                  <a:pt x="1705499" y="687129"/>
                </a:lnTo>
                <a:lnTo>
                  <a:pt x="1692592" y="728709"/>
                </a:lnTo>
                <a:lnTo>
                  <a:pt x="1672169" y="766337"/>
                </a:lnTo>
                <a:lnTo>
                  <a:pt x="1645120" y="799120"/>
                </a:lnTo>
                <a:lnTo>
                  <a:pt x="1612336" y="826169"/>
                </a:lnTo>
                <a:lnTo>
                  <a:pt x="1574709" y="846592"/>
                </a:lnTo>
                <a:lnTo>
                  <a:pt x="1533129" y="859499"/>
                </a:lnTo>
                <a:lnTo>
                  <a:pt x="1488487" y="864000"/>
                </a:lnTo>
                <a:lnTo>
                  <a:pt x="221512" y="864000"/>
                </a:lnTo>
                <a:lnTo>
                  <a:pt x="176870" y="859499"/>
                </a:lnTo>
                <a:lnTo>
                  <a:pt x="135289" y="846592"/>
                </a:lnTo>
                <a:lnTo>
                  <a:pt x="97662" y="826169"/>
                </a:lnTo>
                <a:lnTo>
                  <a:pt x="64879" y="799120"/>
                </a:lnTo>
                <a:lnTo>
                  <a:pt x="37830" y="766337"/>
                </a:lnTo>
                <a:lnTo>
                  <a:pt x="17407" y="728709"/>
                </a:lnTo>
                <a:lnTo>
                  <a:pt x="4500" y="687129"/>
                </a:lnTo>
                <a:lnTo>
                  <a:pt x="0" y="642487"/>
                </a:lnTo>
                <a:lnTo>
                  <a:pt x="0" y="221513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54359" y="3694176"/>
            <a:ext cx="117030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153670">
              <a:lnSpc>
                <a:spcPts val="1300"/>
              </a:lnSpc>
              <a:spcBef>
                <a:spcPts val="160"/>
              </a:spcBef>
            </a:pP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инженерная инфраструктура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86693" y="5470229"/>
            <a:ext cx="1710055" cy="864235"/>
          </a:xfrm>
          <a:custGeom>
            <a:avLst/>
            <a:gdLst/>
            <a:ahLst/>
            <a:cxnLst/>
            <a:rect l="l" t="t" r="r" b="b"/>
            <a:pathLst>
              <a:path w="1710054" h="864235">
                <a:moveTo>
                  <a:pt x="1488486" y="0"/>
                </a:moveTo>
                <a:lnTo>
                  <a:pt x="221513" y="0"/>
                </a:lnTo>
                <a:lnTo>
                  <a:pt x="176870" y="4500"/>
                </a:lnTo>
                <a:lnTo>
                  <a:pt x="135290" y="17407"/>
                </a:lnTo>
                <a:lnTo>
                  <a:pt x="97663" y="37831"/>
                </a:lnTo>
                <a:lnTo>
                  <a:pt x="64880" y="64880"/>
                </a:lnTo>
                <a:lnTo>
                  <a:pt x="37831" y="97663"/>
                </a:lnTo>
                <a:lnTo>
                  <a:pt x="17407" y="135290"/>
                </a:lnTo>
                <a:lnTo>
                  <a:pt x="4500" y="176871"/>
                </a:lnTo>
                <a:lnTo>
                  <a:pt x="0" y="221513"/>
                </a:lnTo>
                <a:lnTo>
                  <a:pt x="0" y="642487"/>
                </a:lnTo>
                <a:lnTo>
                  <a:pt x="4500" y="687130"/>
                </a:lnTo>
                <a:lnTo>
                  <a:pt x="17407" y="728710"/>
                </a:lnTo>
                <a:lnTo>
                  <a:pt x="37831" y="766337"/>
                </a:lnTo>
                <a:lnTo>
                  <a:pt x="64880" y="799120"/>
                </a:lnTo>
                <a:lnTo>
                  <a:pt x="97663" y="826169"/>
                </a:lnTo>
                <a:lnTo>
                  <a:pt x="135290" y="846592"/>
                </a:lnTo>
                <a:lnTo>
                  <a:pt x="176870" y="859500"/>
                </a:lnTo>
                <a:lnTo>
                  <a:pt x="221513" y="864000"/>
                </a:lnTo>
                <a:lnTo>
                  <a:pt x="1488486" y="864000"/>
                </a:lnTo>
                <a:lnTo>
                  <a:pt x="1533129" y="859500"/>
                </a:lnTo>
                <a:lnTo>
                  <a:pt x="1574710" y="846592"/>
                </a:lnTo>
                <a:lnTo>
                  <a:pt x="1612337" y="826169"/>
                </a:lnTo>
                <a:lnTo>
                  <a:pt x="1645120" y="799120"/>
                </a:lnTo>
                <a:lnTo>
                  <a:pt x="1672169" y="766337"/>
                </a:lnTo>
                <a:lnTo>
                  <a:pt x="1692592" y="728710"/>
                </a:lnTo>
                <a:lnTo>
                  <a:pt x="1705500" y="687130"/>
                </a:lnTo>
                <a:lnTo>
                  <a:pt x="1710000" y="642487"/>
                </a:lnTo>
                <a:lnTo>
                  <a:pt x="1710000" y="221513"/>
                </a:lnTo>
                <a:lnTo>
                  <a:pt x="1705500" y="176871"/>
                </a:lnTo>
                <a:lnTo>
                  <a:pt x="1692592" y="135290"/>
                </a:lnTo>
                <a:lnTo>
                  <a:pt x="1672169" y="97663"/>
                </a:lnTo>
                <a:lnTo>
                  <a:pt x="1645120" y="64880"/>
                </a:lnTo>
                <a:lnTo>
                  <a:pt x="1612337" y="37831"/>
                </a:lnTo>
                <a:lnTo>
                  <a:pt x="1574710" y="17407"/>
                </a:lnTo>
                <a:lnTo>
                  <a:pt x="1533129" y="4500"/>
                </a:lnTo>
                <a:lnTo>
                  <a:pt x="148848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67049" y="5744464"/>
            <a:ext cx="11506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Arial"/>
                <a:cs typeface="Arial"/>
              </a:rPr>
              <a:t>нехватка</a:t>
            </a:r>
            <a:r>
              <a:rPr sz="700" b="1" spc="-3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рабочих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кадров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83674" y="5961888"/>
            <a:ext cx="131699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latin typeface="Arial"/>
                <a:cs typeface="Arial"/>
              </a:rPr>
              <a:t>в</a:t>
            </a:r>
            <a:r>
              <a:rPr sz="500" b="1" spc="-15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т.ч</a:t>
            </a:r>
            <a:r>
              <a:rPr sz="500" b="1" spc="-15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в</a:t>
            </a:r>
            <a:r>
              <a:rPr sz="500" b="1" spc="-15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медицинских</a:t>
            </a:r>
            <a:r>
              <a:rPr sz="500" b="1" spc="-15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учреждениях</a:t>
            </a:r>
            <a:r>
              <a:rPr sz="500" b="1" spc="-20" dirty="0">
                <a:latin typeface="Arial"/>
                <a:cs typeface="Arial"/>
              </a:rPr>
              <a:t> </a:t>
            </a:r>
            <a:r>
              <a:rPr sz="500" b="1" spc="-10" dirty="0">
                <a:latin typeface="Arial"/>
                <a:cs typeface="Arial"/>
              </a:rPr>
              <a:t>округа</a:t>
            </a:r>
            <a:endParaRPr sz="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44034" y="1419097"/>
            <a:ext cx="1710055" cy="864235"/>
          </a:xfrm>
          <a:custGeom>
            <a:avLst/>
            <a:gdLst/>
            <a:ahLst/>
            <a:cxnLst/>
            <a:rect l="l" t="t" r="r" b="b"/>
            <a:pathLst>
              <a:path w="1710054" h="864235">
                <a:moveTo>
                  <a:pt x="1488486" y="0"/>
                </a:moveTo>
                <a:lnTo>
                  <a:pt x="221512" y="0"/>
                </a:lnTo>
                <a:lnTo>
                  <a:pt x="176869" y="4500"/>
                </a:lnTo>
                <a:lnTo>
                  <a:pt x="135289" y="17407"/>
                </a:lnTo>
                <a:lnTo>
                  <a:pt x="97662" y="37830"/>
                </a:lnTo>
                <a:lnTo>
                  <a:pt x="64879" y="64879"/>
                </a:lnTo>
                <a:lnTo>
                  <a:pt x="37830" y="97662"/>
                </a:lnTo>
                <a:lnTo>
                  <a:pt x="17407" y="135290"/>
                </a:lnTo>
                <a:lnTo>
                  <a:pt x="4500" y="176870"/>
                </a:lnTo>
                <a:lnTo>
                  <a:pt x="0" y="221513"/>
                </a:lnTo>
                <a:lnTo>
                  <a:pt x="0" y="642486"/>
                </a:lnTo>
                <a:lnTo>
                  <a:pt x="4500" y="687129"/>
                </a:lnTo>
                <a:lnTo>
                  <a:pt x="17407" y="728709"/>
                </a:lnTo>
                <a:lnTo>
                  <a:pt x="37830" y="766337"/>
                </a:lnTo>
                <a:lnTo>
                  <a:pt x="64879" y="799120"/>
                </a:lnTo>
                <a:lnTo>
                  <a:pt x="97662" y="826169"/>
                </a:lnTo>
                <a:lnTo>
                  <a:pt x="135289" y="846592"/>
                </a:lnTo>
                <a:lnTo>
                  <a:pt x="176869" y="859499"/>
                </a:lnTo>
                <a:lnTo>
                  <a:pt x="221512" y="864000"/>
                </a:lnTo>
                <a:lnTo>
                  <a:pt x="1488486" y="864000"/>
                </a:lnTo>
                <a:lnTo>
                  <a:pt x="1533129" y="859499"/>
                </a:lnTo>
                <a:lnTo>
                  <a:pt x="1574709" y="846592"/>
                </a:lnTo>
                <a:lnTo>
                  <a:pt x="1612336" y="826169"/>
                </a:lnTo>
                <a:lnTo>
                  <a:pt x="1645119" y="799120"/>
                </a:lnTo>
                <a:lnTo>
                  <a:pt x="1672168" y="766337"/>
                </a:lnTo>
                <a:lnTo>
                  <a:pt x="1692591" y="728709"/>
                </a:lnTo>
                <a:lnTo>
                  <a:pt x="1705498" y="687129"/>
                </a:lnTo>
                <a:lnTo>
                  <a:pt x="1709999" y="642486"/>
                </a:lnTo>
                <a:lnTo>
                  <a:pt x="1709999" y="221513"/>
                </a:lnTo>
                <a:lnTo>
                  <a:pt x="1705498" y="176870"/>
                </a:lnTo>
                <a:lnTo>
                  <a:pt x="1692591" y="135290"/>
                </a:lnTo>
                <a:lnTo>
                  <a:pt x="1672168" y="97662"/>
                </a:lnTo>
                <a:lnTo>
                  <a:pt x="1645119" y="64879"/>
                </a:lnTo>
                <a:lnTo>
                  <a:pt x="1612336" y="37830"/>
                </a:lnTo>
                <a:lnTo>
                  <a:pt x="1574709" y="17407"/>
                </a:lnTo>
                <a:lnTo>
                  <a:pt x="1533129" y="4500"/>
                </a:lnTo>
                <a:lnTo>
                  <a:pt x="148848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68796" y="1623567"/>
            <a:ext cx="12617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Arial"/>
                <a:cs typeface="Arial"/>
              </a:rPr>
              <a:t>большой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объем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бюрократических</a:t>
            </a:r>
            <a:r>
              <a:rPr sz="700" b="1" spc="8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вопросов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при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реализации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инвестиционного</a:t>
            </a:r>
            <a:r>
              <a:rPr sz="700" b="1" spc="7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проекта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41694" y="2432824"/>
            <a:ext cx="1710055" cy="864235"/>
          </a:xfrm>
          <a:custGeom>
            <a:avLst/>
            <a:gdLst/>
            <a:ahLst/>
            <a:cxnLst/>
            <a:rect l="l" t="t" r="r" b="b"/>
            <a:pathLst>
              <a:path w="1710054" h="864235">
                <a:moveTo>
                  <a:pt x="0" y="221513"/>
                </a:moveTo>
                <a:lnTo>
                  <a:pt x="4500" y="176870"/>
                </a:lnTo>
                <a:lnTo>
                  <a:pt x="17407" y="135290"/>
                </a:lnTo>
                <a:lnTo>
                  <a:pt x="37830" y="97662"/>
                </a:lnTo>
                <a:lnTo>
                  <a:pt x="64879" y="64879"/>
                </a:lnTo>
                <a:lnTo>
                  <a:pt x="97662" y="37830"/>
                </a:lnTo>
                <a:lnTo>
                  <a:pt x="135289" y="17407"/>
                </a:lnTo>
                <a:lnTo>
                  <a:pt x="176870" y="4500"/>
                </a:lnTo>
                <a:lnTo>
                  <a:pt x="221512" y="0"/>
                </a:lnTo>
                <a:lnTo>
                  <a:pt x="1488487" y="0"/>
                </a:lnTo>
                <a:lnTo>
                  <a:pt x="1533129" y="4500"/>
                </a:lnTo>
                <a:lnTo>
                  <a:pt x="1574709" y="17407"/>
                </a:lnTo>
                <a:lnTo>
                  <a:pt x="1612336" y="37830"/>
                </a:lnTo>
                <a:lnTo>
                  <a:pt x="1645120" y="64879"/>
                </a:lnTo>
                <a:lnTo>
                  <a:pt x="1672169" y="97662"/>
                </a:lnTo>
                <a:lnTo>
                  <a:pt x="1692592" y="135290"/>
                </a:lnTo>
                <a:lnTo>
                  <a:pt x="1705499" y="176870"/>
                </a:lnTo>
                <a:lnTo>
                  <a:pt x="1710000" y="221513"/>
                </a:lnTo>
                <a:lnTo>
                  <a:pt x="1710000" y="642487"/>
                </a:lnTo>
                <a:lnTo>
                  <a:pt x="1705499" y="687129"/>
                </a:lnTo>
                <a:lnTo>
                  <a:pt x="1692592" y="728709"/>
                </a:lnTo>
                <a:lnTo>
                  <a:pt x="1672169" y="766337"/>
                </a:lnTo>
                <a:lnTo>
                  <a:pt x="1645120" y="799120"/>
                </a:lnTo>
                <a:lnTo>
                  <a:pt x="1612336" y="826169"/>
                </a:lnTo>
                <a:lnTo>
                  <a:pt x="1574709" y="846592"/>
                </a:lnTo>
                <a:lnTo>
                  <a:pt x="1533129" y="859499"/>
                </a:lnTo>
                <a:lnTo>
                  <a:pt x="1488487" y="864000"/>
                </a:lnTo>
                <a:lnTo>
                  <a:pt x="221512" y="864000"/>
                </a:lnTo>
                <a:lnTo>
                  <a:pt x="176870" y="859499"/>
                </a:lnTo>
                <a:lnTo>
                  <a:pt x="135289" y="846592"/>
                </a:lnTo>
                <a:lnTo>
                  <a:pt x="97662" y="826169"/>
                </a:lnTo>
                <a:lnTo>
                  <a:pt x="64879" y="799120"/>
                </a:lnTo>
                <a:lnTo>
                  <a:pt x="37830" y="766337"/>
                </a:lnTo>
                <a:lnTo>
                  <a:pt x="17407" y="728709"/>
                </a:lnTo>
                <a:lnTo>
                  <a:pt x="4500" y="687129"/>
                </a:lnTo>
                <a:lnTo>
                  <a:pt x="0" y="642487"/>
                </a:lnTo>
                <a:lnTo>
                  <a:pt x="0" y="221513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67250" y="2685288"/>
            <a:ext cx="125920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06070" marR="5080" indent="-294005">
              <a:lnSpc>
                <a:spcPts val="1300"/>
              </a:lnSpc>
              <a:spcBef>
                <a:spcPts val="160"/>
              </a:spcBef>
            </a:pP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бюрократические роблемы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41694" y="3446551"/>
            <a:ext cx="1710055" cy="864235"/>
          </a:xfrm>
          <a:custGeom>
            <a:avLst/>
            <a:gdLst/>
            <a:ahLst/>
            <a:cxnLst/>
            <a:rect l="l" t="t" r="r" b="b"/>
            <a:pathLst>
              <a:path w="1710054" h="864235">
                <a:moveTo>
                  <a:pt x="1488486" y="0"/>
                </a:moveTo>
                <a:lnTo>
                  <a:pt x="221512" y="0"/>
                </a:lnTo>
                <a:lnTo>
                  <a:pt x="176869" y="4500"/>
                </a:lnTo>
                <a:lnTo>
                  <a:pt x="135289" y="17407"/>
                </a:lnTo>
                <a:lnTo>
                  <a:pt x="97662" y="37831"/>
                </a:lnTo>
                <a:lnTo>
                  <a:pt x="64879" y="64880"/>
                </a:lnTo>
                <a:lnTo>
                  <a:pt x="37830" y="97663"/>
                </a:lnTo>
                <a:lnTo>
                  <a:pt x="17407" y="135290"/>
                </a:lnTo>
                <a:lnTo>
                  <a:pt x="4500" y="176870"/>
                </a:lnTo>
                <a:lnTo>
                  <a:pt x="0" y="221513"/>
                </a:lnTo>
                <a:lnTo>
                  <a:pt x="0" y="642487"/>
                </a:lnTo>
                <a:lnTo>
                  <a:pt x="4500" y="687130"/>
                </a:lnTo>
                <a:lnTo>
                  <a:pt x="17407" y="728710"/>
                </a:lnTo>
                <a:lnTo>
                  <a:pt x="37830" y="766337"/>
                </a:lnTo>
                <a:lnTo>
                  <a:pt x="64879" y="799120"/>
                </a:lnTo>
                <a:lnTo>
                  <a:pt x="97662" y="826169"/>
                </a:lnTo>
                <a:lnTo>
                  <a:pt x="135289" y="846592"/>
                </a:lnTo>
                <a:lnTo>
                  <a:pt x="176869" y="859499"/>
                </a:lnTo>
                <a:lnTo>
                  <a:pt x="221512" y="864000"/>
                </a:lnTo>
                <a:lnTo>
                  <a:pt x="1488486" y="864000"/>
                </a:lnTo>
                <a:lnTo>
                  <a:pt x="1533129" y="859499"/>
                </a:lnTo>
                <a:lnTo>
                  <a:pt x="1574709" y="846592"/>
                </a:lnTo>
                <a:lnTo>
                  <a:pt x="1612336" y="826169"/>
                </a:lnTo>
                <a:lnTo>
                  <a:pt x="1645119" y="799120"/>
                </a:lnTo>
                <a:lnTo>
                  <a:pt x="1672168" y="766337"/>
                </a:lnTo>
                <a:lnTo>
                  <a:pt x="1692591" y="728710"/>
                </a:lnTo>
                <a:lnTo>
                  <a:pt x="1705498" y="687130"/>
                </a:lnTo>
                <a:lnTo>
                  <a:pt x="1709999" y="642487"/>
                </a:lnTo>
                <a:lnTo>
                  <a:pt x="1709999" y="221513"/>
                </a:lnTo>
                <a:lnTo>
                  <a:pt x="1705498" y="176870"/>
                </a:lnTo>
                <a:lnTo>
                  <a:pt x="1692591" y="135290"/>
                </a:lnTo>
                <a:lnTo>
                  <a:pt x="1672168" y="97663"/>
                </a:lnTo>
                <a:lnTo>
                  <a:pt x="1645119" y="64880"/>
                </a:lnTo>
                <a:lnTo>
                  <a:pt x="1612336" y="37831"/>
                </a:lnTo>
                <a:lnTo>
                  <a:pt x="1574709" y="17407"/>
                </a:lnTo>
                <a:lnTo>
                  <a:pt x="1533129" y="4500"/>
                </a:lnTo>
                <a:lnTo>
                  <a:pt x="1488486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27587" y="3697223"/>
            <a:ext cx="93853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96520">
              <a:lnSpc>
                <a:spcPts val="1300"/>
              </a:lnSpc>
              <a:spcBef>
                <a:spcPts val="16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ключевые направления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41694" y="4460278"/>
            <a:ext cx="1710055" cy="864235"/>
          </a:xfrm>
          <a:custGeom>
            <a:avLst/>
            <a:gdLst/>
            <a:ahLst/>
            <a:cxnLst/>
            <a:rect l="l" t="t" r="r" b="b"/>
            <a:pathLst>
              <a:path w="1710054" h="864235">
                <a:moveTo>
                  <a:pt x="0" y="221513"/>
                </a:moveTo>
                <a:lnTo>
                  <a:pt x="4500" y="176870"/>
                </a:lnTo>
                <a:lnTo>
                  <a:pt x="17407" y="135290"/>
                </a:lnTo>
                <a:lnTo>
                  <a:pt x="37830" y="97662"/>
                </a:lnTo>
                <a:lnTo>
                  <a:pt x="64879" y="64879"/>
                </a:lnTo>
                <a:lnTo>
                  <a:pt x="97662" y="37830"/>
                </a:lnTo>
                <a:lnTo>
                  <a:pt x="135289" y="17407"/>
                </a:lnTo>
                <a:lnTo>
                  <a:pt x="176870" y="4500"/>
                </a:lnTo>
                <a:lnTo>
                  <a:pt x="221512" y="0"/>
                </a:lnTo>
                <a:lnTo>
                  <a:pt x="1488487" y="0"/>
                </a:lnTo>
                <a:lnTo>
                  <a:pt x="1533129" y="4500"/>
                </a:lnTo>
                <a:lnTo>
                  <a:pt x="1574709" y="17407"/>
                </a:lnTo>
                <a:lnTo>
                  <a:pt x="1612336" y="37830"/>
                </a:lnTo>
                <a:lnTo>
                  <a:pt x="1645120" y="64879"/>
                </a:lnTo>
                <a:lnTo>
                  <a:pt x="1672169" y="97662"/>
                </a:lnTo>
                <a:lnTo>
                  <a:pt x="1692592" y="135290"/>
                </a:lnTo>
                <a:lnTo>
                  <a:pt x="1705499" y="176870"/>
                </a:lnTo>
                <a:lnTo>
                  <a:pt x="1710000" y="221513"/>
                </a:lnTo>
                <a:lnTo>
                  <a:pt x="1710000" y="642487"/>
                </a:lnTo>
                <a:lnTo>
                  <a:pt x="1705499" y="687129"/>
                </a:lnTo>
                <a:lnTo>
                  <a:pt x="1692592" y="728709"/>
                </a:lnTo>
                <a:lnTo>
                  <a:pt x="1672169" y="766337"/>
                </a:lnTo>
                <a:lnTo>
                  <a:pt x="1645120" y="799120"/>
                </a:lnTo>
                <a:lnTo>
                  <a:pt x="1612336" y="826169"/>
                </a:lnTo>
                <a:lnTo>
                  <a:pt x="1574709" y="846592"/>
                </a:lnTo>
                <a:lnTo>
                  <a:pt x="1533129" y="859499"/>
                </a:lnTo>
                <a:lnTo>
                  <a:pt x="1488487" y="864000"/>
                </a:lnTo>
                <a:lnTo>
                  <a:pt x="221512" y="864000"/>
                </a:lnTo>
                <a:lnTo>
                  <a:pt x="176870" y="859499"/>
                </a:lnTo>
                <a:lnTo>
                  <a:pt x="135289" y="846592"/>
                </a:lnTo>
                <a:lnTo>
                  <a:pt x="97662" y="826169"/>
                </a:lnTo>
                <a:lnTo>
                  <a:pt x="64879" y="799120"/>
                </a:lnTo>
                <a:lnTo>
                  <a:pt x="37830" y="766337"/>
                </a:lnTo>
                <a:lnTo>
                  <a:pt x="17407" y="728709"/>
                </a:lnTo>
                <a:lnTo>
                  <a:pt x="4500" y="687129"/>
                </a:lnTo>
                <a:lnTo>
                  <a:pt x="0" y="642487"/>
                </a:lnTo>
                <a:lnTo>
                  <a:pt x="0" y="221513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818869" y="4712208"/>
            <a:ext cx="75565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19685">
              <a:lnSpc>
                <a:spcPts val="1300"/>
              </a:lnSpc>
              <a:spcBef>
                <a:spcPts val="160"/>
              </a:spcBef>
            </a:pP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кадровые проблемы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44034" y="5474006"/>
            <a:ext cx="1710055" cy="864235"/>
          </a:xfrm>
          <a:custGeom>
            <a:avLst/>
            <a:gdLst/>
            <a:ahLst/>
            <a:cxnLst/>
            <a:rect l="l" t="t" r="r" b="b"/>
            <a:pathLst>
              <a:path w="1710054" h="864235">
                <a:moveTo>
                  <a:pt x="1488486" y="0"/>
                </a:moveTo>
                <a:lnTo>
                  <a:pt x="221512" y="0"/>
                </a:lnTo>
                <a:lnTo>
                  <a:pt x="176869" y="4500"/>
                </a:lnTo>
                <a:lnTo>
                  <a:pt x="135289" y="17407"/>
                </a:lnTo>
                <a:lnTo>
                  <a:pt x="97662" y="37830"/>
                </a:lnTo>
                <a:lnTo>
                  <a:pt x="64879" y="64879"/>
                </a:lnTo>
                <a:lnTo>
                  <a:pt x="37830" y="97662"/>
                </a:lnTo>
                <a:lnTo>
                  <a:pt x="17407" y="135289"/>
                </a:lnTo>
                <a:lnTo>
                  <a:pt x="4500" y="176870"/>
                </a:lnTo>
                <a:lnTo>
                  <a:pt x="0" y="221512"/>
                </a:lnTo>
                <a:lnTo>
                  <a:pt x="0" y="642486"/>
                </a:lnTo>
                <a:lnTo>
                  <a:pt x="4500" y="687129"/>
                </a:lnTo>
                <a:lnTo>
                  <a:pt x="17407" y="728709"/>
                </a:lnTo>
                <a:lnTo>
                  <a:pt x="37830" y="766336"/>
                </a:lnTo>
                <a:lnTo>
                  <a:pt x="64879" y="799120"/>
                </a:lnTo>
                <a:lnTo>
                  <a:pt x="97662" y="826168"/>
                </a:lnTo>
                <a:lnTo>
                  <a:pt x="135289" y="846592"/>
                </a:lnTo>
                <a:lnTo>
                  <a:pt x="176869" y="859499"/>
                </a:lnTo>
                <a:lnTo>
                  <a:pt x="221512" y="863999"/>
                </a:lnTo>
                <a:lnTo>
                  <a:pt x="1488486" y="863999"/>
                </a:lnTo>
                <a:lnTo>
                  <a:pt x="1533129" y="859499"/>
                </a:lnTo>
                <a:lnTo>
                  <a:pt x="1574709" y="846592"/>
                </a:lnTo>
                <a:lnTo>
                  <a:pt x="1612336" y="826168"/>
                </a:lnTo>
                <a:lnTo>
                  <a:pt x="1645119" y="799120"/>
                </a:lnTo>
                <a:lnTo>
                  <a:pt x="1672168" y="766336"/>
                </a:lnTo>
                <a:lnTo>
                  <a:pt x="1692591" y="728709"/>
                </a:lnTo>
                <a:lnTo>
                  <a:pt x="1705498" y="687129"/>
                </a:lnTo>
                <a:lnTo>
                  <a:pt x="1709999" y="642486"/>
                </a:lnTo>
                <a:lnTo>
                  <a:pt x="1709999" y="221512"/>
                </a:lnTo>
                <a:lnTo>
                  <a:pt x="1705498" y="176870"/>
                </a:lnTo>
                <a:lnTo>
                  <a:pt x="1692591" y="135289"/>
                </a:lnTo>
                <a:lnTo>
                  <a:pt x="1672168" y="97662"/>
                </a:lnTo>
                <a:lnTo>
                  <a:pt x="1645119" y="64879"/>
                </a:lnTo>
                <a:lnTo>
                  <a:pt x="1612336" y="37830"/>
                </a:lnTo>
                <a:lnTo>
                  <a:pt x="1574709" y="17407"/>
                </a:lnTo>
                <a:lnTo>
                  <a:pt x="1533129" y="4500"/>
                </a:lnTo>
                <a:lnTo>
                  <a:pt x="148848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91046" y="5787135"/>
            <a:ext cx="816610" cy="2330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29209">
              <a:lnSpc>
                <a:spcPts val="790"/>
              </a:lnSpc>
              <a:spcBef>
                <a:spcPts val="165"/>
              </a:spcBef>
            </a:pPr>
            <a:r>
              <a:rPr sz="700" b="1" dirty="0">
                <a:latin typeface="Arial"/>
                <a:cs typeface="Arial"/>
              </a:rPr>
              <a:t>отток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населения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в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крупные</a:t>
            </a:r>
            <a:r>
              <a:rPr sz="700" b="1" spc="-10" dirty="0">
                <a:latin typeface="Arial"/>
                <a:cs typeface="Arial"/>
              </a:rPr>
              <a:t> города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99034" y="3460328"/>
            <a:ext cx="1710055" cy="864235"/>
          </a:xfrm>
          <a:custGeom>
            <a:avLst/>
            <a:gdLst/>
            <a:ahLst/>
            <a:cxnLst/>
            <a:rect l="l" t="t" r="r" b="b"/>
            <a:pathLst>
              <a:path w="1710054" h="864235">
                <a:moveTo>
                  <a:pt x="0" y="221513"/>
                </a:moveTo>
                <a:lnTo>
                  <a:pt x="4500" y="176870"/>
                </a:lnTo>
                <a:lnTo>
                  <a:pt x="17407" y="135290"/>
                </a:lnTo>
                <a:lnTo>
                  <a:pt x="37830" y="97662"/>
                </a:lnTo>
                <a:lnTo>
                  <a:pt x="64879" y="64879"/>
                </a:lnTo>
                <a:lnTo>
                  <a:pt x="97662" y="37830"/>
                </a:lnTo>
                <a:lnTo>
                  <a:pt x="135289" y="17407"/>
                </a:lnTo>
                <a:lnTo>
                  <a:pt x="176870" y="4500"/>
                </a:lnTo>
                <a:lnTo>
                  <a:pt x="221512" y="0"/>
                </a:lnTo>
                <a:lnTo>
                  <a:pt x="1488487" y="0"/>
                </a:lnTo>
                <a:lnTo>
                  <a:pt x="1533129" y="4500"/>
                </a:lnTo>
                <a:lnTo>
                  <a:pt x="1574709" y="17407"/>
                </a:lnTo>
                <a:lnTo>
                  <a:pt x="1612336" y="37830"/>
                </a:lnTo>
                <a:lnTo>
                  <a:pt x="1645120" y="64879"/>
                </a:lnTo>
                <a:lnTo>
                  <a:pt x="1672169" y="97662"/>
                </a:lnTo>
                <a:lnTo>
                  <a:pt x="1692592" y="135290"/>
                </a:lnTo>
                <a:lnTo>
                  <a:pt x="1705499" y="176870"/>
                </a:lnTo>
                <a:lnTo>
                  <a:pt x="1710000" y="221513"/>
                </a:lnTo>
                <a:lnTo>
                  <a:pt x="1710000" y="642487"/>
                </a:lnTo>
                <a:lnTo>
                  <a:pt x="1705499" y="687129"/>
                </a:lnTo>
                <a:lnTo>
                  <a:pt x="1692592" y="728709"/>
                </a:lnTo>
                <a:lnTo>
                  <a:pt x="1672169" y="766337"/>
                </a:lnTo>
                <a:lnTo>
                  <a:pt x="1645120" y="799120"/>
                </a:lnTo>
                <a:lnTo>
                  <a:pt x="1612336" y="826169"/>
                </a:lnTo>
                <a:lnTo>
                  <a:pt x="1574709" y="846592"/>
                </a:lnTo>
                <a:lnTo>
                  <a:pt x="1533129" y="859499"/>
                </a:lnTo>
                <a:lnTo>
                  <a:pt x="1488487" y="864000"/>
                </a:lnTo>
                <a:lnTo>
                  <a:pt x="221512" y="864000"/>
                </a:lnTo>
                <a:lnTo>
                  <a:pt x="176870" y="859499"/>
                </a:lnTo>
                <a:lnTo>
                  <a:pt x="135289" y="846592"/>
                </a:lnTo>
                <a:lnTo>
                  <a:pt x="97662" y="826169"/>
                </a:lnTo>
                <a:lnTo>
                  <a:pt x="64879" y="799120"/>
                </a:lnTo>
                <a:lnTo>
                  <a:pt x="37830" y="766337"/>
                </a:lnTo>
                <a:lnTo>
                  <a:pt x="17407" y="728709"/>
                </a:lnTo>
                <a:lnTo>
                  <a:pt x="4500" y="687129"/>
                </a:lnTo>
                <a:lnTo>
                  <a:pt x="0" y="642487"/>
                </a:lnTo>
                <a:lnTo>
                  <a:pt x="0" y="221513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609533" y="3712464"/>
            <a:ext cx="88900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79375" marR="5080" indent="-66675">
              <a:lnSpc>
                <a:spcPts val="1300"/>
              </a:lnSpc>
              <a:spcBef>
                <a:spcPts val="160"/>
              </a:spcBef>
            </a:pP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технические проблемы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056371" y="3460328"/>
            <a:ext cx="1710055" cy="864235"/>
          </a:xfrm>
          <a:custGeom>
            <a:avLst/>
            <a:gdLst/>
            <a:ahLst/>
            <a:cxnLst/>
            <a:rect l="l" t="t" r="r" b="b"/>
            <a:pathLst>
              <a:path w="1710054" h="864235">
                <a:moveTo>
                  <a:pt x="1488486" y="0"/>
                </a:moveTo>
                <a:lnTo>
                  <a:pt x="221512" y="0"/>
                </a:lnTo>
                <a:lnTo>
                  <a:pt x="176869" y="4500"/>
                </a:lnTo>
                <a:lnTo>
                  <a:pt x="135289" y="17407"/>
                </a:lnTo>
                <a:lnTo>
                  <a:pt x="97662" y="37830"/>
                </a:lnTo>
                <a:lnTo>
                  <a:pt x="64879" y="64879"/>
                </a:lnTo>
                <a:lnTo>
                  <a:pt x="37830" y="97662"/>
                </a:lnTo>
                <a:lnTo>
                  <a:pt x="17407" y="135289"/>
                </a:lnTo>
                <a:lnTo>
                  <a:pt x="4500" y="176869"/>
                </a:lnTo>
                <a:lnTo>
                  <a:pt x="0" y="221512"/>
                </a:lnTo>
                <a:lnTo>
                  <a:pt x="0" y="642486"/>
                </a:lnTo>
                <a:lnTo>
                  <a:pt x="4500" y="687129"/>
                </a:lnTo>
                <a:lnTo>
                  <a:pt x="17407" y="728709"/>
                </a:lnTo>
                <a:lnTo>
                  <a:pt x="37830" y="766336"/>
                </a:lnTo>
                <a:lnTo>
                  <a:pt x="64879" y="799120"/>
                </a:lnTo>
                <a:lnTo>
                  <a:pt x="97662" y="826168"/>
                </a:lnTo>
                <a:lnTo>
                  <a:pt x="135289" y="846592"/>
                </a:lnTo>
                <a:lnTo>
                  <a:pt x="176869" y="859499"/>
                </a:lnTo>
                <a:lnTo>
                  <a:pt x="221512" y="864000"/>
                </a:lnTo>
                <a:lnTo>
                  <a:pt x="1488486" y="864000"/>
                </a:lnTo>
                <a:lnTo>
                  <a:pt x="1533129" y="859499"/>
                </a:lnTo>
                <a:lnTo>
                  <a:pt x="1574709" y="846592"/>
                </a:lnTo>
                <a:lnTo>
                  <a:pt x="1612336" y="826168"/>
                </a:lnTo>
                <a:lnTo>
                  <a:pt x="1645120" y="799120"/>
                </a:lnTo>
                <a:lnTo>
                  <a:pt x="1672169" y="766336"/>
                </a:lnTo>
                <a:lnTo>
                  <a:pt x="1692592" y="728709"/>
                </a:lnTo>
                <a:lnTo>
                  <a:pt x="1705499" y="687129"/>
                </a:lnTo>
                <a:lnTo>
                  <a:pt x="1710000" y="642486"/>
                </a:lnTo>
                <a:lnTo>
                  <a:pt x="1710000" y="221512"/>
                </a:lnTo>
                <a:lnTo>
                  <a:pt x="1705499" y="176869"/>
                </a:lnTo>
                <a:lnTo>
                  <a:pt x="1692592" y="135289"/>
                </a:lnTo>
                <a:lnTo>
                  <a:pt x="1672169" y="97662"/>
                </a:lnTo>
                <a:lnTo>
                  <a:pt x="1645120" y="64879"/>
                </a:lnTo>
                <a:lnTo>
                  <a:pt x="1612336" y="37830"/>
                </a:lnTo>
                <a:lnTo>
                  <a:pt x="1574709" y="17407"/>
                </a:lnTo>
                <a:lnTo>
                  <a:pt x="1533129" y="4500"/>
                </a:lnTo>
                <a:lnTo>
                  <a:pt x="148848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278153" y="3513327"/>
            <a:ext cx="1286510" cy="749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690" marR="52705" indent="635" algn="ctr">
              <a:lnSpc>
                <a:spcPct val="99000"/>
              </a:lnSpc>
              <a:spcBef>
                <a:spcPts val="105"/>
              </a:spcBef>
            </a:pPr>
            <a:r>
              <a:rPr sz="700" b="1" spc="-10" dirty="0">
                <a:latin typeface="Arial"/>
                <a:cs typeface="Arial"/>
              </a:rPr>
              <a:t>отсутствие</a:t>
            </a:r>
            <a:r>
              <a:rPr sz="700" b="1" spc="4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эффективной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коммуникации</a:t>
            </a:r>
            <a:r>
              <a:rPr sz="700" b="1" spc="-50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между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представителями</a:t>
            </a:r>
            <a:r>
              <a:rPr sz="700" b="1" spc="8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бизнеса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и</a:t>
            </a:r>
            <a:r>
              <a:rPr sz="700" b="1" spc="3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администрацией</a:t>
            </a:r>
            <a:r>
              <a:rPr sz="700" b="1" spc="40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МО</a:t>
            </a:r>
            <a:endParaRPr sz="7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60"/>
              </a:spcBef>
            </a:pPr>
            <a:r>
              <a:rPr sz="500" b="1" dirty="0">
                <a:latin typeface="Arial"/>
                <a:cs typeface="Arial"/>
              </a:rPr>
              <a:t>в</a:t>
            </a:r>
            <a:r>
              <a:rPr sz="500" b="1" spc="25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т.ч.</a:t>
            </a:r>
            <a:r>
              <a:rPr sz="500" b="1" spc="25" dirty="0">
                <a:latin typeface="Arial"/>
                <a:cs typeface="Arial"/>
              </a:rPr>
              <a:t> </a:t>
            </a:r>
            <a:r>
              <a:rPr sz="500" b="1" spc="-10" dirty="0">
                <a:latin typeface="Arial"/>
                <a:cs typeface="Arial"/>
              </a:rPr>
              <a:t>необходима</a:t>
            </a:r>
            <a:r>
              <a:rPr sz="500" b="1" spc="25" dirty="0">
                <a:latin typeface="Arial"/>
                <a:cs typeface="Arial"/>
              </a:rPr>
              <a:t> </a:t>
            </a:r>
            <a:r>
              <a:rPr sz="500" b="1" spc="-10" dirty="0">
                <a:latin typeface="Arial"/>
                <a:cs typeface="Arial"/>
              </a:rPr>
              <a:t>регулярная</a:t>
            </a:r>
            <a:r>
              <a:rPr sz="500" b="1" spc="20" dirty="0">
                <a:latin typeface="Arial"/>
                <a:cs typeface="Arial"/>
              </a:rPr>
              <a:t> </a:t>
            </a:r>
            <a:r>
              <a:rPr sz="500" b="1" spc="-10" dirty="0">
                <a:latin typeface="Arial"/>
                <a:cs typeface="Arial"/>
              </a:rPr>
              <a:t>рассылка</a:t>
            </a:r>
            <a:r>
              <a:rPr sz="500" b="1" spc="500" dirty="0">
                <a:latin typeface="Arial"/>
                <a:cs typeface="Arial"/>
              </a:rPr>
              <a:t> </a:t>
            </a:r>
            <a:r>
              <a:rPr sz="500" b="1" spc="-10" dirty="0">
                <a:latin typeface="Arial"/>
                <a:cs typeface="Arial"/>
              </a:rPr>
              <a:t>информации</a:t>
            </a:r>
            <a:r>
              <a:rPr sz="500" b="1" spc="15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о</a:t>
            </a:r>
            <a:r>
              <a:rPr sz="500" b="1" spc="10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мерах</a:t>
            </a:r>
            <a:r>
              <a:rPr sz="500" b="1" spc="15" dirty="0">
                <a:latin typeface="Arial"/>
                <a:cs typeface="Arial"/>
              </a:rPr>
              <a:t> </a:t>
            </a:r>
            <a:r>
              <a:rPr sz="500" b="1" spc="-10" dirty="0">
                <a:latin typeface="Arial"/>
                <a:cs typeface="Arial"/>
              </a:rPr>
              <a:t>поддержки</a:t>
            </a:r>
            <a:endParaRPr sz="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500" b="1" dirty="0">
                <a:latin typeface="Arial"/>
                <a:cs typeface="Arial"/>
              </a:rPr>
              <a:t>со</a:t>
            </a:r>
            <a:r>
              <a:rPr sz="500" b="1" spc="5" dirty="0">
                <a:latin typeface="Arial"/>
                <a:cs typeface="Arial"/>
              </a:rPr>
              <a:t> </a:t>
            </a:r>
            <a:r>
              <a:rPr sz="500" b="1" spc="-10" dirty="0">
                <a:latin typeface="Arial"/>
                <a:cs typeface="Arial"/>
              </a:rPr>
              <a:t>стороны</a:t>
            </a:r>
            <a:r>
              <a:rPr sz="500" b="1" spc="15" dirty="0">
                <a:latin typeface="Arial"/>
                <a:cs typeface="Arial"/>
              </a:rPr>
              <a:t> </a:t>
            </a:r>
            <a:r>
              <a:rPr sz="500" b="1" spc="-10" dirty="0">
                <a:latin typeface="Arial"/>
                <a:cs typeface="Arial"/>
              </a:rPr>
              <a:t>администрации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xfrm>
            <a:off x="614316" y="6603972"/>
            <a:ext cx="402653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10" dirty="0"/>
              <a:t> </a:t>
            </a:r>
            <a:r>
              <a:rPr spc="-20" dirty="0"/>
              <a:t>ПРОФИЛЬ</a:t>
            </a:r>
            <a:r>
              <a:rPr spc="10" dirty="0"/>
              <a:t> </a:t>
            </a:r>
            <a:r>
              <a:rPr lang="ru-RU" spc="10" dirty="0"/>
              <a:t>М</a:t>
            </a:r>
            <a:r>
              <a:rPr lang="ru-RU" dirty="0"/>
              <a:t>АНСКОГО</a:t>
            </a:r>
            <a:r>
              <a:rPr lang="ru-RU" spc="15" dirty="0"/>
              <a:t> Р</a:t>
            </a:r>
            <a:r>
              <a:rPr lang="ru-RU" spc="-10" dirty="0"/>
              <a:t>АЙОНА</a:t>
            </a:r>
            <a:endParaRPr spc="-10" dirty="0"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7015" y="1401545"/>
            <a:ext cx="9137015" cy="4900930"/>
            <a:chOff x="627015" y="1401545"/>
            <a:chExt cx="9137015" cy="4900930"/>
          </a:xfrm>
        </p:grpSpPr>
        <p:sp>
          <p:nvSpPr>
            <p:cNvPr id="3" name="object 3"/>
            <p:cNvSpPr/>
            <p:nvPr/>
          </p:nvSpPr>
          <p:spPr>
            <a:xfrm>
              <a:off x="627015" y="1956987"/>
              <a:ext cx="9137015" cy="4345305"/>
            </a:xfrm>
            <a:custGeom>
              <a:avLst/>
              <a:gdLst/>
              <a:ahLst/>
              <a:cxnLst/>
              <a:rect l="l" t="t" r="r" b="b"/>
              <a:pathLst>
                <a:path w="9137015" h="4345305">
                  <a:moveTo>
                    <a:pt x="8848576" y="0"/>
                  </a:moveTo>
                  <a:lnTo>
                    <a:pt x="287810" y="0"/>
                  </a:lnTo>
                  <a:lnTo>
                    <a:pt x="241125" y="3766"/>
                  </a:lnTo>
                  <a:lnTo>
                    <a:pt x="196839" y="14672"/>
                  </a:lnTo>
                  <a:lnTo>
                    <a:pt x="155544" y="32124"/>
                  </a:lnTo>
                  <a:lnTo>
                    <a:pt x="117833" y="55530"/>
                  </a:lnTo>
                  <a:lnTo>
                    <a:pt x="84297" y="84297"/>
                  </a:lnTo>
                  <a:lnTo>
                    <a:pt x="55530" y="117833"/>
                  </a:lnTo>
                  <a:lnTo>
                    <a:pt x="32124" y="155544"/>
                  </a:lnTo>
                  <a:lnTo>
                    <a:pt x="14672" y="196839"/>
                  </a:lnTo>
                  <a:lnTo>
                    <a:pt x="3766" y="241125"/>
                  </a:lnTo>
                  <a:lnTo>
                    <a:pt x="0" y="287809"/>
                  </a:lnTo>
                  <a:lnTo>
                    <a:pt x="0" y="4057169"/>
                  </a:lnTo>
                  <a:lnTo>
                    <a:pt x="3766" y="4103853"/>
                  </a:lnTo>
                  <a:lnTo>
                    <a:pt x="14672" y="4148139"/>
                  </a:lnTo>
                  <a:lnTo>
                    <a:pt x="32124" y="4189434"/>
                  </a:lnTo>
                  <a:lnTo>
                    <a:pt x="55530" y="4227146"/>
                  </a:lnTo>
                  <a:lnTo>
                    <a:pt x="84297" y="4260681"/>
                  </a:lnTo>
                  <a:lnTo>
                    <a:pt x="117833" y="4289448"/>
                  </a:lnTo>
                  <a:lnTo>
                    <a:pt x="155544" y="4312854"/>
                  </a:lnTo>
                  <a:lnTo>
                    <a:pt x="196839" y="4330306"/>
                  </a:lnTo>
                  <a:lnTo>
                    <a:pt x="241125" y="4341212"/>
                  </a:lnTo>
                  <a:lnTo>
                    <a:pt x="287810" y="4344979"/>
                  </a:lnTo>
                  <a:lnTo>
                    <a:pt x="8848576" y="4344979"/>
                  </a:lnTo>
                  <a:lnTo>
                    <a:pt x="8895261" y="4341212"/>
                  </a:lnTo>
                  <a:lnTo>
                    <a:pt x="8939547" y="4330306"/>
                  </a:lnTo>
                  <a:lnTo>
                    <a:pt x="8980842" y="4312854"/>
                  </a:lnTo>
                  <a:lnTo>
                    <a:pt x="9018553" y="4289448"/>
                  </a:lnTo>
                  <a:lnTo>
                    <a:pt x="9052089" y="4260681"/>
                  </a:lnTo>
                  <a:lnTo>
                    <a:pt x="9080856" y="4227146"/>
                  </a:lnTo>
                  <a:lnTo>
                    <a:pt x="9104262" y="4189434"/>
                  </a:lnTo>
                  <a:lnTo>
                    <a:pt x="9121714" y="4148139"/>
                  </a:lnTo>
                  <a:lnTo>
                    <a:pt x="9132619" y="4103853"/>
                  </a:lnTo>
                  <a:lnTo>
                    <a:pt x="9136386" y="4057169"/>
                  </a:lnTo>
                  <a:lnTo>
                    <a:pt x="9136386" y="287809"/>
                  </a:lnTo>
                  <a:lnTo>
                    <a:pt x="9132619" y="241125"/>
                  </a:lnTo>
                  <a:lnTo>
                    <a:pt x="9121714" y="196839"/>
                  </a:lnTo>
                  <a:lnTo>
                    <a:pt x="9104262" y="155544"/>
                  </a:lnTo>
                  <a:lnTo>
                    <a:pt x="9080856" y="117833"/>
                  </a:lnTo>
                  <a:lnTo>
                    <a:pt x="9052089" y="84297"/>
                  </a:lnTo>
                  <a:lnTo>
                    <a:pt x="9018553" y="55530"/>
                  </a:lnTo>
                  <a:lnTo>
                    <a:pt x="8980842" y="32124"/>
                  </a:lnTo>
                  <a:lnTo>
                    <a:pt x="8939547" y="14672"/>
                  </a:lnTo>
                  <a:lnTo>
                    <a:pt x="8895261" y="3766"/>
                  </a:lnTo>
                  <a:lnTo>
                    <a:pt x="884857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7016" y="1401545"/>
              <a:ext cx="9137015" cy="1153160"/>
            </a:xfrm>
            <a:custGeom>
              <a:avLst/>
              <a:gdLst/>
              <a:ahLst/>
              <a:cxnLst/>
              <a:rect l="l" t="t" r="r" b="b"/>
              <a:pathLst>
                <a:path w="9137015" h="1153160">
                  <a:moveTo>
                    <a:pt x="8880172" y="0"/>
                  </a:moveTo>
                  <a:lnTo>
                    <a:pt x="256226" y="0"/>
                  </a:lnTo>
                  <a:lnTo>
                    <a:pt x="210169" y="4128"/>
                  </a:lnTo>
                  <a:lnTo>
                    <a:pt x="166820" y="16030"/>
                  </a:lnTo>
                  <a:lnTo>
                    <a:pt x="126904" y="34982"/>
                  </a:lnTo>
                  <a:lnTo>
                    <a:pt x="91143" y="60261"/>
                  </a:lnTo>
                  <a:lnTo>
                    <a:pt x="60261" y="91143"/>
                  </a:lnTo>
                  <a:lnTo>
                    <a:pt x="34982" y="126904"/>
                  </a:lnTo>
                  <a:lnTo>
                    <a:pt x="16030" y="166821"/>
                  </a:lnTo>
                  <a:lnTo>
                    <a:pt x="4128" y="210170"/>
                  </a:lnTo>
                  <a:lnTo>
                    <a:pt x="0" y="256227"/>
                  </a:lnTo>
                  <a:lnTo>
                    <a:pt x="0" y="896584"/>
                  </a:lnTo>
                  <a:lnTo>
                    <a:pt x="4128" y="942641"/>
                  </a:lnTo>
                  <a:lnTo>
                    <a:pt x="16030" y="985990"/>
                  </a:lnTo>
                  <a:lnTo>
                    <a:pt x="34982" y="1025907"/>
                  </a:lnTo>
                  <a:lnTo>
                    <a:pt x="60261" y="1061668"/>
                  </a:lnTo>
                  <a:lnTo>
                    <a:pt x="91143" y="1092550"/>
                  </a:lnTo>
                  <a:lnTo>
                    <a:pt x="126904" y="1117829"/>
                  </a:lnTo>
                  <a:lnTo>
                    <a:pt x="166820" y="1136781"/>
                  </a:lnTo>
                  <a:lnTo>
                    <a:pt x="210169" y="1148683"/>
                  </a:lnTo>
                  <a:lnTo>
                    <a:pt x="256226" y="1152812"/>
                  </a:lnTo>
                  <a:lnTo>
                    <a:pt x="8880172" y="1152812"/>
                  </a:lnTo>
                  <a:lnTo>
                    <a:pt x="8926229" y="1148683"/>
                  </a:lnTo>
                  <a:lnTo>
                    <a:pt x="8969577" y="1136781"/>
                  </a:lnTo>
                  <a:lnTo>
                    <a:pt x="9009494" y="1117829"/>
                  </a:lnTo>
                  <a:lnTo>
                    <a:pt x="9045255" y="1092550"/>
                  </a:lnTo>
                  <a:lnTo>
                    <a:pt x="9076137" y="1061668"/>
                  </a:lnTo>
                  <a:lnTo>
                    <a:pt x="9101416" y="1025907"/>
                  </a:lnTo>
                  <a:lnTo>
                    <a:pt x="9120368" y="985990"/>
                  </a:lnTo>
                  <a:lnTo>
                    <a:pt x="9132270" y="942641"/>
                  </a:lnTo>
                  <a:lnTo>
                    <a:pt x="9136398" y="896584"/>
                  </a:lnTo>
                  <a:lnTo>
                    <a:pt x="9136398" y="256227"/>
                  </a:lnTo>
                  <a:lnTo>
                    <a:pt x="9132270" y="210170"/>
                  </a:lnTo>
                  <a:lnTo>
                    <a:pt x="9120368" y="166821"/>
                  </a:lnTo>
                  <a:lnTo>
                    <a:pt x="9101416" y="126904"/>
                  </a:lnTo>
                  <a:lnTo>
                    <a:pt x="9076137" y="91143"/>
                  </a:lnTo>
                  <a:lnTo>
                    <a:pt x="9045255" y="60261"/>
                  </a:lnTo>
                  <a:lnTo>
                    <a:pt x="9009494" y="34982"/>
                  </a:lnTo>
                  <a:lnTo>
                    <a:pt x="8969577" y="16030"/>
                  </a:lnTo>
                  <a:lnTo>
                    <a:pt x="8926229" y="4128"/>
                  </a:lnTo>
                  <a:lnTo>
                    <a:pt x="8880172" y="0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7011" y="2168664"/>
              <a:ext cx="9137015" cy="3311525"/>
            </a:xfrm>
            <a:custGeom>
              <a:avLst/>
              <a:gdLst/>
              <a:ahLst/>
              <a:cxnLst/>
              <a:rect l="l" t="t" r="r" b="b"/>
              <a:pathLst>
                <a:path w="9137015" h="3311525">
                  <a:moveTo>
                    <a:pt x="9136393" y="0"/>
                  </a:moveTo>
                  <a:lnTo>
                    <a:pt x="9136393" y="0"/>
                  </a:lnTo>
                  <a:lnTo>
                    <a:pt x="0" y="0"/>
                  </a:lnTo>
                  <a:lnTo>
                    <a:pt x="0" y="822134"/>
                  </a:lnTo>
                  <a:lnTo>
                    <a:pt x="0" y="1666887"/>
                  </a:lnTo>
                  <a:lnTo>
                    <a:pt x="0" y="2489022"/>
                  </a:lnTo>
                  <a:lnTo>
                    <a:pt x="0" y="3311169"/>
                  </a:lnTo>
                  <a:lnTo>
                    <a:pt x="2017864" y="3311169"/>
                  </a:lnTo>
                  <a:lnTo>
                    <a:pt x="9136393" y="3311169"/>
                  </a:lnTo>
                  <a:lnTo>
                    <a:pt x="9136393" y="2900095"/>
                  </a:lnTo>
                  <a:lnTo>
                    <a:pt x="9136393" y="2489022"/>
                  </a:lnTo>
                  <a:lnTo>
                    <a:pt x="9136393" y="2077961"/>
                  </a:lnTo>
                  <a:lnTo>
                    <a:pt x="8330146" y="2077961"/>
                  </a:lnTo>
                  <a:lnTo>
                    <a:pt x="2017864" y="2077961"/>
                  </a:lnTo>
                  <a:lnTo>
                    <a:pt x="2017864" y="2077948"/>
                  </a:lnTo>
                  <a:lnTo>
                    <a:pt x="9136393" y="2077948"/>
                  </a:lnTo>
                  <a:lnTo>
                    <a:pt x="9136393" y="1666887"/>
                  </a:lnTo>
                  <a:lnTo>
                    <a:pt x="9136393" y="1233208"/>
                  </a:lnTo>
                  <a:lnTo>
                    <a:pt x="9136393" y="822134"/>
                  </a:lnTo>
                  <a:lnTo>
                    <a:pt x="9136393" y="411073"/>
                  </a:lnTo>
                  <a:lnTo>
                    <a:pt x="8330146" y="411073"/>
                  </a:lnTo>
                  <a:lnTo>
                    <a:pt x="2017864" y="411073"/>
                  </a:lnTo>
                  <a:lnTo>
                    <a:pt x="2017864" y="411060"/>
                  </a:lnTo>
                  <a:lnTo>
                    <a:pt x="9136393" y="411060"/>
                  </a:lnTo>
                  <a:lnTo>
                    <a:pt x="913639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ТОП-</a:t>
            </a:r>
            <a:r>
              <a:rPr dirty="0"/>
              <a:t>ДЕЙСТВИЯ</a:t>
            </a:r>
            <a:r>
              <a:rPr spc="-120" dirty="0"/>
              <a:t> </a:t>
            </a:r>
            <a:r>
              <a:rPr spc="-10" dirty="0"/>
              <a:t>АДМИНИСТРАЦИИ</a:t>
            </a:r>
          </a:p>
        </p:txBody>
      </p:sp>
      <p:sp>
        <p:nvSpPr>
          <p:cNvPr id="7" name="object 7"/>
          <p:cNvSpPr/>
          <p:nvPr/>
        </p:nvSpPr>
        <p:spPr>
          <a:xfrm>
            <a:off x="627016" y="163628"/>
            <a:ext cx="1821814" cy="274320"/>
          </a:xfrm>
          <a:custGeom>
            <a:avLst/>
            <a:gdLst/>
            <a:ahLst/>
            <a:cxnLst/>
            <a:rect l="l" t="t" r="r" b="b"/>
            <a:pathLst>
              <a:path w="1821814" h="274320">
                <a:moveTo>
                  <a:pt x="1684292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7"/>
                </a:lnTo>
                <a:lnTo>
                  <a:pt x="26417" y="56057"/>
                </a:lnTo>
                <a:lnTo>
                  <a:pt x="6980" y="93644"/>
                </a:lnTo>
                <a:lnTo>
                  <a:pt x="0" y="136922"/>
                </a:lnTo>
                <a:lnTo>
                  <a:pt x="6980" y="180200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3" y="266863"/>
                </a:lnTo>
                <a:lnTo>
                  <a:pt x="136921" y="273843"/>
                </a:lnTo>
                <a:lnTo>
                  <a:pt x="1684292" y="273843"/>
                </a:lnTo>
                <a:lnTo>
                  <a:pt x="1727570" y="266863"/>
                </a:lnTo>
                <a:lnTo>
                  <a:pt x="1765157" y="247425"/>
                </a:lnTo>
                <a:lnTo>
                  <a:pt x="1794797" y="217786"/>
                </a:lnTo>
                <a:lnTo>
                  <a:pt x="1814234" y="180200"/>
                </a:lnTo>
                <a:lnTo>
                  <a:pt x="1821215" y="136922"/>
                </a:lnTo>
                <a:lnTo>
                  <a:pt x="1814234" y="93644"/>
                </a:lnTo>
                <a:lnTo>
                  <a:pt x="1794797" y="56057"/>
                </a:lnTo>
                <a:lnTo>
                  <a:pt x="1765157" y="26417"/>
                </a:lnTo>
                <a:lnTo>
                  <a:pt x="1727570" y="6980"/>
                </a:lnTo>
                <a:lnTo>
                  <a:pt x="1684292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2419" y="227076"/>
            <a:ext cx="15697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ТОП-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действия</a:t>
            </a: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администрации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898561"/>
              </p:ext>
            </p:extLst>
          </p:nvPr>
        </p:nvGraphicFramePr>
        <p:xfrm>
          <a:off x="620665" y="1370408"/>
          <a:ext cx="9137650" cy="49474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80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73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64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64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64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64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64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91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СФЕРА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871855">
                        <a:lnSpc>
                          <a:spcPct val="100000"/>
                        </a:lnSpc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ДЕЙСТВИЯ</a:t>
                      </a:r>
                      <a:r>
                        <a:rPr sz="7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АДМИНИСТРАЦИИ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ОЧЕРЁДНОСТЬ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ВАЖНОСТЬ*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СТОИМОСТЬ**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ВРЕМЯ**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77495" marR="133985" indent="-135890">
                        <a:lnSpc>
                          <a:spcPts val="790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ИТОГОВЫЙ</a:t>
                      </a:r>
                      <a:r>
                        <a:rPr sz="70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БАЛЛ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08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575945" marR="424180">
                        <a:lnSpc>
                          <a:spcPct val="102200"/>
                        </a:lnSpc>
                      </a:pPr>
                      <a:r>
                        <a:rPr lang="ru-RU" sz="900" b="1" spc="-10" dirty="0">
                          <a:latin typeface="Arial"/>
                          <a:cs typeface="Arial"/>
                        </a:rPr>
                        <a:t>Ремонт а/дороги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b="1" spc="-10" dirty="0">
                          <a:latin typeface="Arial"/>
                          <a:cs typeface="Arial"/>
                        </a:rPr>
                        <a:t>Р-255 «Сибирь» Красноярск-</a:t>
                      </a:r>
                      <a:r>
                        <a:rPr lang="ru-RU" sz="900" b="1" spc="-10" dirty="0" err="1">
                          <a:latin typeface="Arial"/>
                          <a:cs typeface="Arial"/>
                        </a:rPr>
                        <a:t>Кускун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79705" marR="365760">
                        <a:lnSpc>
                          <a:spcPts val="790"/>
                        </a:lnSpc>
                        <a:spcBef>
                          <a:spcPts val="5"/>
                        </a:spcBef>
                      </a:pP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Информирование</a:t>
                      </a:r>
                      <a:r>
                        <a:rPr sz="7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предпринимателей</a:t>
                      </a:r>
                      <a:r>
                        <a:rPr sz="7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7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будущих</a:t>
                      </a:r>
                      <a:r>
                        <a:rPr sz="7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изменениях</a:t>
                      </a:r>
                      <a:r>
                        <a:rPr sz="700" spc="5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7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дорожно-транспортной</a:t>
                      </a:r>
                      <a:r>
                        <a:rPr sz="7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инфраструктуре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4756A0"/>
                          </a:solidFill>
                          <a:latin typeface="Arial"/>
                          <a:cs typeface="Arial"/>
                        </a:rPr>
                        <a:t>ТОП-</a:t>
                      </a:r>
                      <a:r>
                        <a:rPr sz="900" b="1" spc="-50" dirty="0">
                          <a:solidFill>
                            <a:srgbClr val="4756A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5" dirty="0">
                          <a:solidFill>
                            <a:srgbClr val="4756A0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08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79705" marR="382905">
                        <a:lnSpc>
                          <a:spcPts val="790"/>
                        </a:lnSpc>
                      </a:pP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Информирование</a:t>
                      </a:r>
                      <a:r>
                        <a:rPr sz="7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инвесторов</a:t>
                      </a:r>
                      <a:r>
                        <a:rPr sz="7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7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7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логистических</a:t>
                      </a:r>
                      <a:r>
                        <a:rPr sz="7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7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20" dirty="0">
                          <a:latin typeface="Microsoft Sans Serif"/>
                          <a:cs typeface="Microsoft Sans Serif"/>
                        </a:rPr>
                        <a:t>иных</a:t>
                      </a:r>
                      <a:r>
                        <a:rPr sz="700" spc="5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возможностях</a:t>
                      </a:r>
                      <a:r>
                        <a:rPr sz="7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7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7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проекта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B1C1E4"/>
                          </a:solidFill>
                          <a:latin typeface="Arial"/>
                          <a:cs typeface="Arial"/>
                        </a:rPr>
                        <a:t>ТОП-</a:t>
                      </a:r>
                      <a:r>
                        <a:rPr sz="900" b="1" spc="-50" dirty="0">
                          <a:solidFill>
                            <a:srgbClr val="B1C1E4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5" dirty="0">
                          <a:latin typeface="Arial"/>
                          <a:cs typeface="Arial"/>
                        </a:rPr>
                        <a:t>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0845">
                <a:tc rowSpan="2">
                  <a:txBody>
                    <a:bodyPr/>
                    <a:lstStyle/>
                    <a:p>
                      <a:pPr marL="575945" marR="298450">
                        <a:lnSpc>
                          <a:spcPct val="99400"/>
                        </a:lnSpc>
                        <a:spcBef>
                          <a:spcPts val="63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Нивелирование угрозы</a:t>
                      </a:r>
                      <a:r>
                        <a:rPr sz="9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выбора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инвестором</a:t>
                      </a:r>
                      <a:r>
                        <a:rPr sz="9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другого муниципального образования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203835">
                        <a:lnSpc>
                          <a:spcPct val="101400"/>
                        </a:lnSpc>
                        <a:spcBef>
                          <a:spcPts val="335"/>
                        </a:spcBef>
                      </a:pPr>
                      <a:r>
                        <a:rPr sz="700" spc="-10" dirty="0" err="1">
                          <a:latin typeface="Microsoft Sans Serif"/>
                          <a:cs typeface="Microsoft Sans Serif"/>
                        </a:rPr>
                        <a:t>Использование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 err="1">
                          <a:latin typeface="Microsoft Sans Serif"/>
                          <a:cs typeface="Microsoft Sans Serif"/>
                        </a:rPr>
                        <a:t>информационных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материалов</a:t>
                      </a:r>
                      <a:r>
                        <a:rPr sz="700" spc="5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презентации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сильных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сторон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 err="1">
                          <a:latin typeface="Microsoft Sans Serif"/>
                          <a:cs typeface="Microsoft Sans Serif"/>
                        </a:rPr>
                        <a:t>возможностей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700" spc="5" dirty="0">
                          <a:latin typeface="Microsoft Sans Serif"/>
                          <a:cs typeface="Microsoft Sans Serif"/>
                        </a:rPr>
                        <a:t>района </a:t>
                      </a:r>
                      <a:r>
                        <a:rPr sz="700" spc="-10" dirty="0" err="1">
                          <a:latin typeface="Microsoft Sans Serif"/>
                          <a:cs typeface="Microsoft Sans Serif"/>
                        </a:rPr>
                        <a:t>перед</a:t>
                      </a:r>
                      <a:r>
                        <a:rPr sz="700" spc="5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потенциальными</a:t>
                      </a:r>
                      <a:r>
                        <a:rPr sz="700" spc="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инвесторами</a:t>
                      </a:r>
                      <a:endParaRPr sz="7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4756A0"/>
                          </a:solidFill>
                          <a:latin typeface="Arial"/>
                          <a:cs typeface="Arial"/>
                        </a:rPr>
                        <a:t>ТОП-</a:t>
                      </a:r>
                      <a:r>
                        <a:rPr sz="900" b="1" spc="-50" dirty="0">
                          <a:solidFill>
                            <a:srgbClr val="4756A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5" dirty="0">
                          <a:solidFill>
                            <a:srgbClr val="4756A0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30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396875">
                        <a:lnSpc>
                          <a:spcPct val="101400"/>
                        </a:lnSpc>
                        <a:spcBef>
                          <a:spcPts val="5"/>
                        </a:spcBef>
                      </a:pP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Развитие</a:t>
                      </a:r>
                      <a:r>
                        <a:rPr sz="7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каналов</a:t>
                      </a:r>
                      <a:r>
                        <a:rPr sz="7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информирования:</a:t>
                      </a:r>
                      <a:r>
                        <a:rPr sz="7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модернизация</a:t>
                      </a:r>
                      <a:r>
                        <a:rPr sz="7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сайта,</a:t>
                      </a:r>
                      <a:r>
                        <a:rPr sz="700" spc="5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использование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профильных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ресурсов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информирования</a:t>
                      </a:r>
                      <a:r>
                        <a:rPr sz="700" spc="5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7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площадках,</a:t>
                      </a:r>
                      <a:r>
                        <a:rPr sz="7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публикация</a:t>
                      </a:r>
                      <a:r>
                        <a:rPr sz="7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рекламных</a:t>
                      </a:r>
                      <a:r>
                        <a:rPr sz="7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7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иных</a:t>
                      </a:r>
                      <a:r>
                        <a:rPr sz="7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материалов</a:t>
                      </a:r>
                      <a:endParaRPr sz="700" dirty="0">
                        <a:latin typeface="Microsoft Sans Serif"/>
                        <a:cs typeface="Microsoft Sans Serif"/>
                      </a:endParaRPr>
                    </a:p>
                    <a:p>
                      <a:pPr marL="179705">
                        <a:lnSpc>
                          <a:spcPts val="755"/>
                        </a:lnSpc>
                      </a:pP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на популярных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интернет-ресурсах</a:t>
                      </a:r>
                      <a:endParaRPr sz="7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B1C1E4"/>
                          </a:solidFill>
                          <a:latin typeface="Arial"/>
                          <a:cs typeface="Arial"/>
                        </a:rPr>
                        <a:t>ТОП-</a:t>
                      </a:r>
                      <a:r>
                        <a:rPr sz="900" b="1" spc="-50" dirty="0">
                          <a:solidFill>
                            <a:srgbClr val="B1C1E4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5" dirty="0">
                          <a:latin typeface="Arial"/>
                          <a:cs typeface="Arial"/>
                        </a:rPr>
                        <a:t>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08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75945">
                        <a:lnSpc>
                          <a:spcPct val="100000"/>
                        </a:lnSpc>
                      </a:pPr>
                      <a:r>
                        <a:rPr sz="900" b="1" spc="-20" dirty="0">
                          <a:latin typeface="Arial"/>
                          <a:cs typeface="Arial"/>
                        </a:rPr>
                        <a:t>Кадровые</a:t>
                      </a:r>
                      <a:r>
                        <a:rPr sz="9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проблемы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79705" marR="243204">
                        <a:lnSpc>
                          <a:spcPts val="790"/>
                        </a:lnSpc>
                      </a:pP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Организация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регулярных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встреч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мастер-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классов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предприятий</a:t>
                      </a:r>
                      <a:r>
                        <a:rPr sz="700" spc="5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со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школьниками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популяризации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рабочих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специальностей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4756A0"/>
                          </a:solidFill>
                          <a:latin typeface="Arial"/>
                          <a:cs typeface="Arial"/>
                        </a:rPr>
                        <a:t>ТОП-</a:t>
                      </a:r>
                      <a:r>
                        <a:rPr sz="900" b="1" spc="-50" dirty="0">
                          <a:solidFill>
                            <a:srgbClr val="4756A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5" dirty="0">
                          <a:solidFill>
                            <a:srgbClr val="4756A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08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79705" marR="429259">
                        <a:lnSpc>
                          <a:spcPts val="790"/>
                        </a:lnSpc>
                      </a:pPr>
                      <a:r>
                        <a:rPr sz="700" dirty="0">
                          <a:latin typeface="Microsoft Sans Serif"/>
                          <a:cs typeface="Microsoft Sans Serif"/>
                        </a:rPr>
                        <a:t>Содействие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релокации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работников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из других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населенных</a:t>
                      </a:r>
                      <a:r>
                        <a:rPr sz="700" spc="5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пунктов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B1C1E4"/>
                          </a:solidFill>
                          <a:latin typeface="Arial"/>
                          <a:cs typeface="Arial"/>
                        </a:rPr>
                        <a:t>ТОП-</a:t>
                      </a:r>
                      <a:r>
                        <a:rPr sz="900" b="1" spc="-50" dirty="0">
                          <a:solidFill>
                            <a:srgbClr val="B1C1E4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08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75945">
                        <a:lnSpc>
                          <a:spcPct val="100000"/>
                        </a:lnSpc>
                      </a:pPr>
                      <a:r>
                        <a:rPr sz="900" b="1" spc="-20" dirty="0">
                          <a:latin typeface="Arial"/>
                          <a:cs typeface="Arial"/>
                        </a:rPr>
                        <a:t>Развитие</a:t>
                      </a:r>
                      <a:r>
                        <a:rPr sz="9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туризма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47320">
                        <a:lnSpc>
                          <a:spcPct val="101400"/>
                        </a:lnSpc>
                        <a:spcBef>
                          <a:spcPts val="340"/>
                        </a:spcBef>
                      </a:pP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Привлечение </a:t>
                      </a:r>
                      <a:r>
                        <a:rPr sz="700" spc="-10" dirty="0" err="1">
                          <a:latin typeface="Microsoft Sans Serif"/>
                          <a:cs typeface="Microsoft Sans Serif"/>
                        </a:rPr>
                        <a:t>крупных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700" spc="5" dirty="0">
                          <a:latin typeface="Microsoft Sans Serif"/>
                          <a:cs typeface="Microsoft Sans Serif"/>
                        </a:rPr>
                        <a:t>инвесторов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 err="1"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700" dirty="0">
                          <a:latin typeface="Microsoft Sans Serif"/>
                          <a:cs typeface="Microsoft Sans Serif"/>
                        </a:rPr>
                        <a:t>развития сферы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 err="1">
                          <a:latin typeface="Microsoft Sans Serif"/>
                          <a:cs typeface="Microsoft Sans Serif"/>
                        </a:rPr>
                        <a:t>туризм</a:t>
                      </a:r>
                      <a:r>
                        <a:rPr lang="ru-RU" sz="700" spc="-1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помощь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разработке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маршрутов со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стороны</a:t>
                      </a:r>
                      <a:r>
                        <a:rPr sz="700" spc="5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администрации</a:t>
                      </a:r>
                      <a:endParaRPr sz="7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solidFill>
                            <a:srgbClr val="4756A0"/>
                          </a:solidFill>
                          <a:latin typeface="Arial"/>
                          <a:cs typeface="Arial"/>
                        </a:rPr>
                        <a:t>ТОП-</a:t>
                      </a:r>
                      <a:r>
                        <a:rPr sz="900" b="1" spc="-50" dirty="0">
                          <a:solidFill>
                            <a:srgbClr val="4756A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25" dirty="0">
                          <a:solidFill>
                            <a:srgbClr val="4756A0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08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79705" marR="492125">
                        <a:lnSpc>
                          <a:spcPts val="790"/>
                        </a:lnSpc>
                      </a:pP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Организация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ежегодных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фестивалей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целью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сохранения</a:t>
                      </a:r>
                      <a:r>
                        <a:rPr sz="700" spc="5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7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развития</a:t>
                      </a:r>
                      <a:r>
                        <a:rPr sz="7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культурного</a:t>
                      </a:r>
                      <a:r>
                        <a:rPr sz="7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наследия</a:t>
                      </a:r>
                      <a:r>
                        <a:rPr sz="7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округа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B1C1E4"/>
                          </a:solidFill>
                          <a:latin typeface="Arial"/>
                          <a:cs typeface="Arial"/>
                        </a:rPr>
                        <a:t>ТОП-</a:t>
                      </a:r>
                      <a:r>
                        <a:rPr sz="900" b="1" spc="-50" dirty="0">
                          <a:solidFill>
                            <a:srgbClr val="B1C1E4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5" dirty="0">
                          <a:latin typeface="Arial"/>
                          <a:cs typeface="Arial"/>
                        </a:rPr>
                        <a:t>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08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75945" marR="173990">
                        <a:lnSpc>
                          <a:spcPct val="102200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Развитие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предпринимательства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830"/>
                        </a:lnSpc>
                        <a:spcBef>
                          <a:spcPts val="765"/>
                        </a:spcBef>
                      </a:pPr>
                      <a:r>
                        <a:rPr sz="700" dirty="0">
                          <a:latin typeface="Microsoft Sans Serif"/>
                          <a:cs typeface="Microsoft Sans Serif"/>
                        </a:rPr>
                        <a:t>Регулярная</a:t>
                      </a:r>
                      <a:r>
                        <a:rPr sz="7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рассылка</a:t>
                      </a:r>
                      <a:r>
                        <a:rPr sz="7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информации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  <a:p>
                      <a:pPr marL="179705">
                        <a:lnSpc>
                          <a:spcPts val="830"/>
                        </a:lnSpc>
                      </a:pP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мерах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 поддержки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со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стороны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 администрации</a:t>
                      </a:r>
                      <a:endParaRPr sz="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4756A0"/>
                          </a:solidFill>
                          <a:latin typeface="Arial"/>
                          <a:cs typeface="Arial"/>
                        </a:rPr>
                        <a:t>ТОП-</a:t>
                      </a:r>
                      <a:r>
                        <a:rPr sz="900" b="1" spc="-50" dirty="0">
                          <a:solidFill>
                            <a:srgbClr val="4756A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5" dirty="0">
                          <a:solidFill>
                            <a:srgbClr val="4756A0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08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9705" marR="518159">
                        <a:lnSpc>
                          <a:spcPct val="101400"/>
                        </a:lnSpc>
                        <a:spcBef>
                          <a:spcPts val="350"/>
                        </a:spcBef>
                      </a:pP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Активная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работа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700" spc="10" dirty="0">
                          <a:latin typeface="Microsoft Sans Serif"/>
                          <a:cs typeface="Microsoft Sans Serif"/>
                        </a:rPr>
                        <a:t>"</a:t>
                      </a:r>
                      <a:r>
                        <a:rPr sz="700" spc="-10" dirty="0" err="1">
                          <a:latin typeface="Microsoft Sans Serif"/>
                          <a:cs typeface="Microsoft Sans Serif"/>
                        </a:rPr>
                        <a:t>Корпорацией</a:t>
                      </a:r>
                      <a:r>
                        <a:rPr sz="7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 err="1">
                          <a:latin typeface="Microsoft Sans Serif"/>
                          <a:cs typeface="Microsoft Sans Serif"/>
                        </a:rPr>
                        <a:t>развития</a:t>
                      </a:r>
                      <a:r>
                        <a:rPr lang="ru-RU" sz="700" spc="-10" dirty="0">
                          <a:latin typeface="Microsoft Sans Serif"/>
                          <a:cs typeface="Microsoft Sans Serif"/>
                        </a:rPr>
                        <a:t> Енисейская Сибирь»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7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проявление</a:t>
                      </a:r>
                      <a:r>
                        <a:rPr sz="700" spc="5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инициативы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созданию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 новых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проектов</a:t>
                      </a:r>
                      <a:r>
                        <a:rPr sz="7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7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привлечению</a:t>
                      </a:r>
                      <a:r>
                        <a:rPr sz="700" spc="5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700" spc="-10" dirty="0">
                          <a:latin typeface="Microsoft Sans Serif"/>
                          <a:cs typeface="Microsoft Sans Serif"/>
                        </a:rPr>
                        <a:t>инвесторов</a:t>
                      </a:r>
                      <a:endParaRPr sz="7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B1C1E4"/>
                          </a:solidFill>
                          <a:latin typeface="Arial"/>
                          <a:cs typeface="Arial"/>
                        </a:rPr>
                        <a:t>ТОП-</a:t>
                      </a:r>
                      <a:r>
                        <a:rPr sz="900" b="1" spc="-50" dirty="0">
                          <a:solidFill>
                            <a:srgbClr val="B1C1E4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25" dirty="0">
                          <a:latin typeface="Arial"/>
                          <a:cs typeface="Arial"/>
                        </a:rPr>
                        <a:t>12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619889" y="6351523"/>
            <a:ext cx="46310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8360" algn="l"/>
              </a:tabLst>
            </a:pP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*5-наибольшая</a:t>
            </a:r>
            <a:r>
              <a:rPr sz="600" i="1" spc="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важность,</a:t>
            </a:r>
            <a:r>
              <a:rPr sz="600" i="1" spc="4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1-наименьшая</a:t>
            </a:r>
            <a:r>
              <a:rPr sz="600" i="1" spc="5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важность</a:t>
            </a:r>
            <a:r>
              <a:rPr sz="600" i="1" dirty="0">
                <a:solidFill>
                  <a:srgbClr val="A6A6A6"/>
                </a:solidFill>
                <a:latin typeface="Arial"/>
                <a:cs typeface="Arial"/>
              </a:rPr>
              <a:t>	</a:t>
            </a: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**5-наименьшая</a:t>
            </a:r>
            <a:r>
              <a:rPr sz="600" i="1" spc="6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стоимость/время,</a:t>
            </a:r>
            <a:r>
              <a:rPr sz="600" i="1" spc="5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1-наибольшая</a:t>
            </a:r>
            <a:r>
              <a:rPr sz="600" i="1" spc="7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стоимость/время</a:t>
            </a:r>
            <a:endParaRPr sz="6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855" y="3246120"/>
            <a:ext cx="362712" cy="36575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2855" y="2398776"/>
            <a:ext cx="362712" cy="36271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855" y="5702807"/>
            <a:ext cx="362712" cy="36271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5904" y="4066032"/>
            <a:ext cx="362711" cy="36271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2855" y="4888991"/>
            <a:ext cx="362712" cy="362711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614316" y="6603972"/>
            <a:ext cx="402653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10" dirty="0"/>
              <a:t> </a:t>
            </a:r>
            <a:r>
              <a:rPr spc="-20" dirty="0"/>
              <a:t>ПРОФИЛЬ</a:t>
            </a:r>
            <a:r>
              <a:rPr spc="10" dirty="0"/>
              <a:t> </a:t>
            </a:r>
            <a:r>
              <a:rPr lang="ru-RU" spc="10" dirty="0"/>
              <a:t>М</a:t>
            </a:r>
            <a:r>
              <a:rPr lang="ru-RU" dirty="0"/>
              <a:t>АНСКОГО</a:t>
            </a:r>
            <a:r>
              <a:rPr lang="ru-RU" spc="15" dirty="0"/>
              <a:t> Р</a:t>
            </a:r>
            <a:r>
              <a:rPr lang="ru-RU" spc="-10" dirty="0"/>
              <a:t>АЙОНА</a:t>
            </a:r>
            <a:endParaRPr spc="-1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" y="1255775"/>
            <a:ext cx="6891528" cy="28986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4316" y="4854955"/>
            <a:ext cx="491871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b="1" dirty="0">
                <a:latin typeface="Arial"/>
                <a:cs typeface="Arial"/>
              </a:rPr>
              <a:t>МЕХАНИЗМЫ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РЕАЛИЗАЦИИ ИНВЕСТИЦИОННОГО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ПРОФИЛЯ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16" y="6594347"/>
            <a:ext cx="4026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Microsoft Sans Serif"/>
                <a:cs typeface="Microsoft Sans Serif"/>
              </a:rPr>
              <a:t>ИНВЕСТИЦИОННЫЙ</a:t>
            </a:r>
            <a:r>
              <a:rPr sz="800" spc="10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ПРОФИЛЬ</a:t>
            </a:r>
            <a:r>
              <a:rPr sz="800" spc="10" dirty="0">
                <a:latin typeface="Microsoft Sans Serif"/>
                <a:cs typeface="Microsoft Sans Serif"/>
              </a:rPr>
              <a:t> </a:t>
            </a:r>
            <a:r>
              <a:rPr lang="ru-RU" sz="800" spc="10" dirty="0">
                <a:latin typeface="Microsoft Sans Serif"/>
                <a:cs typeface="Microsoft Sans Serif"/>
              </a:rPr>
              <a:t>М</a:t>
            </a:r>
            <a:r>
              <a:rPr lang="ru-RU" sz="800" dirty="0">
                <a:latin typeface="Microsoft Sans Serif"/>
                <a:cs typeface="Microsoft Sans Serif"/>
              </a:rPr>
              <a:t>АНСКОГО</a:t>
            </a:r>
            <a:r>
              <a:rPr lang="ru-RU" sz="800" spc="15" dirty="0">
                <a:latin typeface="Microsoft Sans Serif"/>
                <a:cs typeface="Microsoft Sans Serif"/>
              </a:rPr>
              <a:t> Р</a:t>
            </a:r>
            <a:r>
              <a:rPr lang="ru-RU" sz="800" spc="-10" dirty="0">
                <a:latin typeface="Microsoft Sans Serif"/>
                <a:cs typeface="Microsoft Sans Serif"/>
              </a:rPr>
              <a:t>АЙОНА</a:t>
            </a:r>
            <a:endParaRPr sz="800" dirty="0">
              <a:latin typeface="Microsoft Sans Serif"/>
              <a:cs typeface="Microsoft Sans Serif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="" xmlns:a16="http://schemas.microsoft.com/office/drawing/2014/main" id="{62E17C4E-4963-4DE6-8AFA-7055881B781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55775"/>
            <a:ext cx="2209800" cy="2898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294" y="1256553"/>
            <a:ext cx="1218565" cy="274320"/>
          </a:xfrm>
          <a:custGeom>
            <a:avLst/>
            <a:gdLst/>
            <a:ahLst/>
            <a:cxnLst/>
            <a:rect l="l" t="t" r="r" b="b"/>
            <a:pathLst>
              <a:path w="1218564" h="274319">
                <a:moveTo>
                  <a:pt x="1081215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7"/>
                </a:lnTo>
                <a:lnTo>
                  <a:pt x="26417" y="56057"/>
                </a:lnTo>
                <a:lnTo>
                  <a:pt x="6980" y="93643"/>
                </a:lnTo>
                <a:lnTo>
                  <a:pt x="0" y="136921"/>
                </a:lnTo>
                <a:lnTo>
                  <a:pt x="6980" y="180199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3" y="266863"/>
                </a:lnTo>
                <a:lnTo>
                  <a:pt x="136921" y="273843"/>
                </a:lnTo>
                <a:lnTo>
                  <a:pt x="1081215" y="273843"/>
                </a:lnTo>
                <a:lnTo>
                  <a:pt x="1124492" y="266863"/>
                </a:lnTo>
                <a:lnTo>
                  <a:pt x="1162079" y="247425"/>
                </a:lnTo>
                <a:lnTo>
                  <a:pt x="1191719" y="217786"/>
                </a:lnTo>
                <a:lnTo>
                  <a:pt x="1211157" y="180199"/>
                </a:lnTo>
                <a:lnTo>
                  <a:pt x="1218137" y="136921"/>
                </a:lnTo>
                <a:lnTo>
                  <a:pt x="1211157" y="93643"/>
                </a:lnTo>
                <a:lnTo>
                  <a:pt x="1191719" y="56057"/>
                </a:lnTo>
                <a:lnTo>
                  <a:pt x="1162079" y="26417"/>
                </a:lnTo>
                <a:lnTo>
                  <a:pt x="1124492" y="6980"/>
                </a:lnTo>
                <a:lnTo>
                  <a:pt x="1081215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97" y="1321308"/>
            <a:ext cx="9105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преимущества</a:t>
            </a:r>
            <a:r>
              <a:rPr sz="800" b="1" spc="-60" dirty="0">
                <a:latin typeface="Arial"/>
                <a:cs typeface="Arial"/>
              </a:rPr>
              <a:t> </a:t>
            </a:r>
            <a:r>
              <a:rPr sz="800" b="1" spc="-35" dirty="0">
                <a:latin typeface="Arial"/>
                <a:cs typeface="Arial"/>
              </a:rPr>
              <a:t>03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15413" y="1245699"/>
            <a:ext cx="2503805" cy="274320"/>
          </a:xfrm>
          <a:custGeom>
            <a:avLst/>
            <a:gdLst/>
            <a:ahLst/>
            <a:cxnLst/>
            <a:rect l="l" t="t" r="r" b="b"/>
            <a:pathLst>
              <a:path w="2503804" h="274319">
                <a:moveTo>
                  <a:pt x="2366638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7"/>
                </a:lnTo>
                <a:lnTo>
                  <a:pt x="26417" y="56057"/>
                </a:lnTo>
                <a:lnTo>
                  <a:pt x="6980" y="93643"/>
                </a:lnTo>
                <a:lnTo>
                  <a:pt x="0" y="136921"/>
                </a:lnTo>
                <a:lnTo>
                  <a:pt x="6980" y="180199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3" y="266863"/>
                </a:lnTo>
                <a:lnTo>
                  <a:pt x="136921" y="273843"/>
                </a:lnTo>
                <a:lnTo>
                  <a:pt x="2366638" y="273843"/>
                </a:lnTo>
                <a:lnTo>
                  <a:pt x="2409916" y="266863"/>
                </a:lnTo>
                <a:lnTo>
                  <a:pt x="2447502" y="247425"/>
                </a:lnTo>
                <a:lnTo>
                  <a:pt x="2477142" y="217786"/>
                </a:lnTo>
                <a:lnTo>
                  <a:pt x="2496579" y="180199"/>
                </a:lnTo>
                <a:lnTo>
                  <a:pt x="2503559" y="136921"/>
                </a:lnTo>
                <a:lnTo>
                  <a:pt x="2496579" y="93643"/>
                </a:lnTo>
                <a:lnTo>
                  <a:pt x="2477142" y="56057"/>
                </a:lnTo>
                <a:lnTo>
                  <a:pt x="2447502" y="26417"/>
                </a:lnTo>
                <a:lnTo>
                  <a:pt x="2409916" y="6980"/>
                </a:lnTo>
                <a:lnTo>
                  <a:pt x="2366638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52596" y="1300217"/>
            <a:ext cx="21253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Arial"/>
                <a:cs typeface="Arial"/>
              </a:rPr>
              <a:t>социально-</a:t>
            </a:r>
            <a:r>
              <a:rPr sz="800" b="1" dirty="0">
                <a:latin typeface="Arial"/>
                <a:cs typeface="Arial"/>
              </a:rPr>
              <a:t>экономические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показатели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05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36724" y="1256553"/>
            <a:ext cx="2077720" cy="274320"/>
          </a:xfrm>
          <a:custGeom>
            <a:avLst/>
            <a:gdLst/>
            <a:ahLst/>
            <a:cxnLst/>
            <a:rect l="l" t="t" r="r" b="b"/>
            <a:pathLst>
              <a:path w="2077720" h="274319">
                <a:moveTo>
                  <a:pt x="1940490" y="0"/>
                </a:moveTo>
                <a:lnTo>
                  <a:pt x="136922" y="0"/>
                </a:lnTo>
                <a:lnTo>
                  <a:pt x="93644" y="6980"/>
                </a:lnTo>
                <a:lnTo>
                  <a:pt x="56057" y="26417"/>
                </a:lnTo>
                <a:lnTo>
                  <a:pt x="26417" y="56057"/>
                </a:lnTo>
                <a:lnTo>
                  <a:pt x="6980" y="93643"/>
                </a:lnTo>
                <a:lnTo>
                  <a:pt x="0" y="136921"/>
                </a:lnTo>
                <a:lnTo>
                  <a:pt x="6980" y="180199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4" y="266863"/>
                </a:lnTo>
                <a:lnTo>
                  <a:pt x="136922" y="273843"/>
                </a:lnTo>
                <a:lnTo>
                  <a:pt x="1940490" y="273843"/>
                </a:lnTo>
                <a:lnTo>
                  <a:pt x="1983767" y="266863"/>
                </a:lnTo>
                <a:lnTo>
                  <a:pt x="2021354" y="247425"/>
                </a:lnTo>
                <a:lnTo>
                  <a:pt x="2050993" y="217786"/>
                </a:lnTo>
                <a:lnTo>
                  <a:pt x="2070431" y="180199"/>
                </a:lnTo>
                <a:lnTo>
                  <a:pt x="2077411" y="136921"/>
                </a:lnTo>
                <a:lnTo>
                  <a:pt x="2070431" y="93643"/>
                </a:lnTo>
                <a:lnTo>
                  <a:pt x="2050993" y="56057"/>
                </a:lnTo>
                <a:lnTo>
                  <a:pt x="2021354" y="26417"/>
                </a:lnTo>
                <a:lnTo>
                  <a:pt x="1983767" y="6980"/>
                </a:lnTo>
                <a:lnTo>
                  <a:pt x="1940490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77472" y="1320963"/>
            <a:ext cx="1760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занятость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и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доходы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населения</a:t>
            </a:r>
            <a:r>
              <a:rPr sz="800" b="1" spc="-25" dirty="0">
                <a:latin typeface="Arial"/>
                <a:cs typeface="Arial"/>
              </a:rPr>
              <a:t> 06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03681" y="1248778"/>
            <a:ext cx="1292860" cy="274320"/>
          </a:xfrm>
          <a:custGeom>
            <a:avLst/>
            <a:gdLst/>
            <a:ahLst/>
            <a:cxnLst/>
            <a:rect l="l" t="t" r="r" b="b"/>
            <a:pathLst>
              <a:path w="1292859" h="274319">
                <a:moveTo>
                  <a:pt x="1155480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7"/>
                </a:lnTo>
                <a:lnTo>
                  <a:pt x="26417" y="56057"/>
                </a:lnTo>
                <a:lnTo>
                  <a:pt x="6980" y="93643"/>
                </a:lnTo>
                <a:lnTo>
                  <a:pt x="0" y="136921"/>
                </a:lnTo>
                <a:lnTo>
                  <a:pt x="6980" y="180199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3" y="266863"/>
                </a:lnTo>
                <a:lnTo>
                  <a:pt x="136921" y="273843"/>
                </a:lnTo>
                <a:lnTo>
                  <a:pt x="1155480" y="273843"/>
                </a:lnTo>
                <a:lnTo>
                  <a:pt x="1198758" y="266863"/>
                </a:lnTo>
                <a:lnTo>
                  <a:pt x="1236344" y="247425"/>
                </a:lnTo>
                <a:lnTo>
                  <a:pt x="1265983" y="217786"/>
                </a:lnTo>
                <a:lnTo>
                  <a:pt x="1285421" y="180199"/>
                </a:lnTo>
                <a:lnTo>
                  <a:pt x="1292401" y="136921"/>
                </a:lnTo>
                <a:lnTo>
                  <a:pt x="1285421" y="93643"/>
                </a:lnTo>
                <a:lnTo>
                  <a:pt x="1265983" y="56057"/>
                </a:lnTo>
                <a:lnTo>
                  <a:pt x="1236344" y="26417"/>
                </a:lnTo>
                <a:lnTo>
                  <a:pt x="1198758" y="6980"/>
                </a:lnTo>
                <a:lnTo>
                  <a:pt x="1155480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582156" y="1302707"/>
            <a:ext cx="9550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ресурсная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база</a:t>
            </a:r>
            <a:r>
              <a:rPr sz="800" b="1" spc="-25" dirty="0">
                <a:latin typeface="Arial"/>
                <a:cs typeface="Arial"/>
              </a:rPr>
              <a:t> 07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6294" y="1632122"/>
            <a:ext cx="2028825" cy="274320"/>
          </a:xfrm>
          <a:custGeom>
            <a:avLst/>
            <a:gdLst/>
            <a:ahLst/>
            <a:cxnLst/>
            <a:rect l="l" t="t" r="r" b="b"/>
            <a:pathLst>
              <a:path w="2028825" h="274319">
                <a:moveTo>
                  <a:pt x="1891560" y="0"/>
                </a:moveTo>
                <a:lnTo>
                  <a:pt x="136922" y="0"/>
                </a:lnTo>
                <a:lnTo>
                  <a:pt x="93644" y="6980"/>
                </a:lnTo>
                <a:lnTo>
                  <a:pt x="56057" y="26418"/>
                </a:lnTo>
                <a:lnTo>
                  <a:pt x="26418" y="56058"/>
                </a:lnTo>
                <a:lnTo>
                  <a:pt x="6980" y="93645"/>
                </a:lnTo>
                <a:lnTo>
                  <a:pt x="0" y="136921"/>
                </a:lnTo>
                <a:lnTo>
                  <a:pt x="6980" y="180199"/>
                </a:lnTo>
                <a:lnTo>
                  <a:pt x="26418" y="217786"/>
                </a:lnTo>
                <a:lnTo>
                  <a:pt x="56057" y="247425"/>
                </a:lnTo>
                <a:lnTo>
                  <a:pt x="93644" y="266863"/>
                </a:lnTo>
                <a:lnTo>
                  <a:pt x="136922" y="273843"/>
                </a:lnTo>
                <a:lnTo>
                  <a:pt x="1891557" y="273846"/>
                </a:lnTo>
                <a:lnTo>
                  <a:pt x="1934835" y="266865"/>
                </a:lnTo>
                <a:lnTo>
                  <a:pt x="1972422" y="247428"/>
                </a:lnTo>
                <a:lnTo>
                  <a:pt x="2002062" y="217788"/>
                </a:lnTo>
                <a:lnTo>
                  <a:pt x="2021499" y="180201"/>
                </a:lnTo>
                <a:lnTo>
                  <a:pt x="2028482" y="136923"/>
                </a:lnTo>
                <a:lnTo>
                  <a:pt x="2021502" y="93645"/>
                </a:lnTo>
                <a:lnTo>
                  <a:pt x="2002064" y="56058"/>
                </a:lnTo>
                <a:lnTo>
                  <a:pt x="1972424" y="26418"/>
                </a:lnTo>
                <a:lnTo>
                  <a:pt x="1934837" y="6980"/>
                </a:lnTo>
                <a:lnTo>
                  <a:pt x="1891560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2972" y="1696211"/>
            <a:ext cx="16351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социальная</a:t>
            </a:r>
            <a:r>
              <a:rPr sz="800" b="1" spc="-5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инфраструктура</a:t>
            </a:r>
            <a:r>
              <a:rPr sz="800" b="1" spc="-45" dirty="0">
                <a:latin typeface="Arial"/>
                <a:cs typeface="Arial"/>
              </a:rPr>
              <a:t> </a:t>
            </a:r>
            <a:r>
              <a:rPr sz="800" b="1" spc="-35" dirty="0">
                <a:latin typeface="Arial"/>
                <a:cs typeface="Arial"/>
              </a:rPr>
              <a:t>08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69373" y="1632122"/>
            <a:ext cx="1336675" cy="274320"/>
          </a:xfrm>
          <a:custGeom>
            <a:avLst/>
            <a:gdLst/>
            <a:ahLst/>
            <a:cxnLst/>
            <a:rect l="l" t="t" r="r" b="b"/>
            <a:pathLst>
              <a:path w="1336675" h="274319">
                <a:moveTo>
                  <a:pt x="1199203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8"/>
                </a:lnTo>
                <a:lnTo>
                  <a:pt x="26417" y="56058"/>
                </a:lnTo>
                <a:lnTo>
                  <a:pt x="6980" y="93644"/>
                </a:lnTo>
                <a:lnTo>
                  <a:pt x="0" y="136921"/>
                </a:lnTo>
                <a:lnTo>
                  <a:pt x="6980" y="180199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3" y="266863"/>
                </a:lnTo>
                <a:lnTo>
                  <a:pt x="136921" y="273843"/>
                </a:lnTo>
                <a:lnTo>
                  <a:pt x="1199202" y="273846"/>
                </a:lnTo>
                <a:lnTo>
                  <a:pt x="1242480" y="266865"/>
                </a:lnTo>
                <a:lnTo>
                  <a:pt x="1280066" y="247427"/>
                </a:lnTo>
                <a:lnTo>
                  <a:pt x="1309705" y="217787"/>
                </a:lnTo>
                <a:lnTo>
                  <a:pt x="1329143" y="180201"/>
                </a:lnTo>
                <a:lnTo>
                  <a:pt x="1336126" y="136922"/>
                </a:lnTo>
                <a:lnTo>
                  <a:pt x="1329145" y="93644"/>
                </a:lnTo>
                <a:lnTo>
                  <a:pt x="1309708" y="56058"/>
                </a:lnTo>
                <a:lnTo>
                  <a:pt x="1280068" y="26418"/>
                </a:lnTo>
                <a:lnTo>
                  <a:pt x="1242481" y="6980"/>
                </a:lnTo>
                <a:lnTo>
                  <a:pt x="1199203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58010" y="1696211"/>
            <a:ext cx="958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качество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жизни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09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19375" y="1632122"/>
            <a:ext cx="2471420" cy="274320"/>
          </a:xfrm>
          <a:custGeom>
            <a:avLst/>
            <a:gdLst/>
            <a:ahLst/>
            <a:cxnLst/>
            <a:rect l="l" t="t" r="r" b="b"/>
            <a:pathLst>
              <a:path w="2471420" h="274319">
                <a:moveTo>
                  <a:pt x="2334301" y="0"/>
                </a:moveTo>
                <a:lnTo>
                  <a:pt x="136922" y="0"/>
                </a:lnTo>
                <a:lnTo>
                  <a:pt x="93644" y="6980"/>
                </a:lnTo>
                <a:lnTo>
                  <a:pt x="56058" y="26418"/>
                </a:lnTo>
                <a:lnTo>
                  <a:pt x="26418" y="56058"/>
                </a:lnTo>
                <a:lnTo>
                  <a:pt x="6980" y="93645"/>
                </a:lnTo>
                <a:lnTo>
                  <a:pt x="0" y="136921"/>
                </a:lnTo>
                <a:lnTo>
                  <a:pt x="6980" y="180199"/>
                </a:lnTo>
                <a:lnTo>
                  <a:pt x="26418" y="217786"/>
                </a:lnTo>
                <a:lnTo>
                  <a:pt x="56058" y="247425"/>
                </a:lnTo>
                <a:lnTo>
                  <a:pt x="93644" y="266863"/>
                </a:lnTo>
                <a:lnTo>
                  <a:pt x="136922" y="273843"/>
                </a:lnTo>
                <a:lnTo>
                  <a:pt x="2334298" y="273847"/>
                </a:lnTo>
                <a:lnTo>
                  <a:pt x="2377576" y="266867"/>
                </a:lnTo>
                <a:lnTo>
                  <a:pt x="2415163" y="247429"/>
                </a:lnTo>
                <a:lnTo>
                  <a:pt x="2444802" y="217789"/>
                </a:lnTo>
                <a:lnTo>
                  <a:pt x="2464240" y="180202"/>
                </a:lnTo>
                <a:lnTo>
                  <a:pt x="2471224" y="136923"/>
                </a:lnTo>
                <a:lnTo>
                  <a:pt x="2464243" y="93645"/>
                </a:lnTo>
                <a:lnTo>
                  <a:pt x="2444806" y="56058"/>
                </a:lnTo>
                <a:lnTo>
                  <a:pt x="2415166" y="26418"/>
                </a:lnTo>
                <a:lnTo>
                  <a:pt x="2377579" y="6980"/>
                </a:lnTo>
                <a:lnTo>
                  <a:pt x="2334301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456448" y="1696211"/>
            <a:ext cx="1997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оценка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услуг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по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жизнеобеспечению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10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04474" y="1632122"/>
            <a:ext cx="860425" cy="274320"/>
          </a:xfrm>
          <a:custGeom>
            <a:avLst/>
            <a:gdLst/>
            <a:ahLst/>
            <a:cxnLst/>
            <a:rect l="l" t="t" r="r" b="b"/>
            <a:pathLst>
              <a:path w="860425" h="274319">
                <a:moveTo>
                  <a:pt x="723410" y="0"/>
                </a:moveTo>
                <a:lnTo>
                  <a:pt x="136922" y="0"/>
                </a:lnTo>
                <a:lnTo>
                  <a:pt x="93643" y="6980"/>
                </a:lnTo>
                <a:lnTo>
                  <a:pt x="56057" y="26418"/>
                </a:lnTo>
                <a:lnTo>
                  <a:pt x="26417" y="56058"/>
                </a:lnTo>
                <a:lnTo>
                  <a:pt x="6980" y="93644"/>
                </a:lnTo>
                <a:lnTo>
                  <a:pt x="0" y="136921"/>
                </a:lnTo>
                <a:lnTo>
                  <a:pt x="6980" y="180200"/>
                </a:lnTo>
                <a:lnTo>
                  <a:pt x="26418" y="217787"/>
                </a:lnTo>
                <a:lnTo>
                  <a:pt x="56059" y="247427"/>
                </a:lnTo>
                <a:lnTo>
                  <a:pt x="93651" y="266864"/>
                </a:lnTo>
                <a:lnTo>
                  <a:pt x="136922" y="273843"/>
                </a:lnTo>
                <a:lnTo>
                  <a:pt x="723417" y="273843"/>
                </a:lnTo>
                <a:lnTo>
                  <a:pt x="766689" y="266863"/>
                </a:lnTo>
                <a:lnTo>
                  <a:pt x="804275" y="247425"/>
                </a:lnTo>
                <a:lnTo>
                  <a:pt x="833914" y="217786"/>
                </a:lnTo>
                <a:lnTo>
                  <a:pt x="853351" y="180199"/>
                </a:lnTo>
                <a:lnTo>
                  <a:pt x="860331" y="136921"/>
                </a:lnTo>
                <a:lnTo>
                  <a:pt x="853351" y="93644"/>
                </a:lnTo>
                <a:lnTo>
                  <a:pt x="833914" y="56058"/>
                </a:lnTo>
                <a:lnTo>
                  <a:pt x="804274" y="26418"/>
                </a:lnTo>
                <a:lnTo>
                  <a:pt x="766688" y="6980"/>
                </a:lnTo>
                <a:lnTo>
                  <a:pt x="723410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972703" y="1696211"/>
            <a:ext cx="5232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туризм</a:t>
            </a:r>
            <a:r>
              <a:rPr sz="800" b="1" spc="-25" dirty="0">
                <a:latin typeface="Arial"/>
                <a:cs typeface="Arial"/>
              </a:rPr>
              <a:t> 11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78682" y="1632122"/>
            <a:ext cx="2001520" cy="274320"/>
          </a:xfrm>
          <a:custGeom>
            <a:avLst/>
            <a:gdLst/>
            <a:ahLst/>
            <a:cxnLst/>
            <a:rect l="l" t="t" r="r" b="b"/>
            <a:pathLst>
              <a:path w="2001520" h="274319">
                <a:moveTo>
                  <a:pt x="1864391" y="0"/>
                </a:moveTo>
                <a:lnTo>
                  <a:pt x="136922" y="0"/>
                </a:lnTo>
                <a:lnTo>
                  <a:pt x="93644" y="6980"/>
                </a:lnTo>
                <a:lnTo>
                  <a:pt x="56058" y="26418"/>
                </a:lnTo>
                <a:lnTo>
                  <a:pt x="26418" y="56058"/>
                </a:lnTo>
                <a:lnTo>
                  <a:pt x="6980" y="93645"/>
                </a:lnTo>
                <a:lnTo>
                  <a:pt x="0" y="136921"/>
                </a:lnTo>
                <a:lnTo>
                  <a:pt x="6980" y="180199"/>
                </a:lnTo>
                <a:lnTo>
                  <a:pt x="26418" y="217786"/>
                </a:lnTo>
                <a:lnTo>
                  <a:pt x="56058" y="247425"/>
                </a:lnTo>
                <a:lnTo>
                  <a:pt x="93644" y="266863"/>
                </a:lnTo>
                <a:lnTo>
                  <a:pt x="136922" y="273843"/>
                </a:lnTo>
                <a:lnTo>
                  <a:pt x="1864389" y="273846"/>
                </a:lnTo>
                <a:lnTo>
                  <a:pt x="1907667" y="266865"/>
                </a:lnTo>
                <a:lnTo>
                  <a:pt x="1945253" y="247428"/>
                </a:lnTo>
                <a:lnTo>
                  <a:pt x="1974893" y="217788"/>
                </a:lnTo>
                <a:lnTo>
                  <a:pt x="1994331" y="180201"/>
                </a:lnTo>
                <a:lnTo>
                  <a:pt x="2001314" y="136923"/>
                </a:lnTo>
                <a:lnTo>
                  <a:pt x="1994333" y="93645"/>
                </a:lnTo>
                <a:lnTo>
                  <a:pt x="1974895" y="56058"/>
                </a:lnTo>
                <a:lnTo>
                  <a:pt x="1945256" y="26418"/>
                </a:lnTo>
                <a:lnTo>
                  <a:pt x="1907669" y="6980"/>
                </a:lnTo>
                <a:lnTo>
                  <a:pt x="1864391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940594" y="1696211"/>
            <a:ext cx="163566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 err="1">
                <a:latin typeface="Arial"/>
                <a:cs typeface="Arial"/>
              </a:rPr>
              <a:t>позиция</a:t>
            </a:r>
            <a:r>
              <a:rPr sz="800" b="1" spc="20" dirty="0">
                <a:latin typeface="Arial"/>
                <a:cs typeface="Arial"/>
              </a:rPr>
              <a:t> </a:t>
            </a:r>
            <a:r>
              <a:rPr lang="ru-RU" sz="800" b="1" spc="20" dirty="0" smtClean="0">
                <a:latin typeface="Arial"/>
                <a:cs typeface="Arial"/>
              </a:rPr>
              <a:t>предпринимателей </a:t>
            </a:r>
            <a:r>
              <a:rPr sz="800" b="1" spc="-25" dirty="0" smtClean="0">
                <a:latin typeface="Arial"/>
                <a:cs typeface="Arial"/>
              </a:rPr>
              <a:t>1</a:t>
            </a:r>
            <a:r>
              <a:rPr lang="ru-RU" sz="800" b="1" spc="-25" dirty="0" smtClean="0"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6294" y="2010845"/>
            <a:ext cx="2148840" cy="274320"/>
          </a:xfrm>
          <a:custGeom>
            <a:avLst/>
            <a:gdLst/>
            <a:ahLst/>
            <a:cxnLst/>
            <a:rect l="l" t="t" r="r" b="b"/>
            <a:pathLst>
              <a:path w="2148840" h="274319">
                <a:moveTo>
                  <a:pt x="2011440" y="0"/>
                </a:moveTo>
                <a:lnTo>
                  <a:pt x="136922" y="0"/>
                </a:lnTo>
                <a:lnTo>
                  <a:pt x="93644" y="6980"/>
                </a:lnTo>
                <a:lnTo>
                  <a:pt x="56058" y="26417"/>
                </a:lnTo>
                <a:lnTo>
                  <a:pt x="26418" y="56057"/>
                </a:lnTo>
                <a:lnTo>
                  <a:pt x="6980" y="93644"/>
                </a:lnTo>
                <a:lnTo>
                  <a:pt x="0" y="136919"/>
                </a:lnTo>
                <a:lnTo>
                  <a:pt x="6980" y="180198"/>
                </a:lnTo>
                <a:lnTo>
                  <a:pt x="26418" y="217785"/>
                </a:lnTo>
                <a:lnTo>
                  <a:pt x="56058" y="247425"/>
                </a:lnTo>
                <a:lnTo>
                  <a:pt x="93644" y="266863"/>
                </a:lnTo>
                <a:lnTo>
                  <a:pt x="136922" y="273843"/>
                </a:lnTo>
                <a:lnTo>
                  <a:pt x="2011437" y="273846"/>
                </a:lnTo>
                <a:lnTo>
                  <a:pt x="2054716" y="266865"/>
                </a:lnTo>
                <a:lnTo>
                  <a:pt x="2092302" y="247427"/>
                </a:lnTo>
                <a:lnTo>
                  <a:pt x="2121942" y="217787"/>
                </a:lnTo>
                <a:lnTo>
                  <a:pt x="2141380" y="180201"/>
                </a:lnTo>
                <a:lnTo>
                  <a:pt x="2148362" y="136922"/>
                </a:lnTo>
                <a:lnTo>
                  <a:pt x="2141382" y="93644"/>
                </a:lnTo>
                <a:lnTo>
                  <a:pt x="2121945" y="56057"/>
                </a:lnTo>
                <a:lnTo>
                  <a:pt x="2092305" y="26417"/>
                </a:lnTo>
                <a:lnTo>
                  <a:pt x="2054718" y="6980"/>
                </a:lnTo>
                <a:lnTo>
                  <a:pt x="2011440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62263" y="2074164"/>
            <a:ext cx="187706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анализ интервью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spc="-10" dirty="0" err="1">
                <a:latin typeface="Arial"/>
                <a:cs typeface="Arial"/>
              </a:rPr>
              <a:t>администрации</a:t>
            </a:r>
            <a:r>
              <a:rPr sz="800" b="1" dirty="0">
                <a:latin typeface="Arial"/>
                <a:cs typeface="Arial"/>
              </a:rPr>
              <a:t> </a:t>
            </a:r>
            <a:r>
              <a:rPr sz="800" b="1" spc="-25" dirty="0" smtClean="0">
                <a:latin typeface="Arial"/>
                <a:cs typeface="Arial"/>
              </a:rPr>
              <a:t>1</a:t>
            </a:r>
            <a:r>
              <a:rPr lang="ru-RU" sz="800" b="1" spc="-25" dirty="0" smtClean="0">
                <a:latin typeface="Arial"/>
                <a:cs typeface="Arial"/>
              </a:rPr>
              <a:t>4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877177" y="2010845"/>
            <a:ext cx="1371600" cy="274320"/>
          </a:xfrm>
          <a:custGeom>
            <a:avLst/>
            <a:gdLst/>
            <a:ahLst/>
            <a:cxnLst/>
            <a:rect l="l" t="t" r="r" b="b"/>
            <a:pathLst>
              <a:path w="1371600" h="274319">
                <a:moveTo>
                  <a:pt x="1234060" y="0"/>
                </a:moveTo>
                <a:lnTo>
                  <a:pt x="136923" y="0"/>
                </a:lnTo>
                <a:lnTo>
                  <a:pt x="93645" y="6980"/>
                </a:lnTo>
                <a:lnTo>
                  <a:pt x="56058" y="26417"/>
                </a:lnTo>
                <a:lnTo>
                  <a:pt x="26418" y="56057"/>
                </a:lnTo>
                <a:lnTo>
                  <a:pt x="6980" y="93644"/>
                </a:lnTo>
                <a:lnTo>
                  <a:pt x="0" y="136921"/>
                </a:lnTo>
                <a:lnTo>
                  <a:pt x="6980" y="180199"/>
                </a:lnTo>
                <a:lnTo>
                  <a:pt x="26418" y="217785"/>
                </a:lnTo>
                <a:lnTo>
                  <a:pt x="56058" y="247425"/>
                </a:lnTo>
                <a:lnTo>
                  <a:pt x="93645" y="266863"/>
                </a:lnTo>
                <a:lnTo>
                  <a:pt x="136923" y="273843"/>
                </a:lnTo>
                <a:lnTo>
                  <a:pt x="1234059" y="273845"/>
                </a:lnTo>
                <a:lnTo>
                  <a:pt x="1277336" y="266864"/>
                </a:lnTo>
                <a:lnTo>
                  <a:pt x="1314923" y="247426"/>
                </a:lnTo>
                <a:lnTo>
                  <a:pt x="1344563" y="217786"/>
                </a:lnTo>
                <a:lnTo>
                  <a:pt x="1364001" y="180200"/>
                </a:lnTo>
                <a:lnTo>
                  <a:pt x="1370982" y="136922"/>
                </a:lnTo>
                <a:lnTo>
                  <a:pt x="1364002" y="93644"/>
                </a:lnTo>
                <a:lnTo>
                  <a:pt x="1344564" y="56057"/>
                </a:lnTo>
                <a:lnTo>
                  <a:pt x="1314925" y="26417"/>
                </a:lnTo>
                <a:lnTo>
                  <a:pt x="1277338" y="6980"/>
                </a:lnTo>
                <a:lnTo>
                  <a:pt x="1234060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36411" y="2074164"/>
            <a:ext cx="10528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Arial"/>
                <a:cs typeface="Arial"/>
              </a:rPr>
              <a:t>SWOT-</a:t>
            </a:r>
            <a:r>
              <a:rPr sz="800" b="1" dirty="0">
                <a:latin typeface="Arial"/>
                <a:cs typeface="Arial"/>
              </a:rPr>
              <a:t>анализ МО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spc="-25" dirty="0" smtClean="0">
                <a:latin typeface="Arial"/>
                <a:cs typeface="Arial"/>
              </a:rPr>
              <a:t>1</a:t>
            </a:r>
            <a:r>
              <a:rPr lang="ru-RU" sz="800" b="1" spc="-25" dirty="0" smtClean="0"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05760" y="2012170"/>
            <a:ext cx="2185035" cy="274320"/>
          </a:xfrm>
          <a:custGeom>
            <a:avLst/>
            <a:gdLst/>
            <a:ahLst/>
            <a:cxnLst/>
            <a:rect l="l" t="t" r="r" b="b"/>
            <a:pathLst>
              <a:path w="2185034" h="274319">
                <a:moveTo>
                  <a:pt x="2047982" y="0"/>
                </a:moveTo>
                <a:lnTo>
                  <a:pt x="136922" y="0"/>
                </a:lnTo>
                <a:lnTo>
                  <a:pt x="93644" y="6980"/>
                </a:lnTo>
                <a:lnTo>
                  <a:pt x="56058" y="26417"/>
                </a:lnTo>
                <a:lnTo>
                  <a:pt x="26418" y="56057"/>
                </a:lnTo>
                <a:lnTo>
                  <a:pt x="6980" y="93644"/>
                </a:lnTo>
                <a:lnTo>
                  <a:pt x="0" y="136919"/>
                </a:lnTo>
                <a:lnTo>
                  <a:pt x="6980" y="180198"/>
                </a:lnTo>
                <a:lnTo>
                  <a:pt x="26418" y="217785"/>
                </a:lnTo>
                <a:lnTo>
                  <a:pt x="56058" y="247425"/>
                </a:lnTo>
                <a:lnTo>
                  <a:pt x="93644" y="266863"/>
                </a:lnTo>
                <a:lnTo>
                  <a:pt x="136922" y="273843"/>
                </a:lnTo>
                <a:lnTo>
                  <a:pt x="2047981" y="273846"/>
                </a:lnTo>
                <a:lnTo>
                  <a:pt x="2091259" y="266865"/>
                </a:lnTo>
                <a:lnTo>
                  <a:pt x="2128845" y="247427"/>
                </a:lnTo>
                <a:lnTo>
                  <a:pt x="2158485" y="217787"/>
                </a:lnTo>
                <a:lnTo>
                  <a:pt x="2177922" y="180201"/>
                </a:lnTo>
                <a:lnTo>
                  <a:pt x="2184905" y="136922"/>
                </a:lnTo>
                <a:lnTo>
                  <a:pt x="2177925" y="93644"/>
                </a:lnTo>
                <a:lnTo>
                  <a:pt x="2158487" y="56057"/>
                </a:lnTo>
                <a:lnTo>
                  <a:pt x="2128847" y="26417"/>
                </a:lnTo>
                <a:lnTo>
                  <a:pt x="2091261" y="6980"/>
                </a:lnTo>
                <a:lnTo>
                  <a:pt x="2047982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585568" y="2100436"/>
            <a:ext cx="19157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контент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анализ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социальных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 err="1">
                <a:latin typeface="Arial"/>
                <a:cs typeface="Arial"/>
              </a:rPr>
              <a:t>сетей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lang="ru-RU" sz="800" b="1" spc="-25" dirty="0" smtClean="0">
                <a:latin typeface="Arial"/>
                <a:cs typeface="Arial"/>
              </a:rPr>
              <a:t>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972703" y="2012924"/>
            <a:ext cx="1934210" cy="274320"/>
          </a:xfrm>
          <a:custGeom>
            <a:avLst/>
            <a:gdLst/>
            <a:ahLst/>
            <a:cxnLst/>
            <a:rect l="l" t="t" r="r" b="b"/>
            <a:pathLst>
              <a:path w="1934209" h="274319">
                <a:moveTo>
                  <a:pt x="1797173" y="0"/>
                </a:moveTo>
                <a:lnTo>
                  <a:pt x="136922" y="0"/>
                </a:lnTo>
                <a:lnTo>
                  <a:pt x="93644" y="6980"/>
                </a:lnTo>
                <a:lnTo>
                  <a:pt x="56058" y="26417"/>
                </a:lnTo>
                <a:lnTo>
                  <a:pt x="26418" y="56057"/>
                </a:lnTo>
                <a:lnTo>
                  <a:pt x="6980" y="93644"/>
                </a:lnTo>
                <a:lnTo>
                  <a:pt x="0" y="136919"/>
                </a:lnTo>
                <a:lnTo>
                  <a:pt x="6980" y="180198"/>
                </a:lnTo>
                <a:lnTo>
                  <a:pt x="26418" y="217785"/>
                </a:lnTo>
                <a:lnTo>
                  <a:pt x="56058" y="247425"/>
                </a:lnTo>
                <a:lnTo>
                  <a:pt x="93644" y="266863"/>
                </a:lnTo>
                <a:lnTo>
                  <a:pt x="136922" y="273843"/>
                </a:lnTo>
                <a:lnTo>
                  <a:pt x="1797170" y="273845"/>
                </a:lnTo>
                <a:lnTo>
                  <a:pt x="1840448" y="266864"/>
                </a:lnTo>
                <a:lnTo>
                  <a:pt x="1878035" y="247427"/>
                </a:lnTo>
                <a:lnTo>
                  <a:pt x="1907674" y="217787"/>
                </a:lnTo>
                <a:lnTo>
                  <a:pt x="1927112" y="180200"/>
                </a:lnTo>
                <a:lnTo>
                  <a:pt x="1934094" y="136922"/>
                </a:lnTo>
                <a:lnTo>
                  <a:pt x="1927114" y="93644"/>
                </a:lnTo>
                <a:lnTo>
                  <a:pt x="1907676" y="56057"/>
                </a:lnTo>
                <a:lnTo>
                  <a:pt x="1878037" y="26417"/>
                </a:lnTo>
                <a:lnTo>
                  <a:pt x="1840450" y="6980"/>
                </a:lnTo>
                <a:lnTo>
                  <a:pt x="1797173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130456" y="2081362"/>
            <a:ext cx="16395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Arial"/>
                <a:cs typeface="Arial"/>
              </a:rPr>
              <a:t>организационные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 err="1">
                <a:latin typeface="Arial"/>
                <a:cs typeface="Arial"/>
              </a:rPr>
              <a:t>проблемы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lang="ru-RU" sz="800" b="1" spc="-25" dirty="0" smtClean="0">
                <a:latin typeface="Arial"/>
                <a:cs typeface="Arial"/>
              </a:rPr>
              <a:t>17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6294" y="2372876"/>
            <a:ext cx="2106295" cy="274320"/>
          </a:xfrm>
          <a:custGeom>
            <a:avLst/>
            <a:gdLst/>
            <a:ahLst/>
            <a:cxnLst/>
            <a:rect l="l" t="t" r="r" b="b"/>
            <a:pathLst>
              <a:path w="2106295" h="274319">
                <a:moveTo>
                  <a:pt x="1969105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7"/>
                </a:lnTo>
                <a:lnTo>
                  <a:pt x="26417" y="56057"/>
                </a:lnTo>
                <a:lnTo>
                  <a:pt x="6980" y="93644"/>
                </a:lnTo>
                <a:lnTo>
                  <a:pt x="0" y="136922"/>
                </a:lnTo>
                <a:lnTo>
                  <a:pt x="6980" y="180200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3" y="266863"/>
                </a:lnTo>
                <a:lnTo>
                  <a:pt x="136921" y="273843"/>
                </a:lnTo>
                <a:lnTo>
                  <a:pt x="1969105" y="273843"/>
                </a:lnTo>
                <a:lnTo>
                  <a:pt x="2012382" y="266863"/>
                </a:lnTo>
                <a:lnTo>
                  <a:pt x="2049968" y="247425"/>
                </a:lnTo>
                <a:lnTo>
                  <a:pt x="2079608" y="217786"/>
                </a:lnTo>
                <a:lnTo>
                  <a:pt x="2099045" y="180200"/>
                </a:lnTo>
                <a:lnTo>
                  <a:pt x="2106026" y="136922"/>
                </a:lnTo>
                <a:lnTo>
                  <a:pt x="2099045" y="93644"/>
                </a:lnTo>
                <a:lnTo>
                  <a:pt x="2079608" y="56057"/>
                </a:lnTo>
                <a:lnTo>
                  <a:pt x="2049968" y="26417"/>
                </a:lnTo>
                <a:lnTo>
                  <a:pt x="2012382" y="6980"/>
                </a:lnTo>
                <a:lnTo>
                  <a:pt x="1969105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23645" y="2436876"/>
            <a:ext cx="171132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Arial"/>
                <a:cs typeface="Arial"/>
              </a:rPr>
              <a:t>ТОП-</a:t>
            </a:r>
            <a:r>
              <a:rPr sz="800" b="1" dirty="0">
                <a:latin typeface="Arial"/>
                <a:cs typeface="Arial"/>
              </a:rPr>
              <a:t>действия</a:t>
            </a:r>
            <a:r>
              <a:rPr sz="800" b="1" spc="20" dirty="0">
                <a:latin typeface="Arial"/>
                <a:cs typeface="Arial"/>
              </a:rPr>
              <a:t> </a:t>
            </a:r>
            <a:r>
              <a:rPr sz="800" b="1" spc="-10" dirty="0" err="1">
                <a:latin typeface="Arial"/>
                <a:cs typeface="Arial"/>
              </a:rPr>
              <a:t>администрации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lang="ru-RU" sz="800" b="1" spc="-25" dirty="0" smtClean="0">
                <a:latin typeface="Arial"/>
                <a:cs typeface="Arial"/>
              </a:rPr>
              <a:t>18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198789" y="2372876"/>
            <a:ext cx="1741805" cy="274320"/>
          </a:xfrm>
          <a:custGeom>
            <a:avLst/>
            <a:gdLst/>
            <a:ahLst/>
            <a:cxnLst/>
            <a:rect l="l" t="t" r="r" b="b"/>
            <a:pathLst>
              <a:path w="1741804" h="274319">
                <a:moveTo>
                  <a:pt x="1604768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7"/>
                </a:lnTo>
                <a:lnTo>
                  <a:pt x="26417" y="56057"/>
                </a:lnTo>
                <a:lnTo>
                  <a:pt x="6980" y="93644"/>
                </a:lnTo>
                <a:lnTo>
                  <a:pt x="0" y="136922"/>
                </a:lnTo>
                <a:lnTo>
                  <a:pt x="6980" y="180200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3" y="266863"/>
                </a:lnTo>
                <a:lnTo>
                  <a:pt x="136921" y="273843"/>
                </a:lnTo>
                <a:lnTo>
                  <a:pt x="1604768" y="273843"/>
                </a:lnTo>
                <a:lnTo>
                  <a:pt x="1648045" y="266863"/>
                </a:lnTo>
                <a:lnTo>
                  <a:pt x="1685632" y="247425"/>
                </a:lnTo>
                <a:lnTo>
                  <a:pt x="1715271" y="217786"/>
                </a:lnTo>
                <a:lnTo>
                  <a:pt x="1734709" y="180200"/>
                </a:lnTo>
                <a:lnTo>
                  <a:pt x="1741689" y="136922"/>
                </a:lnTo>
                <a:lnTo>
                  <a:pt x="1734709" y="93644"/>
                </a:lnTo>
                <a:lnTo>
                  <a:pt x="1715271" y="56057"/>
                </a:lnTo>
                <a:lnTo>
                  <a:pt x="1685632" y="26417"/>
                </a:lnTo>
                <a:lnTo>
                  <a:pt x="1648045" y="6980"/>
                </a:lnTo>
                <a:lnTo>
                  <a:pt x="1604768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394948" y="2436876"/>
            <a:ext cx="134937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основные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spc="-10" dirty="0" err="1">
                <a:latin typeface="Arial"/>
                <a:cs typeface="Arial"/>
              </a:rPr>
              <a:t>организации</a:t>
            </a:r>
            <a:r>
              <a:rPr sz="800" b="1" dirty="0">
                <a:latin typeface="Arial"/>
                <a:cs typeface="Arial"/>
              </a:rPr>
              <a:t> </a:t>
            </a:r>
            <a:r>
              <a:rPr sz="800" b="1" spc="-25" dirty="0" smtClean="0">
                <a:latin typeface="Arial"/>
                <a:cs typeface="Arial"/>
              </a:rPr>
              <a:t>2</a:t>
            </a:r>
            <a:r>
              <a:rPr lang="ru-RU" sz="800" b="1" spc="-25" dirty="0" smtClean="0">
                <a:latin typeface="Arial"/>
                <a:cs typeface="Arial"/>
              </a:rPr>
              <a:t>0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038304" y="2372876"/>
            <a:ext cx="1741805" cy="274320"/>
          </a:xfrm>
          <a:custGeom>
            <a:avLst/>
            <a:gdLst/>
            <a:ahLst/>
            <a:cxnLst/>
            <a:rect l="l" t="t" r="r" b="b"/>
            <a:pathLst>
              <a:path w="1741804" h="274319">
                <a:moveTo>
                  <a:pt x="1604768" y="0"/>
                </a:moveTo>
                <a:lnTo>
                  <a:pt x="136922" y="0"/>
                </a:lnTo>
                <a:lnTo>
                  <a:pt x="93644" y="6980"/>
                </a:lnTo>
                <a:lnTo>
                  <a:pt x="56057" y="26417"/>
                </a:lnTo>
                <a:lnTo>
                  <a:pt x="26417" y="56057"/>
                </a:lnTo>
                <a:lnTo>
                  <a:pt x="6980" y="93644"/>
                </a:lnTo>
                <a:lnTo>
                  <a:pt x="0" y="136922"/>
                </a:lnTo>
                <a:lnTo>
                  <a:pt x="6980" y="180200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4" y="266863"/>
                </a:lnTo>
                <a:lnTo>
                  <a:pt x="136922" y="273843"/>
                </a:lnTo>
                <a:lnTo>
                  <a:pt x="1604768" y="273843"/>
                </a:lnTo>
                <a:lnTo>
                  <a:pt x="1648045" y="266863"/>
                </a:lnTo>
                <a:lnTo>
                  <a:pt x="1685632" y="247425"/>
                </a:lnTo>
                <a:lnTo>
                  <a:pt x="1715271" y="217786"/>
                </a:lnTo>
                <a:lnTo>
                  <a:pt x="1734709" y="180200"/>
                </a:lnTo>
                <a:lnTo>
                  <a:pt x="1741689" y="136922"/>
                </a:lnTo>
                <a:lnTo>
                  <a:pt x="1734709" y="93644"/>
                </a:lnTo>
                <a:lnTo>
                  <a:pt x="1715271" y="56057"/>
                </a:lnTo>
                <a:lnTo>
                  <a:pt x="1685632" y="26417"/>
                </a:lnTo>
                <a:lnTo>
                  <a:pt x="1648045" y="6980"/>
                </a:lnTo>
                <a:lnTo>
                  <a:pt x="1604768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217793" y="2436876"/>
            <a:ext cx="13823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ключевые</a:t>
            </a:r>
            <a:r>
              <a:rPr sz="800" b="1" spc="-45" dirty="0">
                <a:latin typeface="Arial"/>
                <a:cs typeface="Arial"/>
              </a:rPr>
              <a:t> </a:t>
            </a:r>
            <a:r>
              <a:rPr sz="800" b="1" dirty="0" err="1">
                <a:latin typeface="Arial"/>
                <a:cs typeface="Arial"/>
              </a:rPr>
              <a:t>компетенции</a:t>
            </a:r>
            <a:r>
              <a:rPr sz="800" b="1" spc="-45" dirty="0">
                <a:latin typeface="Arial"/>
                <a:cs typeface="Arial"/>
              </a:rPr>
              <a:t> </a:t>
            </a:r>
            <a:r>
              <a:rPr lang="ru-RU" sz="800" b="1" spc="-25" dirty="0" smtClean="0">
                <a:latin typeface="Arial"/>
                <a:cs typeface="Arial"/>
              </a:rPr>
              <a:t>21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19540" y="2775507"/>
            <a:ext cx="1842135" cy="274320"/>
          </a:xfrm>
          <a:custGeom>
            <a:avLst/>
            <a:gdLst/>
            <a:ahLst/>
            <a:cxnLst/>
            <a:rect l="l" t="t" r="r" b="b"/>
            <a:pathLst>
              <a:path w="1842134" h="274319">
                <a:moveTo>
                  <a:pt x="1705055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8"/>
                </a:lnTo>
                <a:lnTo>
                  <a:pt x="26417" y="56058"/>
                </a:lnTo>
                <a:lnTo>
                  <a:pt x="6980" y="93644"/>
                </a:lnTo>
                <a:lnTo>
                  <a:pt x="0" y="136922"/>
                </a:lnTo>
                <a:lnTo>
                  <a:pt x="6980" y="180200"/>
                </a:lnTo>
                <a:lnTo>
                  <a:pt x="26417" y="217786"/>
                </a:lnTo>
                <a:lnTo>
                  <a:pt x="56057" y="247426"/>
                </a:lnTo>
                <a:lnTo>
                  <a:pt x="93643" y="266864"/>
                </a:lnTo>
                <a:lnTo>
                  <a:pt x="136921" y="273845"/>
                </a:lnTo>
                <a:lnTo>
                  <a:pt x="1705055" y="273845"/>
                </a:lnTo>
                <a:lnTo>
                  <a:pt x="1748332" y="266864"/>
                </a:lnTo>
                <a:lnTo>
                  <a:pt x="1785918" y="247426"/>
                </a:lnTo>
                <a:lnTo>
                  <a:pt x="1815558" y="217786"/>
                </a:lnTo>
                <a:lnTo>
                  <a:pt x="1834995" y="180200"/>
                </a:lnTo>
                <a:lnTo>
                  <a:pt x="1841976" y="136922"/>
                </a:lnTo>
                <a:lnTo>
                  <a:pt x="1834995" y="93644"/>
                </a:lnTo>
                <a:lnTo>
                  <a:pt x="1815558" y="56058"/>
                </a:lnTo>
                <a:lnTo>
                  <a:pt x="1785918" y="26418"/>
                </a:lnTo>
                <a:lnTo>
                  <a:pt x="1748332" y="6980"/>
                </a:lnTo>
                <a:lnTo>
                  <a:pt x="1705055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947240" y="2819115"/>
            <a:ext cx="13315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Arial"/>
                <a:cs typeface="Arial"/>
              </a:rPr>
              <a:t>инвестиционные</a:t>
            </a:r>
            <a:r>
              <a:rPr sz="800" b="1" spc="30" dirty="0">
                <a:latin typeface="Arial"/>
                <a:cs typeface="Arial"/>
              </a:rPr>
              <a:t> </a:t>
            </a:r>
            <a:r>
              <a:rPr sz="800" b="1" dirty="0" err="1">
                <a:latin typeface="Arial"/>
                <a:cs typeface="Arial"/>
              </a:rPr>
              <a:t>ниши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spc="-25" dirty="0" smtClean="0">
                <a:latin typeface="Arial"/>
                <a:cs typeface="Arial"/>
              </a:rPr>
              <a:t>2</a:t>
            </a:r>
            <a:r>
              <a:rPr lang="ru-RU" sz="800" b="1" spc="-25" dirty="0" smtClean="0">
                <a:latin typeface="Arial"/>
                <a:cs typeface="Arial"/>
              </a:rPr>
              <a:t>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682788" y="2754842"/>
            <a:ext cx="2414905" cy="274320"/>
          </a:xfrm>
          <a:custGeom>
            <a:avLst/>
            <a:gdLst/>
            <a:ahLst/>
            <a:cxnLst/>
            <a:rect l="l" t="t" r="r" b="b"/>
            <a:pathLst>
              <a:path w="2414905" h="274320">
                <a:moveTo>
                  <a:pt x="2277384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8"/>
                </a:lnTo>
                <a:lnTo>
                  <a:pt x="26417" y="56058"/>
                </a:lnTo>
                <a:lnTo>
                  <a:pt x="6980" y="93644"/>
                </a:lnTo>
                <a:lnTo>
                  <a:pt x="0" y="136922"/>
                </a:lnTo>
                <a:lnTo>
                  <a:pt x="6980" y="180200"/>
                </a:lnTo>
                <a:lnTo>
                  <a:pt x="26417" y="217786"/>
                </a:lnTo>
                <a:lnTo>
                  <a:pt x="56057" y="247426"/>
                </a:lnTo>
                <a:lnTo>
                  <a:pt x="93643" y="266864"/>
                </a:lnTo>
                <a:lnTo>
                  <a:pt x="136921" y="273845"/>
                </a:lnTo>
                <a:lnTo>
                  <a:pt x="2277384" y="273845"/>
                </a:lnTo>
                <a:lnTo>
                  <a:pt x="2320662" y="266864"/>
                </a:lnTo>
                <a:lnTo>
                  <a:pt x="2358248" y="247426"/>
                </a:lnTo>
                <a:lnTo>
                  <a:pt x="2387888" y="217786"/>
                </a:lnTo>
                <a:lnTo>
                  <a:pt x="2407325" y="180200"/>
                </a:lnTo>
                <a:lnTo>
                  <a:pt x="2414306" y="136922"/>
                </a:lnTo>
                <a:lnTo>
                  <a:pt x="2407325" y="93644"/>
                </a:lnTo>
                <a:lnTo>
                  <a:pt x="2387888" y="56058"/>
                </a:lnTo>
                <a:lnTo>
                  <a:pt x="2358248" y="26418"/>
                </a:lnTo>
                <a:lnTo>
                  <a:pt x="2320662" y="6980"/>
                </a:lnTo>
                <a:lnTo>
                  <a:pt x="2277384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832546" y="2811475"/>
            <a:ext cx="21780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свободные </a:t>
            </a:r>
            <a:r>
              <a:rPr sz="800" b="1" spc="-10" dirty="0">
                <a:latin typeface="Arial"/>
                <a:cs typeface="Arial"/>
              </a:rPr>
              <a:t>инвестиционные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dirty="0" err="1">
                <a:latin typeface="Arial"/>
                <a:cs typeface="Arial"/>
              </a:rPr>
              <a:t>площадки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lang="ru-RU" sz="800" b="1" spc="-25" dirty="0" smtClean="0">
                <a:latin typeface="Arial"/>
                <a:cs typeface="Arial"/>
              </a:rPr>
              <a:t>23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214186" y="2788889"/>
            <a:ext cx="1595120" cy="274320"/>
          </a:xfrm>
          <a:custGeom>
            <a:avLst/>
            <a:gdLst/>
            <a:ahLst/>
            <a:cxnLst/>
            <a:rect l="l" t="t" r="r" b="b"/>
            <a:pathLst>
              <a:path w="1595120" h="274320">
                <a:moveTo>
                  <a:pt x="1457998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8"/>
                </a:lnTo>
                <a:lnTo>
                  <a:pt x="26417" y="56058"/>
                </a:lnTo>
                <a:lnTo>
                  <a:pt x="6980" y="93644"/>
                </a:lnTo>
                <a:lnTo>
                  <a:pt x="0" y="136922"/>
                </a:lnTo>
                <a:lnTo>
                  <a:pt x="6980" y="180200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3" y="266863"/>
                </a:lnTo>
                <a:lnTo>
                  <a:pt x="136921" y="273843"/>
                </a:lnTo>
                <a:lnTo>
                  <a:pt x="1457998" y="273843"/>
                </a:lnTo>
                <a:lnTo>
                  <a:pt x="1501276" y="266863"/>
                </a:lnTo>
                <a:lnTo>
                  <a:pt x="1538863" y="247425"/>
                </a:lnTo>
                <a:lnTo>
                  <a:pt x="1568502" y="217786"/>
                </a:lnTo>
                <a:lnTo>
                  <a:pt x="1587940" y="180200"/>
                </a:lnTo>
                <a:lnTo>
                  <a:pt x="1594920" y="136922"/>
                </a:lnTo>
                <a:lnTo>
                  <a:pt x="1587940" y="93644"/>
                </a:lnTo>
                <a:lnTo>
                  <a:pt x="1568502" y="56058"/>
                </a:lnTo>
                <a:lnTo>
                  <a:pt x="1538863" y="26418"/>
                </a:lnTo>
                <a:lnTo>
                  <a:pt x="1501276" y="6980"/>
                </a:lnTo>
                <a:lnTo>
                  <a:pt x="1457998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404285" y="2850919"/>
            <a:ext cx="119697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меры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 err="1">
                <a:latin typeface="Arial"/>
                <a:cs typeface="Arial"/>
              </a:rPr>
              <a:t>господдержки</a:t>
            </a:r>
            <a:r>
              <a:rPr sz="800" b="1" spc="-40" dirty="0">
                <a:latin typeface="Arial"/>
                <a:cs typeface="Arial"/>
              </a:rPr>
              <a:t> </a:t>
            </a:r>
            <a:r>
              <a:rPr lang="ru-RU" sz="800" b="1" spc="-25" dirty="0" smtClean="0">
                <a:latin typeface="Arial"/>
                <a:cs typeface="Arial"/>
              </a:rPr>
              <a:t>25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54343" y="3174962"/>
            <a:ext cx="2985770" cy="274320"/>
          </a:xfrm>
          <a:custGeom>
            <a:avLst/>
            <a:gdLst/>
            <a:ahLst/>
            <a:cxnLst/>
            <a:rect l="l" t="t" r="r" b="b"/>
            <a:pathLst>
              <a:path w="2985770" h="274320">
                <a:moveTo>
                  <a:pt x="2848728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8"/>
                </a:lnTo>
                <a:lnTo>
                  <a:pt x="26417" y="56058"/>
                </a:lnTo>
                <a:lnTo>
                  <a:pt x="6980" y="93644"/>
                </a:lnTo>
                <a:lnTo>
                  <a:pt x="0" y="136922"/>
                </a:lnTo>
                <a:lnTo>
                  <a:pt x="6980" y="180200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3" y="266863"/>
                </a:lnTo>
                <a:lnTo>
                  <a:pt x="136921" y="273843"/>
                </a:lnTo>
                <a:lnTo>
                  <a:pt x="2848728" y="273843"/>
                </a:lnTo>
                <a:lnTo>
                  <a:pt x="2892005" y="266863"/>
                </a:lnTo>
                <a:lnTo>
                  <a:pt x="2929592" y="247425"/>
                </a:lnTo>
                <a:lnTo>
                  <a:pt x="2959231" y="217786"/>
                </a:lnTo>
                <a:lnTo>
                  <a:pt x="2978669" y="180200"/>
                </a:lnTo>
                <a:lnTo>
                  <a:pt x="2985649" y="136922"/>
                </a:lnTo>
                <a:lnTo>
                  <a:pt x="2978669" y="93644"/>
                </a:lnTo>
                <a:lnTo>
                  <a:pt x="2959231" y="56058"/>
                </a:lnTo>
                <a:lnTo>
                  <a:pt x="2929592" y="26418"/>
                </a:lnTo>
                <a:lnTo>
                  <a:pt x="2892005" y="6980"/>
                </a:lnTo>
                <a:lnTo>
                  <a:pt x="2848728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941334" y="3246011"/>
            <a:ext cx="25888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предложение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по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корректировке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мер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 err="1">
                <a:latin typeface="Arial"/>
                <a:cs typeface="Arial"/>
              </a:rPr>
              <a:t>поддержки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lang="ru-RU" sz="800" b="1" spc="-25" dirty="0" smtClean="0">
                <a:latin typeface="Arial"/>
                <a:cs typeface="Arial"/>
              </a:rPr>
              <a:t>27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855815" y="3174962"/>
            <a:ext cx="981075" cy="274320"/>
          </a:xfrm>
          <a:custGeom>
            <a:avLst/>
            <a:gdLst/>
            <a:ahLst/>
            <a:cxnLst/>
            <a:rect l="l" t="t" r="r" b="b"/>
            <a:pathLst>
              <a:path w="981075" h="274320">
                <a:moveTo>
                  <a:pt x="843683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7"/>
                </a:lnTo>
                <a:lnTo>
                  <a:pt x="26417" y="56057"/>
                </a:lnTo>
                <a:lnTo>
                  <a:pt x="6980" y="93644"/>
                </a:lnTo>
                <a:lnTo>
                  <a:pt x="0" y="136921"/>
                </a:lnTo>
                <a:lnTo>
                  <a:pt x="6980" y="180200"/>
                </a:lnTo>
                <a:lnTo>
                  <a:pt x="26418" y="217786"/>
                </a:lnTo>
                <a:lnTo>
                  <a:pt x="56059" y="247426"/>
                </a:lnTo>
                <a:lnTo>
                  <a:pt x="93651" y="266864"/>
                </a:lnTo>
                <a:lnTo>
                  <a:pt x="136921" y="273843"/>
                </a:lnTo>
                <a:lnTo>
                  <a:pt x="843690" y="273843"/>
                </a:lnTo>
                <a:lnTo>
                  <a:pt x="886962" y="266863"/>
                </a:lnTo>
                <a:lnTo>
                  <a:pt x="924548" y="247425"/>
                </a:lnTo>
                <a:lnTo>
                  <a:pt x="954187" y="217785"/>
                </a:lnTo>
                <a:lnTo>
                  <a:pt x="973624" y="180199"/>
                </a:lnTo>
                <a:lnTo>
                  <a:pt x="980604" y="136921"/>
                </a:lnTo>
                <a:lnTo>
                  <a:pt x="973624" y="93644"/>
                </a:lnTo>
                <a:lnTo>
                  <a:pt x="954187" y="56057"/>
                </a:lnTo>
                <a:lnTo>
                  <a:pt x="924547" y="26417"/>
                </a:lnTo>
                <a:lnTo>
                  <a:pt x="886961" y="6980"/>
                </a:lnTo>
                <a:lnTo>
                  <a:pt x="843683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028217" y="3246011"/>
            <a:ext cx="6362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 err="1">
                <a:latin typeface="Arial"/>
                <a:cs typeface="Arial"/>
              </a:rPr>
              <a:t>контакты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lang="ru-RU" sz="800" b="1" spc="-25" dirty="0" smtClean="0">
                <a:latin typeface="Arial"/>
                <a:cs typeface="Arial"/>
              </a:rPr>
              <a:t>28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717199" y="6594347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Microsoft Sans Serif"/>
                <a:cs typeface="Microsoft Sans Serif"/>
              </a:rPr>
              <a:t>2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218806" y="2757935"/>
            <a:ext cx="1903730" cy="274320"/>
          </a:xfrm>
          <a:custGeom>
            <a:avLst/>
            <a:gdLst/>
            <a:ahLst/>
            <a:cxnLst/>
            <a:rect l="l" t="t" r="r" b="b"/>
            <a:pathLst>
              <a:path w="1903729" h="274320">
                <a:moveTo>
                  <a:pt x="1766234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8"/>
                </a:lnTo>
                <a:lnTo>
                  <a:pt x="26417" y="56058"/>
                </a:lnTo>
                <a:lnTo>
                  <a:pt x="6980" y="93644"/>
                </a:lnTo>
                <a:lnTo>
                  <a:pt x="0" y="136922"/>
                </a:lnTo>
                <a:lnTo>
                  <a:pt x="6980" y="180200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3" y="266863"/>
                </a:lnTo>
                <a:lnTo>
                  <a:pt x="136921" y="273843"/>
                </a:lnTo>
                <a:lnTo>
                  <a:pt x="1766234" y="273843"/>
                </a:lnTo>
                <a:lnTo>
                  <a:pt x="1809512" y="266863"/>
                </a:lnTo>
                <a:lnTo>
                  <a:pt x="1847099" y="247425"/>
                </a:lnTo>
                <a:lnTo>
                  <a:pt x="1876738" y="217786"/>
                </a:lnTo>
                <a:lnTo>
                  <a:pt x="1896176" y="180200"/>
                </a:lnTo>
                <a:lnTo>
                  <a:pt x="1903157" y="136922"/>
                </a:lnTo>
                <a:lnTo>
                  <a:pt x="1896176" y="93644"/>
                </a:lnTo>
                <a:lnTo>
                  <a:pt x="1876738" y="56058"/>
                </a:lnTo>
                <a:lnTo>
                  <a:pt x="1847099" y="26418"/>
                </a:lnTo>
                <a:lnTo>
                  <a:pt x="1809512" y="6980"/>
                </a:lnTo>
                <a:lnTo>
                  <a:pt x="1766234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5393940" y="2819114"/>
            <a:ext cx="15240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Arial"/>
                <a:cs typeface="Arial"/>
              </a:rPr>
              <a:t>диагностическая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карта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МО</a:t>
            </a:r>
            <a:r>
              <a:rPr sz="800" b="1" spc="15" dirty="0">
                <a:latin typeface="Arial"/>
                <a:cs typeface="Arial"/>
              </a:rPr>
              <a:t> </a:t>
            </a:r>
            <a:r>
              <a:rPr lang="ru-RU" sz="800" b="1" spc="-25" dirty="0" smtClean="0">
                <a:latin typeface="Arial"/>
                <a:cs typeface="Arial"/>
              </a:rPr>
              <a:t>24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14316" y="6594347"/>
            <a:ext cx="48628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icrosoft Sans Serif"/>
                <a:cs typeface="Microsoft Sans Serif"/>
              </a:rPr>
              <a:t>@ </a:t>
            </a:r>
            <a:r>
              <a:rPr lang="ru-RU" sz="800" spc="-10" dirty="0">
                <a:latin typeface="Microsoft Sans Serif"/>
                <a:cs typeface="Microsoft Sans Serif"/>
              </a:rPr>
              <a:t>МАТЕРИАЛ</a:t>
            </a:r>
            <a:r>
              <a:rPr lang="ru-RU" sz="800" spc="5" dirty="0">
                <a:latin typeface="Microsoft Sans Serif"/>
                <a:cs typeface="Microsoft Sans Serif"/>
              </a:rPr>
              <a:t> </a:t>
            </a:r>
            <a:r>
              <a:rPr lang="ru-RU" sz="800" spc="-20" dirty="0">
                <a:latin typeface="Microsoft Sans Serif"/>
                <a:cs typeface="Microsoft Sans Serif"/>
              </a:rPr>
              <a:t>ПОДГОТОВЛЕН</a:t>
            </a:r>
            <a:r>
              <a:rPr lang="ru-RU" sz="800" dirty="0">
                <a:latin typeface="Microsoft Sans Serif"/>
                <a:cs typeface="Microsoft Sans Serif"/>
              </a:rPr>
              <a:t> АДМИНИСТРАЦИЕЙ</a:t>
            </a:r>
            <a:r>
              <a:rPr lang="ru-RU" sz="800" spc="10" dirty="0">
                <a:latin typeface="Microsoft Sans Serif"/>
                <a:cs typeface="Microsoft Sans Serif"/>
              </a:rPr>
              <a:t> М</a:t>
            </a:r>
            <a:r>
              <a:rPr lang="ru-RU" sz="800" dirty="0">
                <a:latin typeface="Microsoft Sans Serif"/>
                <a:cs typeface="Microsoft Sans Serif"/>
              </a:rPr>
              <a:t>А</a:t>
            </a:r>
            <a:r>
              <a:rPr lang="ru-RU" sz="800" spc="-10" dirty="0">
                <a:latin typeface="Microsoft Sans Serif"/>
                <a:cs typeface="Microsoft Sans Serif"/>
              </a:rPr>
              <a:t>НСКОГО РАЙОНА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14316" y="4854955"/>
            <a:ext cx="7157084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ИНВЕСТИЦИОННЫЙ</a:t>
            </a:r>
            <a:r>
              <a:rPr sz="2400" spc="-55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2400" spc="-1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ПРОФИЛЬ</a:t>
            </a:r>
            <a:endParaRPr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ru-RU" sz="2400" spc="-1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МАНСКОГО РАЙОНА</a:t>
            </a:r>
            <a:endParaRPr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613351" y="158306"/>
            <a:ext cx="2153920" cy="727710"/>
          </a:xfrm>
          <a:custGeom>
            <a:avLst/>
            <a:gdLst/>
            <a:ahLst/>
            <a:cxnLst/>
            <a:rect l="l" t="t" r="r" b="b"/>
            <a:pathLst>
              <a:path w="2153920" h="727710">
                <a:moveTo>
                  <a:pt x="1953644" y="0"/>
                </a:moveTo>
                <a:lnTo>
                  <a:pt x="199819" y="0"/>
                </a:lnTo>
                <a:lnTo>
                  <a:pt x="154002" y="5277"/>
                </a:lnTo>
                <a:lnTo>
                  <a:pt x="111943" y="20309"/>
                </a:lnTo>
                <a:lnTo>
                  <a:pt x="74842" y="43898"/>
                </a:lnTo>
                <a:lnTo>
                  <a:pt x="43897" y="74842"/>
                </a:lnTo>
                <a:lnTo>
                  <a:pt x="20309" y="111944"/>
                </a:lnTo>
                <a:lnTo>
                  <a:pt x="5277" y="154003"/>
                </a:lnTo>
                <a:lnTo>
                  <a:pt x="0" y="199820"/>
                </a:lnTo>
                <a:lnTo>
                  <a:pt x="0" y="527801"/>
                </a:lnTo>
                <a:lnTo>
                  <a:pt x="5277" y="573618"/>
                </a:lnTo>
                <a:lnTo>
                  <a:pt x="20309" y="615677"/>
                </a:lnTo>
                <a:lnTo>
                  <a:pt x="43897" y="652779"/>
                </a:lnTo>
                <a:lnTo>
                  <a:pt x="74842" y="683724"/>
                </a:lnTo>
                <a:lnTo>
                  <a:pt x="111943" y="707312"/>
                </a:lnTo>
                <a:lnTo>
                  <a:pt x="154002" y="722344"/>
                </a:lnTo>
                <a:lnTo>
                  <a:pt x="199819" y="727622"/>
                </a:lnTo>
                <a:lnTo>
                  <a:pt x="1953644" y="727622"/>
                </a:lnTo>
                <a:lnTo>
                  <a:pt x="1999461" y="722344"/>
                </a:lnTo>
                <a:lnTo>
                  <a:pt x="2041520" y="707312"/>
                </a:lnTo>
                <a:lnTo>
                  <a:pt x="2078621" y="683724"/>
                </a:lnTo>
                <a:lnTo>
                  <a:pt x="2109565" y="652779"/>
                </a:lnTo>
                <a:lnTo>
                  <a:pt x="2133154" y="615677"/>
                </a:lnTo>
                <a:lnTo>
                  <a:pt x="2148186" y="573618"/>
                </a:lnTo>
                <a:lnTo>
                  <a:pt x="2153464" y="527801"/>
                </a:lnTo>
                <a:lnTo>
                  <a:pt x="2153464" y="199820"/>
                </a:lnTo>
                <a:lnTo>
                  <a:pt x="2148186" y="154003"/>
                </a:lnTo>
                <a:lnTo>
                  <a:pt x="2133154" y="111944"/>
                </a:lnTo>
                <a:lnTo>
                  <a:pt x="2109565" y="74842"/>
                </a:lnTo>
                <a:lnTo>
                  <a:pt x="2078621" y="43898"/>
                </a:lnTo>
                <a:lnTo>
                  <a:pt x="2041520" y="20309"/>
                </a:lnTo>
                <a:lnTo>
                  <a:pt x="1999461" y="5277"/>
                </a:lnTo>
                <a:lnTo>
                  <a:pt x="195364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7803175" y="388619"/>
            <a:ext cx="1201012" cy="13914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85"/>
              </a:spcBef>
            </a:pPr>
            <a:r>
              <a:rPr lang="ru-RU" sz="800" b="1" spc="-10" dirty="0">
                <a:latin typeface="Arial"/>
                <a:cs typeface="Arial"/>
              </a:rPr>
              <a:t>Красноярский край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187" y="128325"/>
            <a:ext cx="628388" cy="804220"/>
          </a:xfrm>
          <a:prstGeom prst="rect">
            <a:avLst/>
          </a:prstGeom>
        </p:spPr>
      </p:pic>
      <p:sp>
        <p:nvSpPr>
          <p:cNvPr id="84" name="object 2"/>
          <p:cNvSpPr/>
          <p:nvPr/>
        </p:nvSpPr>
        <p:spPr>
          <a:xfrm>
            <a:off x="1970746" y="1255578"/>
            <a:ext cx="1424084" cy="273117"/>
          </a:xfrm>
          <a:custGeom>
            <a:avLst/>
            <a:gdLst/>
            <a:ahLst/>
            <a:cxnLst/>
            <a:rect l="l" t="t" r="r" b="b"/>
            <a:pathLst>
              <a:path w="1218564" h="274319">
                <a:moveTo>
                  <a:pt x="1081215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7"/>
                </a:lnTo>
                <a:lnTo>
                  <a:pt x="26417" y="56057"/>
                </a:lnTo>
                <a:lnTo>
                  <a:pt x="6980" y="93643"/>
                </a:lnTo>
                <a:lnTo>
                  <a:pt x="0" y="136921"/>
                </a:lnTo>
                <a:lnTo>
                  <a:pt x="6980" y="180199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3" y="266863"/>
                </a:lnTo>
                <a:lnTo>
                  <a:pt x="136921" y="273843"/>
                </a:lnTo>
                <a:lnTo>
                  <a:pt x="1081215" y="273843"/>
                </a:lnTo>
                <a:lnTo>
                  <a:pt x="1124492" y="266863"/>
                </a:lnTo>
                <a:lnTo>
                  <a:pt x="1162079" y="247425"/>
                </a:lnTo>
                <a:lnTo>
                  <a:pt x="1191719" y="217786"/>
                </a:lnTo>
                <a:lnTo>
                  <a:pt x="1211157" y="180199"/>
                </a:lnTo>
                <a:lnTo>
                  <a:pt x="1218137" y="136921"/>
                </a:lnTo>
                <a:lnTo>
                  <a:pt x="1211157" y="93643"/>
                </a:lnTo>
                <a:lnTo>
                  <a:pt x="1191719" y="56057"/>
                </a:lnTo>
                <a:lnTo>
                  <a:pt x="1162079" y="26417"/>
                </a:lnTo>
                <a:lnTo>
                  <a:pt x="1124492" y="6980"/>
                </a:lnTo>
                <a:lnTo>
                  <a:pt x="1081215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TextBox 82"/>
          <p:cNvSpPr txBox="1"/>
          <p:nvPr/>
        </p:nvSpPr>
        <p:spPr>
          <a:xfrm>
            <a:off x="1934096" y="1281018"/>
            <a:ext cx="1577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 04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bject 6"/>
          <p:cNvSpPr/>
          <p:nvPr/>
        </p:nvSpPr>
        <p:spPr>
          <a:xfrm>
            <a:off x="2942586" y="2354211"/>
            <a:ext cx="3143069" cy="333295"/>
          </a:xfrm>
          <a:custGeom>
            <a:avLst/>
            <a:gdLst/>
            <a:ahLst/>
            <a:cxnLst/>
            <a:rect l="l" t="t" r="r" b="b"/>
            <a:pathLst>
              <a:path w="2503804" h="274319">
                <a:moveTo>
                  <a:pt x="2366638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7"/>
                </a:lnTo>
                <a:lnTo>
                  <a:pt x="26417" y="56057"/>
                </a:lnTo>
                <a:lnTo>
                  <a:pt x="6980" y="93643"/>
                </a:lnTo>
                <a:lnTo>
                  <a:pt x="0" y="136921"/>
                </a:lnTo>
                <a:lnTo>
                  <a:pt x="6980" y="180199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3" y="266863"/>
                </a:lnTo>
                <a:lnTo>
                  <a:pt x="136921" y="273843"/>
                </a:lnTo>
                <a:lnTo>
                  <a:pt x="2366638" y="273843"/>
                </a:lnTo>
                <a:lnTo>
                  <a:pt x="2409916" y="266863"/>
                </a:lnTo>
                <a:lnTo>
                  <a:pt x="2447502" y="247425"/>
                </a:lnTo>
                <a:lnTo>
                  <a:pt x="2477142" y="217786"/>
                </a:lnTo>
                <a:lnTo>
                  <a:pt x="2496579" y="180199"/>
                </a:lnTo>
                <a:lnTo>
                  <a:pt x="2503559" y="136921"/>
                </a:lnTo>
                <a:lnTo>
                  <a:pt x="2496579" y="93643"/>
                </a:lnTo>
                <a:lnTo>
                  <a:pt x="2477142" y="56057"/>
                </a:lnTo>
                <a:lnTo>
                  <a:pt x="2447502" y="26417"/>
                </a:lnTo>
                <a:lnTo>
                  <a:pt x="2409916" y="6980"/>
                </a:lnTo>
                <a:lnTo>
                  <a:pt x="2366638" y="0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Механизмы реализации инвестиционного профиля 19</a:t>
            </a:r>
            <a:endParaRPr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7011" y="1401545"/>
            <a:ext cx="9137020" cy="3856255"/>
            <a:chOff x="627011" y="1401545"/>
            <a:chExt cx="9137020" cy="4488359"/>
          </a:xfrm>
        </p:grpSpPr>
        <p:sp>
          <p:nvSpPr>
            <p:cNvPr id="3" name="object 3"/>
            <p:cNvSpPr/>
            <p:nvPr/>
          </p:nvSpPr>
          <p:spPr>
            <a:xfrm>
              <a:off x="627015" y="1956987"/>
              <a:ext cx="9137015" cy="3777873"/>
            </a:xfrm>
            <a:custGeom>
              <a:avLst/>
              <a:gdLst/>
              <a:ahLst/>
              <a:cxnLst/>
              <a:rect l="l" t="t" r="r" b="b"/>
              <a:pathLst>
                <a:path w="9137015" h="4345305">
                  <a:moveTo>
                    <a:pt x="8848576" y="0"/>
                  </a:moveTo>
                  <a:lnTo>
                    <a:pt x="287810" y="0"/>
                  </a:lnTo>
                  <a:lnTo>
                    <a:pt x="241125" y="3766"/>
                  </a:lnTo>
                  <a:lnTo>
                    <a:pt x="196839" y="14672"/>
                  </a:lnTo>
                  <a:lnTo>
                    <a:pt x="155544" y="32124"/>
                  </a:lnTo>
                  <a:lnTo>
                    <a:pt x="117833" y="55530"/>
                  </a:lnTo>
                  <a:lnTo>
                    <a:pt x="84297" y="84297"/>
                  </a:lnTo>
                  <a:lnTo>
                    <a:pt x="55530" y="117833"/>
                  </a:lnTo>
                  <a:lnTo>
                    <a:pt x="32124" y="155544"/>
                  </a:lnTo>
                  <a:lnTo>
                    <a:pt x="14672" y="196839"/>
                  </a:lnTo>
                  <a:lnTo>
                    <a:pt x="3766" y="241125"/>
                  </a:lnTo>
                  <a:lnTo>
                    <a:pt x="0" y="287809"/>
                  </a:lnTo>
                  <a:lnTo>
                    <a:pt x="0" y="4057169"/>
                  </a:lnTo>
                  <a:lnTo>
                    <a:pt x="3766" y="4103853"/>
                  </a:lnTo>
                  <a:lnTo>
                    <a:pt x="14672" y="4148139"/>
                  </a:lnTo>
                  <a:lnTo>
                    <a:pt x="32124" y="4189434"/>
                  </a:lnTo>
                  <a:lnTo>
                    <a:pt x="55530" y="4227146"/>
                  </a:lnTo>
                  <a:lnTo>
                    <a:pt x="84297" y="4260681"/>
                  </a:lnTo>
                  <a:lnTo>
                    <a:pt x="117833" y="4289448"/>
                  </a:lnTo>
                  <a:lnTo>
                    <a:pt x="155544" y="4312854"/>
                  </a:lnTo>
                  <a:lnTo>
                    <a:pt x="196839" y="4330306"/>
                  </a:lnTo>
                  <a:lnTo>
                    <a:pt x="241125" y="4341212"/>
                  </a:lnTo>
                  <a:lnTo>
                    <a:pt x="287810" y="4344979"/>
                  </a:lnTo>
                  <a:lnTo>
                    <a:pt x="8848576" y="4344979"/>
                  </a:lnTo>
                  <a:lnTo>
                    <a:pt x="8895261" y="4341212"/>
                  </a:lnTo>
                  <a:lnTo>
                    <a:pt x="8939547" y="4330306"/>
                  </a:lnTo>
                  <a:lnTo>
                    <a:pt x="8980842" y="4312854"/>
                  </a:lnTo>
                  <a:lnTo>
                    <a:pt x="9018553" y="4289448"/>
                  </a:lnTo>
                  <a:lnTo>
                    <a:pt x="9052089" y="4260681"/>
                  </a:lnTo>
                  <a:lnTo>
                    <a:pt x="9080856" y="4227146"/>
                  </a:lnTo>
                  <a:lnTo>
                    <a:pt x="9104262" y="4189434"/>
                  </a:lnTo>
                  <a:lnTo>
                    <a:pt x="9121714" y="4148139"/>
                  </a:lnTo>
                  <a:lnTo>
                    <a:pt x="9132619" y="4103853"/>
                  </a:lnTo>
                  <a:lnTo>
                    <a:pt x="9136386" y="4057169"/>
                  </a:lnTo>
                  <a:lnTo>
                    <a:pt x="9136386" y="287809"/>
                  </a:lnTo>
                  <a:lnTo>
                    <a:pt x="9132619" y="241125"/>
                  </a:lnTo>
                  <a:lnTo>
                    <a:pt x="9121714" y="196839"/>
                  </a:lnTo>
                  <a:lnTo>
                    <a:pt x="9104262" y="155544"/>
                  </a:lnTo>
                  <a:lnTo>
                    <a:pt x="9080856" y="117833"/>
                  </a:lnTo>
                  <a:lnTo>
                    <a:pt x="9052089" y="84297"/>
                  </a:lnTo>
                  <a:lnTo>
                    <a:pt x="9018553" y="55530"/>
                  </a:lnTo>
                  <a:lnTo>
                    <a:pt x="8980842" y="32124"/>
                  </a:lnTo>
                  <a:lnTo>
                    <a:pt x="8939547" y="14672"/>
                  </a:lnTo>
                  <a:lnTo>
                    <a:pt x="8895261" y="3766"/>
                  </a:lnTo>
                  <a:lnTo>
                    <a:pt x="884857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7016" y="1401545"/>
              <a:ext cx="9137015" cy="1153160"/>
            </a:xfrm>
            <a:custGeom>
              <a:avLst/>
              <a:gdLst/>
              <a:ahLst/>
              <a:cxnLst/>
              <a:rect l="l" t="t" r="r" b="b"/>
              <a:pathLst>
                <a:path w="9137015" h="1153160">
                  <a:moveTo>
                    <a:pt x="8880172" y="0"/>
                  </a:moveTo>
                  <a:lnTo>
                    <a:pt x="256226" y="0"/>
                  </a:lnTo>
                  <a:lnTo>
                    <a:pt x="210169" y="4128"/>
                  </a:lnTo>
                  <a:lnTo>
                    <a:pt x="166820" y="16030"/>
                  </a:lnTo>
                  <a:lnTo>
                    <a:pt x="126904" y="34982"/>
                  </a:lnTo>
                  <a:lnTo>
                    <a:pt x="91143" y="60261"/>
                  </a:lnTo>
                  <a:lnTo>
                    <a:pt x="60261" y="91143"/>
                  </a:lnTo>
                  <a:lnTo>
                    <a:pt x="34982" y="126904"/>
                  </a:lnTo>
                  <a:lnTo>
                    <a:pt x="16030" y="166821"/>
                  </a:lnTo>
                  <a:lnTo>
                    <a:pt x="4128" y="210170"/>
                  </a:lnTo>
                  <a:lnTo>
                    <a:pt x="0" y="256227"/>
                  </a:lnTo>
                  <a:lnTo>
                    <a:pt x="0" y="896584"/>
                  </a:lnTo>
                  <a:lnTo>
                    <a:pt x="4128" y="942641"/>
                  </a:lnTo>
                  <a:lnTo>
                    <a:pt x="16030" y="985990"/>
                  </a:lnTo>
                  <a:lnTo>
                    <a:pt x="34982" y="1025907"/>
                  </a:lnTo>
                  <a:lnTo>
                    <a:pt x="60261" y="1061668"/>
                  </a:lnTo>
                  <a:lnTo>
                    <a:pt x="91143" y="1092550"/>
                  </a:lnTo>
                  <a:lnTo>
                    <a:pt x="126904" y="1117829"/>
                  </a:lnTo>
                  <a:lnTo>
                    <a:pt x="166820" y="1136781"/>
                  </a:lnTo>
                  <a:lnTo>
                    <a:pt x="210169" y="1148683"/>
                  </a:lnTo>
                  <a:lnTo>
                    <a:pt x="256226" y="1152812"/>
                  </a:lnTo>
                  <a:lnTo>
                    <a:pt x="8880172" y="1152812"/>
                  </a:lnTo>
                  <a:lnTo>
                    <a:pt x="8926229" y="1148683"/>
                  </a:lnTo>
                  <a:lnTo>
                    <a:pt x="8969577" y="1136781"/>
                  </a:lnTo>
                  <a:lnTo>
                    <a:pt x="9009494" y="1117829"/>
                  </a:lnTo>
                  <a:lnTo>
                    <a:pt x="9045255" y="1092550"/>
                  </a:lnTo>
                  <a:lnTo>
                    <a:pt x="9076137" y="1061668"/>
                  </a:lnTo>
                  <a:lnTo>
                    <a:pt x="9101416" y="1025907"/>
                  </a:lnTo>
                  <a:lnTo>
                    <a:pt x="9120368" y="985990"/>
                  </a:lnTo>
                  <a:lnTo>
                    <a:pt x="9132270" y="942641"/>
                  </a:lnTo>
                  <a:lnTo>
                    <a:pt x="9136398" y="896584"/>
                  </a:lnTo>
                  <a:lnTo>
                    <a:pt x="9136398" y="256227"/>
                  </a:lnTo>
                  <a:lnTo>
                    <a:pt x="9132270" y="210170"/>
                  </a:lnTo>
                  <a:lnTo>
                    <a:pt x="9120368" y="166821"/>
                  </a:lnTo>
                  <a:lnTo>
                    <a:pt x="9101416" y="126904"/>
                  </a:lnTo>
                  <a:lnTo>
                    <a:pt x="9076137" y="91143"/>
                  </a:lnTo>
                  <a:lnTo>
                    <a:pt x="9045255" y="60261"/>
                  </a:lnTo>
                  <a:lnTo>
                    <a:pt x="9009494" y="34982"/>
                  </a:lnTo>
                  <a:lnTo>
                    <a:pt x="8969577" y="16030"/>
                  </a:lnTo>
                  <a:lnTo>
                    <a:pt x="8926229" y="4128"/>
                  </a:lnTo>
                  <a:lnTo>
                    <a:pt x="8880172" y="0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7011" y="2180869"/>
              <a:ext cx="9137015" cy="3709035"/>
            </a:xfrm>
            <a:custGeom>
              <a:avLst/>
              <a:gdLst/>
              <a:ahLst/>
              <a:cxnLst/>
              <a:rect l="l" t="t" r="r" b="b"/>
              <a:pathLst>
                <a:path w="9137015" h="3709035">
                  <a:moveTo>
                    <a:pt x="9136393" y="0"/>
                  </a:moveTo>
                  <a:lnTo>
                    <a:pt x="7711122" y="0"/>
                  </a:lnTo>
                  <a:lnTo>
                    <a:pt x="6285852" y="0"/>
                  </a:lnTo>
                  <a:lnTo>
                    <a:pt x="3142919" y="0"/>
                  </a:lnTo>
                  <a:lnTo>
                    <a:pt x="0" y="0"/>
                  </a:lnTo>
                  <a:lnTo>
                    <a:pt x="0" y="412115"/>
                  </a:lnTo>
                  <a:lnTo>
                    <a:pt x="0" y="3708997"/>
                  </a:lnTo>
                  <a:lnTo>
                    <a:pt x="3142919" y="3708997"/>
                  </a:lnTo>
                  <a:lnTo>
                    <a:pt x="6285852" y="3708997"/>
                  </a:lnTo>
                  <a:lnTo>
                    <a:pt x="7711122" y="3708997"/>
                  </a:lnTo>
                  <a:lnTo>
                    <a:pt x="9136393" y="3708997"/>
                  </a:lnTo>
                  <a:lnTo>
                    <a:pt x="9136393" y="3296882"/>
                  </a:lnTo>
                  <a:lnTo>
                    <a:pt x="9136393" y="412115"/>
                  </a:lnTo>
                  <a:lnTo>
                    <a:pt x="913639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ОСНОВНЫЕ</a:t>
            </a:r>
            <a:r>
              <a:rPr spc="-85" dirty="0"/>
              <a:t> </a:t>
            </a:r>
            <a:r>
              <a:rPr spc="-10" dirty="0"/>
              <a:t>ОРГАНИЗАЦИИ</a:t>
            </a:r>
          </a:p>
        </p:txBody>
      </p:sp>
      <p:sp>
        <p:nvSpPr>
          <p:cNvPr id="7" name="object 7"/>
          <p:cNvSpPr/>
          <p:nvPr/>
        </p:nvSpPr>
        <p:spPr>
          <a:xfrm>
            <a:off x="627016" y="163628"/>
            <a:ext cx="1476375" cy="274320"/>
          </a:xfrm>
          <a:custGeom>
            <a:avLst/>
            <a:gdLst/>
            <a:ahLst/>
            <a:cxnLst/>
            <a:rect l="l" t="t" r="r" b="b"/>
            <a:pathLst>
              <a:path w="1476375" h="274320">
                <a:moveTo>
                  <a:pt x="1339183" y="0"/>
                </a:moveTo>
                <a:lnTo>
                  <a:pt x="136922" y="0"/>
                </a:lnTo>
                <a:lnTo>
                  <a:pt x="93644" y="6980"/>
                </a:lnTo>
                <a:lnTo>
                  <a:pt x="56057" y="26418"/>
                </a:lnTo>
                <a:lnTo>
                  <a:pt x="26418" y="56058"/>
                </a:lnTo>
                <a:lnTo>
                  <a:pt x="6980" y="93644"/>
                </a:lnTo>
                <a:lnTo>
                  <a:pt x="0" y="136921"/>
                </a:lnTo>
                <a:lnTo>
                  <a:pt x="6980" y="180199"/>
                </a:lnTo>
                <a:lnTo>
                  <a:pt x="26418" y="217785"/>
                </a:lnTo>
                <a:lnTo>
                  <a:pt x="56057" y="247425"/>
                </a:lnTo>
                <a:lnTo>
                  <a:pt x="93644" y="266863"/>
                </a:lnTo>
                <a:lnTo>
                  <a:pt x="136922" y="273843"/>
                </a:lnTo>
                <a:lnTo>
                  <a:pt x="1339180" y="273845"/>
                </a:lnTo>
                <a:lnTo>
                  <a:pt x="1382458" y="266864"/>
                </a:lnTo>
                <a:lnTo>
                  <a:pt x="1420045" y="247427"/>
                </a:lnTo>
                <a:lnTo>
                  <a:pt x="1449685" y="217787"/>
                </a:lnTo>
                <a:lnTo>
                  <a:pt x="1469122" y="180200"/>
                </a:lnTo>
                <a:lnTo>
                  <a:pt x="1476104" y="136922"/>
                </a:lnTo>
                <a:lnTo>
                  <a:pt x="1469124" y="93644"/>
                </a:lnTo>
                <a:lnTo>
                  <a:pt x="1449686" y="56058"/>
                </a:lnTo>
                <a:lnTo>
                  <a:pt x="1420047" y="26418"/>
                </a:lnTo>
                <a:lnTo>
                  <a:pt x="1382460" y="6980"/>
                </a:lnTo>
                <a:lnTo>
                  <a:pt x="1339183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2419" y="227076"/>
            <a:ext cx="12077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основные</a:t>
            </a:r>
            <a:r>
              <a:rPr sz="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организации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614316" y="6603972"/>
            <a:ext cx="402653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10" dirty="0"/>
              <a:t> </a:t>
            </a:r>
            <a:r>
              <a:rPr spc="-20" dirty="0"/>
              <a:t>ПРОФИЛЬ</a:t>
            </a:r>
            <a:r>
              <a:rPr spc="10" dirty="0"/>
              <a:t> </a:t>
            </a:r>
            <a:r>
              <a:rPr lang="ru-RU" spc="10" dirty="0"/>
              <a:t>М</a:t>
            </a:r>
            <a:r>
              <a:rPr lang="ru-RU" dirty="0"/>
              <a:t>АНСКОГО</a:t>
            </a:r>
            <a:r>
              <a:rPr lang="ru-RU" spc="15" dirty="0"/>
              <a:t> Р</a:t>
            </a:r>
            <a:r>
              <a:rPr lang="ru-RU" spc="-10" dirty="0"/>
              <a:t>АЙОНА</a:t>
            </a: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202586"/>
              </p:ext>
            </p:extLst>
          </p:nvPr>
        </p:nvGraphicFramePr>
        <p:xfrm>
          <a:off x="620665" y="1370413"/>
          <a:ext cx="9135110" cy="38873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26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42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49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49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92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723265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9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КОМПАНИИ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6995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СФЕРА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ДЕЯТЕЛЬНОСТИ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424815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ВЫРУЧКА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900" b="1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тыс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РАБОЧИЕ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чел.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3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900" b="1" dirty="0">
                        <a:latin typeface="Arial"/>
                        <a:cs typeface="Arial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900" b="1" dirty="0">
                        <a:latin typeface="Arial"/>
                        <a:cs typeface="Arial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ООО</a:t>
                      </a:r>
                      <a:r>
                        <a:rPr sz="9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«</a:t>
                      </a:r>
                      <a:r>
                        <a:rPr lang="ru-RU" sz="9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900" b="1" spc="-10" dirty="0" err="1">
                          <a:latin typeface="Arial"/>
                          <a:cs typeface="Arial"/>
                        </a:rPr>
                        <a:t>бспецтехника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»</a:t>
                      </a:r>
                      <a:endParaRPr lang="ru-RU" sz="900" b="1" spc="-10" dirty="0">
                        <a:latin typeface="Arial"/>
                        <a:cs typeface="Arial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900" b="1" spc="-10" dirty="0">
                        <a:latin typeface="Arial"/>
                        <a:cs typeface="Arial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900" b="1" spc="-10" dirty="0">
                        <a:latin typeface="Arial"/>
                        <a:cs typeface="Arial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39687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lang="ru-RU" sz="900" spc="-10" dirty="0">
                        <a:latin typeface="Microsoft Sans Serif"/>
                        <a:cs typeface="Microsoft Sans Serif"/>
                      </a:endParaRPr>
                    </a:p>
                    <a:p>
                      <a:pPr marL="179705" marR="39687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ru-RU" sz="900" spc="-10" dirty="0">
                          <a:latin typeface="Microsoft Sans Serif"/>
                          <a:cs typeface="Microsoft Sans Serif"/>
                        </a:rPr>
                        <a:t>Деятельность автомобильного грузового транспорта и услуги по перевозкам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900" b="1" spc="-1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900" b="1" spc="-10" dirty="0">
                          <a:latin typeface="Arial"/>
                          <a:cs typeface="Arial"/>
                        </a:rPr>
                        <a:t>336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b="1" spc="-10" dirty="0">
                          <a:latin typeface="Arial"/>
                          <a:cs typeface="Arial"/>
                        </a:rPr>
                        <a:t>816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900" b="1" spc="-25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900" b="1" spc="-25" dirty="0">
                          <a:latin typeface="Arial"/>
                          <a:cs typeface="Arial"/>
                        </a:rPr>
                        <a:t>104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3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latin typeface="Arial"/>
                          <a:cs typeface="Arial"/>
                        </a:rPr>
                        <a:t>ОО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«</a:t>
                      </a:r>
                      <a:r>
                        <a:rPr lang="ru-RU" sz="900" b="1" spc="-10" dirty="0">
                          <a:latin typeface="Arial"/>
                          <a:cs typeface="Arial"/>
                        </a:rPr>
                        <a:t>Премьер-Агро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»</a:t>
                      </a:r>
                      <a:endParaRPr lang="ru-RU" sz="900" b="1" spc="-10" dirty="0">
                        <a:latin typeface="Arial"/>
                        <a:cs typeface="Arial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</a:pPr>
                      <a:endParaRPr lang="ru-RU" sz="900" b="1" spc="-10" dirty="0">
                        <a:latin typeface="Arial"/>
                        <a:cs typeface="Arial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</a:pPr>
                      <a:endParaRPr lang="ru-RU" sz="900" b="1" spc="-10" dirty="0">
                        <a:latin typeface="Arial"/>
                        <a:cs typeface="Arial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lang="ru-RU" sz="900" spc="-1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9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lang="ru-RU" sz="900" spc="-10" dirty="0" err="1">
                          <a:latin typeface="Microsoft Sans Serif"/>
                          <a:cs typeface="Microsoft Sans Serif"/>
                        </a:rPr>
                        <a:t>еработка</a:t>
                      </a:r>
                      <a:r>
                        <a:rPr lang="ru-RU" sz="900" spc="-10" dirty="0">
                          <a:latin typeface="Microsoft Sans Serif"/>
                          <a:cs typeface="Microsoft Sans Serif"/>
                        </a:rPr>
                        <a:t> и консервирование мяса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900" spc="-5" dirty="0">
                          <a:latin typeface="Microsoft Sans Serif"/>
                          <a:cs typeface="Microsoft Sans Serif"/>
                        </a:rPr>
                        <a:t>мясной пищевой продукции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latin typeface="Arial"/>
                          <a:cs typeface="Arial"/>
                        </a:rPr>
                        <a:t>278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80</a:t>
                      </a:r>
                      <a:r>
                        <a:rPr lang="ru-RU" sz="900" b="1" spc="-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5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ООО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«</a:t>
                      </a:r>
                      <a:r>
                        <a:rPr lang="ru-RU" sz="900" b="1" spc="-10" dirty="0" err="1">
                          <a:latin typeface="Arial"/>
                          <a:cs typeface="Arial"/>
                        </a:rPr>
                        <a:t>Аг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р</a:t>
                      </a:r>
                      <a:r>
                        <a:rPr lang="ru-RU" sz="900" b="1" spc="-10" dirty="0" err="1">
                          <a:latin typeface="Arial"/>
                          <a:cs typeface="Arial"/>
                        </a:rPr>
                        <a:t>охолдинг</a:t>
                      </a:r>
                      <a:r>
                        <a:rPr lang="ru-RU"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b="1" spc="-10" dirty="0" err="1">
                          <a:latin typeface="Arial"/>
                          <a:cs typeface="Arial"/>
                        </a:rPr>
                        <a:t>Камарчагский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»</a:t>
                      </a:r>
                      <a:endParaRPr lang="ru-RU" sz="900" b="1" spc="-10" dirty="0">
                        <a:latin typeface="Arial"/>
                        <a:cs typeface="Arial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900" b="1" spc="-10" dirty="0">
                        <a:latin typeface="Arial"/>
                        <a:cs typeface="Arial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900" b="1" spc="-10" dirty="0">
                        <a:latin typeface="Arial"/>
                        <a:cs typeface="Arial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900" spc="-10" dirty="0">
                          <a:latin typeface="Microsoft Sans Serif"/>
                          <a:cs typeface="Microsoft Sans Serif"/>
                        </a:rPr>
                        <a:t>Разведение молочного крупного рогатого скота, производство сырого молока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900" b="1" dirty="0">
                          <a:latin typeface="Arial"/>
                          <a:cs typeface="Arial"/>
                        </a:rPr>
                        <a:t>153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7</a:t>
                      </a:r>
                      <a:r>
                        <a:rPr lang="ru-RU" sz="900" b="1" spc="-10" dirty="0">
                          <a:latin typeface="Arial"/>
                          <a:cs typeface="Arial"/>
                        </a:rPr>
                        <a:t>81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900" b="1" spc="-25" dirty="0">
                          <a:latin typeface="Arial"/>
                          <a:cs typeface="Arial"/>
                        </a:rPr>
                        <a:t>90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98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ООО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«</a:t>
                      </a:r>
                      <a:r>
                        <a:rPr lang="ru-RU" sz="900" b="1" spc="-20" dirty="0">
                          <a:latin typeface="Arial"/>
                          <a:cs typeface="Arial"/>
                        </a:rPr>
                        <a:t>Жилпрогресс-1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»</a:t>
                      </a:r>
                      <a:endParaRPr lang="ru-RU" sz="900" b="1" spc="-10" dirty="0">
                        <a:latin typeface="Arial"/>
                        <a:cs typeface="Arial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900" b="1" spc="-10" dirty="0">
                        <a:latin typeface="Arial"/>
                        <a:cs typeface="Arial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900" b="1" spc="-10" dirty="0">
                        <a:latin typeface="Arial"/>
                        <a:cs typeface="Arial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900" b="1" spc="-10" dirty="0">
                        <a:latin typeface="Arial"/>
                        <a:cs typeface="Arial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900" b="1" spc="-10" dirty="0">
                          <a:latin typeface="Arial"/>
                          <a:cs typeface="Arial"/>
                        </a:rPr>
                        <a:t>СКПК «Манский»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10" dirty="0" err="1">
                          <a:latin typeface="Microsoft Sans Serif"/>
                          <a:cs typeface="Microsoft Sans Serif"/>
                        </a:rPr>
                        <a:t>Производство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lang="ru-RU" sz="9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lang="ru-RU" sz="9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9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900" spc="-25" dirty="0">
                          <a:latin typeface="Microsoft Sans Serif"/>
                          <a:cs typeface="Microsoft Sans Serif"/>
                        </a:rPr>
                        <a:t>горячей воды (тепловой энергии)котельными</a:t>
                      </a: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900" spc="-25" dirty="0">
                        <a:latin typeface="Microsoft Sans Serif"/>
                        <a:cs typeface="Microsoft Sans Serif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900" spc="-25" dirty="0">
                        <a:latin typeface="Microsoft Sans Serif"/>
                        <a:cs typeface="Microsoft Sans Serif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900" spc="-25" dirty="0">
                          <a:latin typeface="Microsoft Sans Serif"/>
                          <a:cs typeface="Microsoft Sans Serif"/>
                        </a:rPr>
                        <a:t>Производство хлеба и мучных кондитерских изделий, тортов и пирожных недлительного хранения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900" b="1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892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,0</a:t>
                      </a:r>
                      <a:endParaRPr lang="ru-RU" sz="900" b="1" spc="-1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900" b="1" spc="-1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900" b="1" spc="-1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900" b="1" spc="-1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900" b="1" spc="-10" dirty="0">
                          <a:latin typeface="Arial"/>
                          <a:cs typeface="Arial"/>
                        </a:rPr>
                        <a:t>15 848,0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900" b="1" spc="-25" dirty="0">
                          <a:latin typeface="Arial"/>
                          <a:cs typeface="Arial"/>
                        </a:rPr>
                        <a:t>40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900" b="1" spc="-25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900" b="1" spc="-25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900" b="1" spc="-25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900" b="1" spc="-25" dirty="0">
                          <a:latin typeface="Arial"/>
                          <a:cs typeface="Arial"/>
                        </a:rPr>
                        <a:t>14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89746" y="4091990"/>
            <a:ext cx="4498340" cy="2216150"/>
          </a:xfrm>
          <a:custGeom>
            <a:avLst/>
            <a:gdLst/>
            <a:ahLst/>
            <a:cxnLst/>
            <a:rect l="l" t="t" r="r" b="b"/>
            <a:pathLst>
              <a:path w="4498340" h="2216150">
                <a:moveTo>
                  <a:pt x="4275214" y="0"/>
                </a:moveTo>
                <a:lnTo>
                  <a:pt x="222624" y="0"/>
                </a:lnTo>
                <a:lnTo>
                  <a:pt x="177757" y="4522"/>
                </a:lnTo>
                <a:lnTo>
                  <a:pt x="135968" y="17494"/>
                </a:lnTo>
                <a:lnTo>
                  <a:pt x="98152" y="38020"/>
                </a:lnTo>
                <a:lnTo>
                  <a:pt x="65205" y="65205"/>
                </a:lnTo>
                <a:lnTo>
                  <a:pt x="38020" y="98152"/>
                </a:lnTo>
                <a:lnTo>
                  <a:pt x="17494" y="135968"/>
                </a:lnTo>
                <a:lnTo>
                  <a:pt x="4522" y="177757"/>
                </a:lnTo>
                <a:lnTo>
                  <a:pt x="0" y="222624"/>
                </a:lnTo>
                <a:lnTo>
                  <a:pt x="0" y="1993204"/>
                </a:lnTo>
                <a:lnTo>
                  <a:pt x="4522" y="2038071"/>
                </a:lnTo>
                <a:lnTo>
                  <a:pt x="17494" y="2079859"/>
                </a:lnTo>
                <a:lnTo>
                  <a:pt x="38020" y="2117675"/>
                </a:lnTo>
                <a:lnTo>
                  <a:pt x="65205" y="2150623"/>
                </a:lnTo>
                <a:lnTo>
                  <a:pt x="98152" y="2177808"/>
                </a:lnTo>
                <a:lnTo>
                  <a:pt x="135968" y="2198334"/>
                </a:lnTo>
                <a:lnTo>
                  <a:pt x="177757" y="2211306"/>
                </a:lnTo>
                <a:lnTo>
                  <a:pt x="222624" y="2215829"/>
                </a:lnTo>
                <a:lnTo>
                  <a:pt x="4275214" y="2215829"/>
                </a:lnTo>
                <a:lnTo>
                  <a:pt x="4320081" y="2211306"/>
                </a:lnTo>
                <a:lnTo>
                  <a:pt x="4361870" y="2198334"/>
                </a:lnTo>
                <a:lnTo>
                  <a:pt x="4399686" y="2177808"/>
                </a:lnTo>
                <a:lnTo>
                  <a:pt x="4432634" y="2150623"/>
                </a:lnTo>
                <a:lnTo>
                  <a:pt x="4459818" y="2117675"/>
                </a:lnTo>
                <a:lnTo>
                  <a:pt x="4480344" y="2079859"/>
                </a:lnTo>
                <a:lnTo>
                  <a:pt x="4493316" y="2038071"/>
                </a:lnTo>
                <a:lnTo>
                  <a:pt x="4497839" y="1993204"/>
                </a:lnTo>
                <a:lnTo>
                  <a:pt x="4497839" y="222624"/>
                </a:lnTo>
                <a:lnTo>
                  <a:pt x="4493316" y="177757"/>
                </a:lnTo>
                <a:lnTo>
                  <a:pt x="4480344" y="135968"/>
                </a:lnTo>
                <a:lnTo>
                  <a:pt x="4459818" y="98152"/>
                </a:lnTo>
                <a:lnTo>
                  <a:pt x="4432634" y="65205"/>
                </a:lnTo>
                <a:lnTo>
                  <a:pt x="4399686" y="38020"/>
                </a:lnTo>
                <a:lnTo>
                  <a:pt x="4361870" y="17494"/>
                </a:lnTo>
                <a:lnTo>
                  <a:pt x="4320081" y="4522"/>
                </a:lnTo>
                <a:lnTo>
                  <a:pt x="427521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251" y="4288535"/>
            <a:ext cx="3432175" cy="15619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610" algn="l"/>
              </a:tabLst>
            </a:pPr>
            <a:r>
              <a:rPr lang="ru-RU" sz="1100" b="1" dirty="0">
                <a:solidFill>
                  <a:srgbClr val="4756A0"/>
                </a:solidFill>
                <a:latin typeface="Arial"/>
                <a:cs typeface="Arial"/>
              </a:rPr>
              <a:t>- 20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0</a:t>
            </a:r>
            <a:r>
              <a:rPr sz="1100" b="1" spc="-2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тыс.</a:t>
            </a:r>
            <a:r>
              <a:rPr sz="1100" b="1" spc="-3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тонн</a:t>
            </a:r>
            <a:r>
              <a:rPr sz="1100" b="1" spc="-2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продукции</a:t>
            </a:r>
            <a:r>
              <a:rPr sz="1100" b="1" spc="-3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в</a:t>
            </a:r>
            <a:r>
              <a:rPr sz="1100" b="1" spc="-2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spc="-25" dirty="0" err="1">
                <a:solidFill>
                  <a:srgbClr val="4756A0"/>
                </a:solidFill>
                <a:latin typeface="Arial"/>
                <a:cs typeface="Arial"/>
              </a:rPr>
              <a:t>год</a:t>
            </a:r>
            <a:endParaRPr lang="ru-RU" sz="1100" b="1" spc="-25" dirty="0">
              <a:solidFill>
                <a:srgbClr val="4756A0"/>
              </a:solidFill>
              <a:latin typeface="Arial"/>
              <a:cs typeface="Arial"/>
            </a:endParaRPr>
          </a:p>
          <a:p>
            <a:pPr marL="181610" indent="-16891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181610" algn="l"/>
              </a:tabLst>
            </a:pPr>
            <a:endParaRPr lang="ru-RU" sz="1100" b="1" spc="-25" dirty="0">
              <a:solidFill>
                <a:srgbClr val="4756A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610" algn="l"/>
              </a:tabLst>
            </a:pPr>
            <a:r>
              <a:rPr lang="ru-RU" sz="1100" b="1" spc="-25" dirty="0">
                <a:solidFill>
                  <a:srgbClr val="4756A0"/>
                </a:solidFill>
                <a:latin typeface="Arial"/>
                <a:cs typeface="Arial"/>
              </a:rPr>
              <a:t>- более 30 наименований хлебобулочной   продукции и кондитерских изделий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756A0"/>
              </a:buClr>
              <a:buFont typeface="Microsoft Sans Serif"/>
              <a:buChar char="•"/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81610" algn="l"/>
              </a:tabLst>
            </a:pPr>
            <a:r>
              <a:rPr lang="ru-RU" sz="1100" b="1" dirty="0">
                <a:solidFill>
                  <a:srgbClr val="4756A0"/>
                </a:solidFill>
                <a:latin typeface="Arial"/>
                <a:cs typeface="Arial"/>
              </a:rPr>
              <a:t>- </a:t>
            </a:r>
            <a:r>
              <a:rPr lang="ru-RU" sz="1100" b="1" dirty="0" smtClean="0">
                <a:solidFill>
                  <a:srgbClr val="4756A0"/>
                </a:solidFill>
                <a:latin typeface="Arial"/>
                <a:cs typeface="Arial"/>
              </a:rPr>
              <a:t>является </a:t>
            </a:r>
            <a:r>
              <a:rPr lang="ru-RU" sz="1100" b="1" dirty="0">
                <a:solidFill>
                  <a:srgbClr val="4756A0"/>
                </a:solidFill>
                <a:latin typeface="Arial"/>
                <a:cs typeface="Arial"/>
              </a:rPr>
              <a:t>малым предприятием, зарегистрирован в Едином реестре субъектов МСП в Манском районе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756A0"/>
              </a:buClr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КЛЮЧЕВЫЕ</a:t>
            </a:r>
            <a:r>
              <a:rPr spc="-155" dirty="0"/>
              <a:t> </a:t>
            </a:r>
            <a:r>
              <a:rPr spc="-10" dirty="0"/>
              <a:t>КОМПЕТЕНЦИИ</a:t>
            </a:r>
          </a:p>
        </p:txBody>
      </p:sp>
      <p:sp>
        <p:nvSpPr>
          <p:cNvPr id="5" name="object 5"/>
          <p:cNvSpPr/>
          <p:nvPr/>
        </p:nvSpPr>
        <p:spPr>
          <a:xfrm>
            <a:off x="627016" y="163628"/>
            <a:ext cx="1503680" cy="274320"/>
          </a:xfrm>
          <a:custGeom>
            <a:avLst/>
            <a:gdLst/>
            <a:ahLst/>
            <a:cxnLst/>
            <a:rect l="l" t="t" r="r" b="b"/>
            <a:pathLst>
              <a:path w="1503680" h="274320">
                <a:moveTo>
                  <a:pt x="1366613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7"/>
                </a:lnTo>
                <a:lnTo>
                  <a:pt x="26417" y="56057"/>
                </a:lnTo>
                <a:lnTo>
                  <a:pt x="6980" y="93644"/>
                </a:lnTo>
                <a:lnTo>
                  <a:pt x="0" y="136922"/>
                </a:lnTo>
                <a:lnTo>
                  <a:pt x="6980" y="180200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3" y="266863"/>
                </a:lnTo>
                <a:lnTo>
                  <a:pt x="136921" y="273843"/>
                </a:lnTo>
                <a:lnTo>
                  <a:pt x="1366613" y="273843"/>
                </a:lnTo>
                <a:lnTo>
                  <a:pt x="1409891" y="266863"/>
                </a:lnTo>
                <a:lnTo>
                  <a:pt x="1447477" y="247425"/>
                </a:lnTo>
                <a:lnTo>
                  <a:pt x="1477117" y="217786"/>
                </a:lnTo>
                <a:lnTo>
                  <a:pt x="1496554" y="180200"/>
                </a:lnTo>
                <a:lnTo>
                  <a:pt x="1503535" y="136922"/>
                </a:lnTo>
                <a:lnTo>
                  <a:pt x="1496554" y="93644"/>
                </a:lnTo>
                <a:lnTo>
                  <a:pt x="1477117" y="56057"/>
                </a:lnTo>
                <a:lnTo>
                  <a:pt x="1447477" y="26417"/>
                </a:lnTo>
                <a:lnTo>
                  <a:pt x="1409891" y="6980"/>
                </a:lnTo>
                <a:lnTo>
                  <a:pt x="1366613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2419" y="227076"/>
            <a:ext cx="12407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ключевые</a:t>
            </a: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компетенции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7016" y="1401545"/>
            <a:ext cx="4498340" cy="775970"/>
          </a:xfrm>
          <a:custGeom>
            <a:avLst/>
            <a:gdLst/>
            <a:ahLst/>
            <a:cxnLst/>
            <a:rect l="l" t="t" r="r" b="b"/>
            <a:pathLst>
              <a:path w="4498340" h="775969">
                <a:moveTo>
                  <a:pt x="4294636" y="0"/>
                </a:moveTo>
                <a:lnTo>
                  <a:pt x="203204" y="0"/>
                </a:lnTo>
                <a:lnTo>
                  <a:pt x="156611" y="5366"/>
                </a:lnTo>
                <a:lnTo>
                  <a:pt x="113840" y="20654"/>
                </a:lnTo>
                <a:lnTo>
                  <a:pt x="76110" y="44642"/>
                </a:lnTo>
                <a:lnTo>
                  <a:pt x="44641" y="76111"/>
                </a:lnTo>
                <a:lnTo>
                  <a:pt x="20653" y="113841"/>
                </a:lnTo>
                <a:lnTo>
                  <a:pt x="5366" y="156613"/>
                </a:lnTo>
                <a:lnTo>
                  <a:pt x="0" y="203206"/>
                </a:lnTo>
                <a:lnTo>
                  <a:pt x="0" y="572391"/>
                </a:lnTo>
                <a:lnTo>
                  <a:pt x="5366" y="618984"/>
                </a:lnTo>
                <a:lnTo>
                  <a:pt x="20653" y="661756"/>
                </a:lnTo>
                <a:lnTo>
                  <a:pt x="44641" y="699486"/>
                </a:lnTo>
                <a:lnTo>
                  <a:pt x="76110" y="730955"/>
                </a:lnTo>
                <a:lnTo>
                  <a:pt x="113840" y="754943"/>
                </a:lnTo>
                <a:lnTo>
                  <a:pt x="156611" y="770231"/>
                </a:lnTo>
                <a:lnTo>
                  <a:pt x="203204" y="775597"/>
                </a:lnTo>
                <a:lnTo>
                  <a:pt x="4294636" y="775597"/>
                </a:lnTo>
                <a:lnTo>
                  <a:pt x="4341230" y="770231"/>
                </a:lnTo>
                <a:lnTo>
                  <a:pt x="4384001" y="754943"/>
                </a:lnTo>
                <a:lnTo>
                  <a:pt x="4421731" y="730955"/>
                </a:lnTo>
                <a:lnTo>
                  <a:pt x="4453200" y="699486"/>
                </a:lnTo>
                <a:lnTo>
                  <a:pt x="4477188" y="661756"/>
                </a:lnTo>
                <a:lnTo>
                  <a:pt x="4492475" y="618984"/>
                </a:lnTo>
                <a:lnTo>
                  <a:pt x="4497842" y="572391"/>
                </a:lnTo>
                <a:lnTo>
                  <a:pt x="4497842" y="203206"/>
                </a:lnTo>
                <a:lnTo>
                  <a:pt x="4492475" y="156613"/>
                </a:lnTo>
                <a:lnTo>
                  <a:pt x="4477188" y="113841"/>
                </a:lnTo>
                <a:lnTo>
                  <a:pt x="4453200" y="76111"/>
                </a:lnTo>
                <a:lnTo>
                  <a:pt x="4421731" y="44642"/>
                </a:lnTo>
                <a:lnTo>
                  <a:pt x="4384001" y="20654"/>
                </a:lnTo>
                <a:lnTo>
                  <a:pt x="4341230" y="5366"/>
                </a:lnTo>
                <a:lnTo>
                  <a:pt x="4294636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93833" y="1554479"/>
            <a:ext cx="2210435" cy="346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ООО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lang="ru-RU" sz="1100" b="1" spc="-10" dirty="0">
                <a:solidFill>
                  <a:srgbClr val="FFFFFF"/>
                </a:solidFill>
                <a:latin typeface="Arial"/>
                <a:cs typeface="Arial"/>
              </a:rPr>
              <a:t>АГРОХОЛДИНГ КАМАРЧАГСКИЙ»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7015" y="4091992"/>
            <a:ext cx="4498340" cy="2216150"/>
          </a:xfrm>
          <a:custGeom>
            <a:avLst/>
            <a:gdLst/>
            <a:ahLst/>
            <a:cxnLst/>
            <a:rect l="l" t="t" r="r" b="b"/>
            <a:pathLst>
              <a:path w="4498340" h="2216150">
                <a:moveTo>
                  <a:pt x="4275214" y="0"/>
                </a:moveTo>
                <a:lnTo>
                  <a:pt x="222624" y="0"/>
                </a:lnTo>
                <a:lnTo>
                  <a:pt x="177757" y="4522"/>
                </a:lnTo>
                <a:lnTo>
                  <a:pt x="135968" y="17494"/>
                </a:lnTo>
                <a:lnTo>
                  <a:pt x="98152" y="38020"/>
                </a:lnTo>
                <a:lnTo>
                  <a:pt x="65205" y="65205"/>
                </a:lnTo>
                <a:lnTo>
                  <a:pt x="38020" y="98152"/>
                </a:lnTo>
                <a:lnTo>
                  <a:pt x="17494" y="135968"/>
                </a:lnTo>
                <a:lnTo>
                  <a:pt x="4522" y="177757"/>
                </a:lnTo>
                <a:lnTo>
                  <a:pt x="0" y="222624"/>
                </a:lnTo>
                <a:lnTo>
                  <a:pt x="0" y="1993204"/>
                </a:lnTo>
                <a:lnTo>
                  <a:pt x="4522" y="2038070"/>
                </a:lnTo>
                <a:lnTo>
                  <a:pt x="17494" y="2079859"/>
                </a:lnTo>
                <a:lnTo>
                  <a:pt x="38020" y="2117675"/>
                </a:lnTo>
                <a:lnTo>
                  <a:pt x="65205" y="2150623"/>
                </a:lnTo>
                <a:lnTo>
                  <a:pt x="98152" y="2177808"/>
                </a:lnTo>
                <a:lnTo>
                  <a:pt x="135968" y="2198333"/>
                </a:lnTo>
                <a:lnTo>
                  <a:pt x="177757" y="2211305"/>
                </a:lnTo>
                <a:lnTo>
                  <a:pt x="222624" y="2215828"/>
                </a:lnTo>
                <a:lnTo>
                  <a:pt x="4275214" y="2215828"/>
                </a:lnTo>
                <a:lnTo>
                  <a:pt x="4320080" y="2211305"/>
                </a:lnTo>
                <a:lnTo>
                  <a:pt x="4361869" y="2198333"/>
                </a:lnTo>
                <a:lnTo>
                  <a:pt x="4399685" y="2177808"/>
                </a:lnTo>
                <a:lnTo>
                  <a:pt x="4432633" y="2150623"/>
                </a:lnTo>
                <a:lnTo>
                  <a:pt x="4459818" y="2117675"/>
                </a:lnTo>
                <a:lnTo>
                  <a:pt x="4480343" y="2079859"/>
                </a:lnTo>
                <a:lnTo>
                  <a:pt x="4493315" y="2038070"/>
                </a:lnTo>
                <a:lnTo>
                  <a:pt x="4497838" y="1993204"/>
                </a:lnTo>
                <a:lnTo>
                  <a:pt x="4497838" y="222624"/>
                </a:lnTo>
                <a:lnTo>
                  <a:pt x="4493315" y="177757"/>
                </a:lnTo>
                <a:lnTo>
                  <a:pt x="4480343" y="135968"/>
                </a:lnTo>
                <a:lnTo>
                  <a:pt x="4459818" y="98152"/>
                </a:lnTo>
                <a:lnTo>
                  <a:pt x="4432633" y="65205"/>
                </a:lnTo>
                <a:lnTo>
                  <a:pt x="4399685" y="38020"/>
                </a:lnTo>
                <a:lnTo>
                  <a:pt x="4361869" y="17494"/>
                </a:lnTo>
                <a:lnTo>
                  <a:pt x="4320080" y="4522"/>
                </a:lnTo>
                <a:lnTo>
                  <a:pt x="427521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3518" y="4288535"/>
            <a:ext cx="3477260" cy="22775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610" algn="l"/>
              </a:tabLst>
            </a:pPr>
            <a:r>
              <a:rPr lang="ru-RU" sz="1100" b="1" dirty="0">
                <a:solidFill>
                  <a:srgbClr val="4756A0"/>
                </a:solidFill>
                <a:latin typeface="Arial"/>
                <a:cs typeface="Arial"/>
              </a:rPr>
              <a:t>    - 4 500</a:t>
            </a:r>
            <a:r>
              <a:rPr sz="1100" b="1" spc="-2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тыс.</a:t>
            </a:r>
            <a:r>
              <a:rPr sz="1100" b="1" spc="-2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dirty="0" smtClean="0">
                <a:solidFill>
                  <a:srgbClr val="4756A0"/>
                </a:solidFill>
                <a:latin typeface="Arial"/>
                <a:cs typeface="Arial"/>
              </a:rPr>
              <a:t>т</a:t>
            </a:r>
            <a:r>
              <a:rPr lang="ru-RU" sz="1100" b="1" dirty="0" err="1" smtClean="0">
                <a:solidFill>
                  <a:srgbClr val="4756A0"/>
                </a:solidFill>
                <a:latin typeface="Arial"/>
                <a:cs typeface="Arial"/>
              </a:rPr>
              <a:t>онн</a:t>
            </a:r>
            <a:r>
              <a:rPr lang="ru-RU" sz="1100" b="1" dirty="0" smtClean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lang="ru-RU" sz="1100" b="1" dirty="0">
                <a:solidFill>
                  <a:srgbClr val="4756A0"/>
                </a:solidFill>
                <a:latin typeface="Arial"/>
                <a:cs typeface="Arial"/>
              </a:rPr>
              <a:t>молока 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в</a:t>
            </a:r>
            <a:r>
              <a:rPr sz="1100" b="1" spc="-2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4756A0"/>
                </a:solidFill>
                <a:latin typeface="Arial"/>
                <a:cs typeface="Arial"/>
              </a:rPr>
              <a:t>год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81610" algn="l"/>
              </a:tabLst>
            </a:pPr>
            <a:endParaRPr lang="ru-RU"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81610" algn="l"/>
              </a:tabLst>
            </a:pPr>
            <a:r>
              <a:rPr lang="ru-RU" sz="1100" b="1" dirty="0">
                <a:solidFill>
                  <a:srgbClr val="4756A0"/>
                </a:solidFill>
                <a:latin typeface="Arial"/>
                <a:cs typeface="Arial"/>
              </a:rPr>
              <a:t>    - 22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0</a:t>
            </a:r>
            <a:r>
              <a:rPr sz="1100" b="1" spc="-2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lang="ru-RU" sz="1100" b="1" spc="-25" dirty="0">
                <a:solidFill>
                  <a:srgbClr val="4756A0"/>
                </a:solidFill>
                <a:latin typeface="Arial"/>
                <a:cs typeface="Arial"/>
              </a:rPr>
              <a:t>тыс. </a:t>
            </a:r>
            <a:r>
              <a:rPr lang="ru-RU" sz="1100" b="1" spc="-25" dirty="0" smtClean="0">
                <a:solidFill>
                  <a:srgbClr val="4756A0"/>
                </a:solidFill>
                <a:latin typeface="Arial"/>
                <a:cs typeface="Arial"/>
              </a:rPr>
              <a:t>тонн </a:t>
            </a:r>
            <a:r>
              <a:rPr lang="ru-RU" sz="1100" b="1" spc="-25" dirty="0">
                <a:solidFill>
                  <a:srgbClr val="4756A0"/>
                </a:solidFill>
                <a:latin typeface="Arial"/>
                <a:cs typeface="Arial"/>
              </a:rPr>
              <a:t>мяса КРС в год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756A0"/>
              </a:buClr>
              <a:buFont typeface="Microsoft Sans Serif"/>
              <a:buChar char="•"/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81610" algn="l"/>
              </a:tabLst>
            </a:pPr>
            <a:r>
              <a:rPr lang="ru-RU" sz="1100" b="1" spc="-10" dirty="0">
                <a:solidFill>
                  <a:srgbClr val="4756A0"/>
                </a:solidFill>
                <a:latin typeface="Arial"/>
                <a:cs typeface="Arial"/>
              </a:rPr>
              <a:t>     - участник МКПР «Каменский»</a:t>
            </a:r>
            <a:endParaRPr sz="1100" dirty="0">
              <a:latin typeface="Arial"/>
              <a:cs typeface="Arial"/>
            </a:endParaRPr>
          </a:p>
          <a:p>
            <a:pPr marL="184150">
              <a:lnSpc>
                <a:spcPct val="100000"/>
              </a:lnSpc>
              <a:spcBef>
                <a:spcPts val="75"/>
              </a:spcBef>
            </a:pP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(</a:t>
            </a:r>
            <a:r>
              <a:rPr lang="ru-RU" sz="1100" b="1" dirty="0">
                <a:solidFill>
                  <a:srgbClr val="4756A0"/>
                </a:solidFill>
                <a:latin typeface="Arial"/>
                <a:cs typeface="Arial"/>
              </a:rPr>
              <a:t>на территории Каменского сельсовета</a:t>
            </a: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)</a:t>
            </a:r>
            <a:endParaRPr lang="ru-RU" sz="1100" b="1" spc="-10" dirty="0">
              <a:solidFill>
                <a:srgbClr val="4756A0"/>
              </a:solidFill>
              <a:latin typeface="Arial"/>
              <a:cs typeface="Arial"/>
            </a:endParaRPr>
          </a:p>
          <a:p>
            <a:pPr marL="184150">
              <a:lnSpc>
                <a:spcPct val="100000"/>
              </a:lnSpc>
              <a:spcBef>
                <a:spcPts val="75"/>
              </a:spcBef>
            </a:pPr>
            <a:endParaRPr lang="ru-RU" sz="1100" b="1" spc="-10" dirty="0">
              <a:solidFill>
                <a:srgbClr val="4756A0"/>
              </a:solidFill>
              <a:latin typeface="Arial"/>
              <a:cs typeface="Arial"/>
            </a:endParaRPr>
          </a:p>
          <a:p>
            <a:pPr marL="184150">
              <a:lnSpc>
                <a:spcPct val="100000"/>
              </a:lnSpc>
              <a:spcBef>
                <a:spcPts val="75"/>
              </a:spcBef>
            </a:pPr>
            <a:r>
              <a:rPr lang="ru-RU" sz="1100" b="1" spc="-10" dirty="0">
                <a:solidFill>
                  <a:srgbClr val="4756A0"/>
                </a:solidFill>
                <a:latin typeface="Arial"/>
                <a:cs typeface="Arial"/>
              </a:rPr>
              <a:t>- является основным градообразующим предприятием с. Нижняя Есауловка Манского района</a:t>
            </a:r>
          </a:p>
          <a:p>
            <a:pPr marL="184150">
              <a:lnSpc>
                <a:spcPct val="100000"/>
              </a:lnSpc>
              <a:spcBef>
                <a:spcPts val="75"/>
              </a:spcBef>
            </a:pPr>
            <a:endParaRPr lang="ru-RU" sz="1100" b="1" spc="-10" dirty="0">
              <a:solidFill>
                <a:srgbClr val="4756A0"/>
              </a:solidFill>
              <a:latin typeface="Arial"/>
              <a:cs typeface="Arial"/>
            </a:endParaRPr>
          </a:p>
          <a:p>
            <a:pPr marL="184150">
              <a:lnSpc>
                <a:spcPct val="100000"/>
              </a:lnSpc>
              <a:spcBef>
                <a:spcPts val="75"/>
              </a:spcBef>
            </a:pPr>
            <a:r>
              <a:rPr lang="ru-RU" sz="1100" b="1" spc="-10" dirty="0">
                <a:solidFill>
                  <a:srgbClr val="4756A0"/>
                </a:solidFill>
                <a:latin typeface="Arial"/>
                <a:cs typeface="Arial"/>
              </a:rPr>
              <a:t>- рынок сбыта </a:t>
            </a:r>
            <a:r>
              <a:rPr lang="ru-RU" sz="1100" b="1" spc="-10" dirty="0" err="1">
                <a:solidFill>
                  <a:srgbClr val="4756A0"/>
                </a:solidFill>
                <a:latin typeface="Arial"/>
                <a:cs typeface="Arial"/>
              </a:rPr>
              <a:t>произведеной</a:t>
            </a:r>
            <a:r>
              <a:rPr lang="ru-RU" sz="1100" b="1" spc="-1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lang="ru-RU" sz="1100" b="1" spc="-10" dirty="0" smtClean="0">
                <a:solidFill>
                  <a:srgbClr val="4756A0"/>
                </a:solidFill>
                <a:latin typeface="Arial"/>
                <a:cs typeface="Arial"/>
              </a:rPr>
              <a:t>продукции - </a:t>
            </a:r>
            <a:r>
              <a:rPr lang="ru-RU" sz="1100" b="1" spc="-10" dirty="0">
                <a:solidFill>
                  <a:srgbClr val="4756A0"/>
                </a:solidFill>
                <a:latin typeface="Arial"/>
                <a:cs typeface="Arial"/>
              </a:rPr>
              <a:t>Красноярский край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89754" y="1401545"/>
            <a:ext cx="4498340" cy="775970"/>
          </a:xfrm>
          <a:custGeom>
            <a:avLst/>
            <a:gdLst/>
            <a:ahLst/>
            <a:cxnLst/>
            <a:rect l="l" t="t" r="r" b="b"/>
            <a:pathLst>
              <a:path w="4498340" h="775969">
                <a:moveTo>
                  <a:pt x="4294637" y="0"/>
                </a:moveTo>
                <a:lnTo>
                  <a:pt x="203205" y="0"/>
                </a:lnTo>
                <a:lnTo>
                  <a:pt x="156611" y="5366"/>
                </a:lnTo>
                <a:lnTo>
                  <a:pt x="113840" y="20654"/>
                </a:lnTo>
                <a:lnTo>
                  <a:pt x="76110" y="44642"/>
                </a:lnTo>
                <a:lnTo>
                  <a:pt x="44641" y="76111"/>
                </a:lnTo>
                <a:lnTo>
                  <a:pt x="20653" y="113841"/>
                </a:lnTo>
                <a:lnTo>
                  <a:pt x="5366" y="156613"/>
                </a:lnTo>
                <a:lnTo>
                  <a:pt x="0" y="203206"/>
                </a:lnTo>
                <a:lnTo>
                  <a:pt x="0" y="572391"/>
                </a:lnTo>
                <a:lnTo>
                  <a:pt x="5366" y="618984"/>
                </a:lnTo>
                <a:lnTo>
                  <a:pt x="20653" y="661756"/>
                </a:lnTo>
                <a:lnTo>
                  <a:pt x="44641" y="699486"/>
                </a:lnTo>
                <a:lnTo>
                  <a:pt x="76110" y="730955"/>
                </a:lnTo>
                <a:lnTo>
                  <a:pt x="113840" y="754943"/>
                </a:lnTo>
                <a:lnTo>
                  <a:pt x="156611" y="770231"/>
                </a:lnTo>
                <a:lnTo>
                  <a:pt x="203205" y="775597"/>
                </a:lnTo>
                <a:lnTo>
                  <a:pt x="4294637" y="775597"/>
                </a:lnTo>
                <a:lnTo>
                  <a:pt x="4341230" y="770231"/>
                </a:lnTo>
                <a:lnTo>
                  <a:pt x="4384001" y="754943"/>
                </a:lnTo>
                <a:lnTo>
                  <a:pt x="4421731" y="730955"/>
                </a:lnTo>
                <a:lnTo>
                  <a:pt x="4453200" y="699486"/>
                </a:lnTo>
                <a:lnTo>
                  <a:pt x="4477188" y="661756"/>
                </a:lnTo>
                <a:lnTo>
                  <a:pt x="4492475" y="618984"/>
                </a:lnTo>
                <a:lnTo>
                  <a:pt x="4497842" y="572391"/>
                </a:lnTo>
                <a:lnTo>
                  <a:pt x="4497842" y="203206"/>
                </a:lnTo>
                <a:lnTo>
                  <a:pt x="4492475" y="156613"/>
                </a:lnTo>
                <a:lnTo>
                  <a:pt x="4477188" y="113841"/>
                </a:lnTo>
                <a:lnTo>
                  <a:pt x="4453200" y="76111"/>
                </a:lnTo>
                <a:lnTo>
                  <a:pt x="4421731" y="44642"/>
                </a:lnTo>
                <a:lnTo>
                  <a:pt x="4384001" y="20654"/>
                </a:lnTo>
                <a:lnTo>
                  <a:pt x="4341230" y="5366"/>
                </a:lnTo>
                <a:lnTo>
                  <a:pt x="4294637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56571" y="1554479"/>
            <a:ext cx="1772285" cy="31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lang="ru-RU" sz="1100" b="1" dirty="0">
                <a:solidFill>
                  <a:srgbClr val="FFFFFF"/>
                </a:solidFill>
                <a:latin typeface="Arial"/>
                <a:cs typeface="Arial"/>
              </a:rPr>
              <a:t>СКПК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lang="ru-RU" sz="1100" b="1" spc="-1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lang="ru-RU" sz="1100" b="1" spc="-10" dirty="0">
                <a:solidFill>
                  <a:srgbClr val="FFFFFF"/>
                </a:solidFill>
                <a:latin typeface="Arial"/>
                <a:cs typeface="Arial"/>
              </a:rPr>
              <a:t>НСКИЙ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ts val="1100"/>
              </a:lnSpc>
              <a:spcBef>
                <a:spcPts val="10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7009" y="2294835"/>
            <a:ext cx="4498340" cy="775970"/>
          </a:xfrm>
          <a:custGeom>
            <a:avLst/>
            <a:gdLst/>
            <a:ahLst/>
            <a:cxnLst/>
            <a:rect l="l" t="t" r="r" b="b"/>
            <a:pathLst>
              <a:path w="4498340" h="775969">
                <a:moveTo>
                  <a:pt x="0" y="203205"/>
                </a:moveTo>
                <a:lnTo>
                  <a:pt x="5366" y="156612"/>
                </a:lnTo>
                <a:lnTo>
                  <a:pt x="20653" y="113841"/>
                </a:lnTo>
                <a:lnTo>
                  <a:pt x="44641" y="76110"/>
                </a:lnTo>
                <a:lnTo>
                  <a:pt x="76110" y="44642"/>
                </a:lnTo>
                <a:lnTo>
                  <a:pt x="113840" y="20654"/>
                </a:lnTo>
                <a:lnTo>
                  <a:pt x="156611" y="5366"/>
                </a:lnTo>
                <a:lnTo>
                  <a:pt x="203204" y="0"/>
                </a:lnTo>
                <a:lnTo>
                  <a:pt x="4294637" y="0"/>
                </a:lnTo>
                <a:lnTo>
                  <a:pt x="4341230" y="5366"/>
                </a:lnTo>
                <a:lnTo>
                  <a:pt x="4384001" y="20654"/>
                </a:lnTo>
                <a:lnTo>
                  <a:pt x="4421731" y="44642"/>
                </a:lnTo>
                <a:lnTo>
                  <a:pt x="4453200" y="76110"/>
                </a:lnTo>
                <a:lnTo>
                  <a:pt x="4477188" y="113841"/>
                </a:lnTo>
                <a:lnTo>
                  <a:pt x="4492475" y="156612"/>
                </a:lnTo>
                <a:lnTo>
                  <a:pt x="4497842" y="203205"/>
                </a:lnTo>
                <a:lnTo>
                  <a:pt x="4497842" y="572391"/>
                </a:lnTo>
                <a:lnTo>
                  <a:pt x="4492475" y="618984"/>
                </a:lnTo>
                <a:lnTo>
                  <a:pt x="4477188" y="661755"/>
                </a:lnTo>
                <a:lnTo>
                  <a:pt x="4453200" y="699486"/>
                </a:lnTo>
                <a:lnTo>
                  <a:pt x="4421731" y="730954"/>
                </a:lnTo>
                <a:lnTo>
                  <a:pt x="4384001" y="754942"/>
                </a:lnTo>
                <a:lnTo>
                  <a:pt x="4341230" y="770230"/>
                </a:lnTo>
                <a:lnTo>
                  <a:pt x="4294637" y="775597"/>
                </a:lnTo>
                <a:lnTo>
                  <a:pt x="203204" y="775597"/>
                </a:lnTo>
                <a:lnTo>
                  <a:pt x="156611" y="770230"/>
                </a:lnTo>
                <a:lnTo>
                  <a:pt x="113840" y="754942"/>
                </a:lnTo>
                <a:lnTo>
                  <a:pt x="76110" y="730954"/>
                </a:lnTo>
                <a:lnTo>
                  <a:pt x="44641" y="699486"/>
                </a:lnTo>
                <a:lnTo>
                  <a:pt x="20653" y="661755"/>
                </a:lnTo>
                <a:lnTo>
                  <a:pt x="5366" y="618984"/>
                </a:lnTo>
                <a:lnTo>
                  <a:pt x="0" y="572391"/>
                </a:lnTo>
                <a:lnTo>
                  <a:pt x="0" y="203205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084561" y="2584703"/>
            <a:ext cx="15830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на</a:t>
            </a:r>
            <a:r>
              <a:rPr sz="1100" b="1" spc="-3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рынке</a:t>
            </a:r>
            <a:r>
              <a:rPr sz="1100" b="1" spc="-2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dirty="0" err="1">
                <a:solidFill>
                  <a:srgbClr val="4756A0"/>
                </a:solidFill>
                <a:latin typeface="Arial"/>
                <a:cs typeface="Arial"/>
              </a:rPr>
              <a:t>более</a:t>
            </a:r>
            <a:r>
              <a:rPr sz="1100" b="1" spc="-3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lang="ru-RU" sz="1100" b="1" spc="-30" dirty="0">
                <a:solidFill>
                  <a:srgbClr val="4756A0"/>
                </a:solidFill>
                <a:latin typeface="Arial"/>
                <a:cs typeface="Arial"/>
              </a:rPr>
              <a:t>19</a:t>
            </a:r>
            <a:r>
              <a:rPr sz="1100" b="1" spc="-25" dirty="0">
                <a:solidFill>
                  <a:srgbClr val="4756A0"/>
                </a:solidFill>
                <a:latin typeface="Arial"/>
                <a:cs typeface="Arial"/>
              </a:rPr>
              <a:t> лет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89746" y="2294835"/>
            <a:ext cx="4498340" cy="775970"/>
          </a:xfrm>
          <a:custGeom>
            <a:avLst/>
            <a:gdLst/>
            <a:ahLst/>
            <a:cxnLst/>
            <a:rect l="l" t="t" r="r" b="b"/>
            <a:pathLst>
              <a:path w="4498340" h="775969">
                <a:moveTo>
                  <a:pt x="0" y="203205"/>
                </a:moveTo>
                <a:lnTo>
                  <a:pt x="5366" y="156612"/>
                </a:lnTo>
                <a:lnTo>
                  <a:pt x="20653" y="113841"/>
                </a:lnTo>
                <a:lnTo>
                  <a:pt x="44641" y="76110"/>
                </a:lnTo>
                <a:lnTo>
                  <a:pt x="76110" y="44642"/>
                </a:lnTo>
                <a:lnTo>
                  <a:pt x="113840" y="20654"/>
                </a:lnTo>
                <a:lnTo>
                  <a:pt x="156611" y="5366"/>
                </a:lnTo>
                <a:lnTo>
                  <a:pt x="203204" y="0"/>
                </a:lnTo>
                <a:lnTo>
                  <a:pt x="4294637" y="0"/>
                </a:lnTo>
                <a:lnTo>
                  <a:pt x="4341230" y="5366"/>
                </a:lnTo>
                <a:lnTo>
                  <a:pt x="4384001" y="20654"/>
                </a:lnTo>
                <a:lnTo>
                  <a:pt x="4421731" y="44642"/>
                </a:lnTo>
                <a:lnTo>
                  <a:pt x="4453200" y="76110"/>
                </a:lnTo>
                <a:lnTo>
                  <a:pt x="4477188" y="113841"/>
                </a:lnTo>
                <a:lnTo>
                  <a:pt x="4492475" y="156612"/>
                </a:lnTo>
                <a:lnTo>
                  <a:pt x="4497842" y="203205"/>
                </a:lnTo>
                <a:lnTo>
                  <a:pt x="4497842" y="572391"/>
                </a:lnTo>
                <a:lnTo>
                  <a:pt x="4492475" y="618984"/>
                </a:lnTo>
                <a:lnTo>
                  <a:pt x="4477188" y="661755"/>
                </a:lnTo>
                <a:lnTo>
                  <a:pt x="4453200" y="699486"/>
                </a:lnTo>
                <a:lnTo>
                  <a:pt x="4421731" y="730954"/>
                </a:lnTo>
                <a:lnTo>
                  <a:pt x="4384001" y="754942"/>
                </a:lnTo>
                <a:lnTo>
                  <a:pt x="4341230" y="770230"/>
                </a:lnTo>
                <a:lnTo>
                  <a:pt x="4294637" y="775597"/>
                </a:lnTo>
                <a:lnTo>
                  <a:pt x="203204" y="775597"/>
                </a:lnTo>
                <a:lnTo>
                  <a:pt x="156611" y="770230"/>
                </a:lnTo>
                <a:lnTo>
                  <a:pt x="113840" y="754942"/>
                </a:lnTo>
                <a:lnTo>
                  <a:pt x="76110" y="730954"/>
                </a:lnTo>
                <a:lnTo>
                  <a:pt x="44641" y="699486"/>
                </a:lnTo>
                <a:lnTo>
                  <a:pt x="20653" y="661755"/>
                </a:lnTo>
                <a:lnTo>
                  <a:pt x="5366" y="618984"/>
                </a:lnTo>
                <a:lnTo>
                  <a:pt x="0" y="572391"/>
                </a:lnTo>
                <a:lnTo>
                  <a:pt x="0" y="203205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747299" y="2584703"/>
            <a:ext cx="15830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на</a:t>
            </a:r>
            <a:r>
              <a:rPr sz="1100" b="1" spc="-3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рынке</a:t>
            </a:r>
            <a:r>
              <a:rPr sz="1100" b="1" spc="-2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dirty="0" err="1">
                <a:solidFill>
                  <a:srgbClr val="4756A0"/>
                </a:solidFill>
                <a:latin typeface="Arial"/>
                <a:cs typeface="Arial"/>
              </a:rPr>
              <a:t>более</a:t>
            </a:r>
            <a:r>
              <a:rPr sz="1100" b="1" spc="-3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lang="ru-RU" sz="1100" b="1" spc="-30" dirty="0">
                <a:solidFill>
                  <a:srgbClr val="4756A0"/>
                </a:solidFill>
                <a:latin typeface="Arial"/>
                <a:cs typeface="Arial"/>
              </a:rPr>
              <a:t>14</a:t>
            </a:r>
            <a:r>
              <a:rPr sz="1100" b="1" spc="-25" dirty="0">
                <a:solidFill>
                  <a:srgbClr val="4756A0"/>
                </a:solidFill>
                <a:latin typeface="Arial"/>
                <a:cs typeface="Arial"/>
              </a:rPr>
              <a:t> лет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7009" y="3193413"/>
            <a:ext cx="4498340" cy="775970"/>
          </a:xfrm>
          <a:custGeom>
            <a:avLst/>
            <a:gdLst/>
            <a:ahLst/>
            <a:cxnLst/>
            <a:rect l="l" t="t" r="r" b="b"/>
            <a:pathLst>
              <a:path w="4498340" h="775970">
                <a:moveTo>
                  <a:pt x="0" y="203205"/>
                </a:moveTo>
                <a:lnTo>
                  <a:pt x="5366" y="156612"/>
                </a:lnTo>
                <a:lnTo>
                  <a:pt x="20653" y="113841"/>
                </a:lnTo>
                <a:lnTo>
                  <a:pt x="44641" y="76110"/>
                </a:lnTo>
                <a:lnTo>
                  <a:pt x="76110" y="44642"/>
                </a:lnTo>
                <a:lnTo>
                  <a:pt x="113840" y="20654"/>
                </a:lnTo>
                <a:lnTo>
                  <a:pt x="156611" y="5366"/>
                </a:lnTo>
                <a:lnTo>
                  <a:pt x="203204" y="0"/>
                </a:lnTo>
                <a:lnTo>
                  <a:pt x="4294637" y="0"/>
                </a:lnTo>
                <a:lnTo>
                  <a:pt x="4341230" y="5366"/>
                </a:lnTo>
                <a:lnTo>
                  <a:pt x="4384001" y="20654"/>
                </a:lnTo>
                <a:lnTo>
                  <a:pt x="4421731" y="44642"/>
                </a:lnTo>
                <a:lnTo>
                  <a:pt x="4453200" y="76110"/>
                </a:lnTo>
                <a:lnTo>
                  <a:pt x="4477188" y="113841"/>
                </a:lnTo>
                <a:lnTo>
                  <a:pt x="4492475" y="156612"/>
                </a:lnTo>
                <a:lnTo>
                  <a:pt x="4497842" y="203205"/>
                </a:lnTo>
                <a:lnTo>
                  <a:pt x="4497842" y="572391"/>
                </a:lnTo>
                <a:lnTo>
                  <a:pt x="4492475" y="618984"/>
                </a:lnTo>
                <a:lnTo>
                  <a:pt x="4477188" y="661755"/>
                </a:lnTo>
                <a:lnTo>
                  <a:pt x="4453200" y="699486"/>
                </a:lnTo>
                <a:lnTo>
                  <a:pt x="4421731" y="730954"/>
                </a:lnTo>
                <a:lnTo>
                  <a:pt x="4384001" y="754942"/>
                </a:lnTo>
                <a:lnTo>
                  <a:pt x="4341230" y="770230"/>
                </a:lnTo>
                <a:lnTo>
                  <a:pt x="4294637" y="775597"/>
                </a:lnTo>
                <a:lnTo>
                  <a:pt x="203204" y="775597"/>
                </a:lnTo>
                <a:lnTo>
                  <a:pt x="156611" y="770230"/>
                </a:lnTo>
                <a:lnTo>
                  <a:pt x="113840" y="754942"/>
                </a:lnTo>
                <a:lnTo>
                  <a:pt x="76110" y="730954"/>
                </a:lnTo>
                <a:lnTo>
                  <a:pt x="44641" y="699486"/>
                </a:lnTo>
                <a:lnTo>
                  <a:pt x="20653" y="661755"/>
                </a:lnTo>
                <a:lnTo>
                  <a:pt x="5366" y="618984"/>
                </a:lnTo>
                <a:lnTo>
                  <a:pt x="0" y="572391"/>
                </a:lnTo>
                <a:lnTo>
                  <a:pt x="0" y="203205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64567" y="3401567"/>
            <a:ext cx="4023360" cy="35394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431925" marR="5080" indent="-1419225">
              <a:lnSpc>
                <a:spcPts val="1300"/>
              </a:lnSpc>
              <a:spcBef>
                <a:spcPts val="160"/>
              </a:spcBef>
            </a:pP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ведущий</a:t>
            </a:r>
            <a:r>
              <a:rPr sz="1100" b="1" spc="2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spc="-10" dirty="0" err="1">
                <a:solidFill>
                  <a:srgbClr val="4756A0"/>
                </a:solidFill>
                <a:latin typeface="Arial"/>
                <a:cs typeface="Arial"/>
              </a:rPr>
              <a:t>производитель</a:t>
            </a:r>
            <a:r>
              <a:rPr sz="1100" b="1" spc="3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lang="ru-RU" sz="1100" b="1" spc="-10" dirty="0">
                <a:solidFill>
                  <a:srgbClr val="4756A0"/>
                </a:solidFill>
                <a:latin typeface="Arial"/>
                <a:cs typeface="Arial"/>
              </a:rPr>
              <a:t>сырого молока, мяса КРС в Манском районе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289746" y="3193413"/>
            <a:ext cx="4498340" cy="775970"/>
          </a:xfrm>
          <a:custGeom>
            <a:avLst/>
            <a:gdLst/>
            <a:ahLst/>
            <a:cxnLst/>
            <a:rect l="l" t="t" r="r" b="b"/>
            <a:pathLst>
              <a:path w="4498340" h="775970">
                <a:moveTo>
                  <a:pt x="0" y="203205"/>
                </a:moveTo>
                <a:lnTo>
                  <a:pt x="5366" y="156612"/>
                </a:lnTo>
                <a:lnTo>
                  <a:pt x="20653" y="113841"/>
                </a:lnTo>
                <a:lnTo>
                  <a:pt x="44641" y="76110"/>
                </a:lnTo>
                <a:lnTo>
                  <a:pt x="76110" y="44642"/>
                </a:lnTo>
                <a:lnTo>
                  <a:pt x="113840" y="20654"/>
                </a:lnTo>
                <a:lnTo>
                  <a:pt x="156611" y="5366"/>
                </a:lnTo>
                <a:lnTo>
                  <a:pt x="203204" y="0"/>
                </a:lnTo>
                <a:lnTo>
                  <a:pt x="4294637" y="0"/>
                </a:lnTo>
                <a:lnTo>
                  <a:pt x="4341230" y="5366"/>
                </a:lnTo>
                <a:lnTo>
                  <a:pt x="4384001" y="20654"/>
                </a:lnTo>
                <a:lnTo>
                  <a:pt x="4421731" y="44642"/>
                </a:lnTo>
                <a:lnTo>
                  <a:pt x="4453200" y="76110"/>
                </a:lnTo>
                <a:lnTo>
                  <a:pt x="4477188" y="113841"/>
                </a:lnTo>
                <a:lnTo>
                  <a:pt x="4492475" y="156612"/>
                </a:lnTo>
                <a:lnTo>
                  <a:pt x="4497842" y="203205"/>
                </a:lnTo>
                <a:lnTo>
                  <a:pt x="4497842" y="572391"/>
                </a:lnTo>
                <a:lnTo>
                  <a:pt x="4492475" y="618984"/>
                </a:lnTo>
                <a:lnTo>
                  <a:pt x="4477188" y="661755"/>
                </a:lnTo>
                <a:lnTo>
                  <a:pt x="4453200" y="699486"/>
                </a:lnTo>
                <a:lnTo>
                  <a:pt x="4421731" y="730954"/>
                </a:lnTo>
                <a:lnTo>
                  <a:pt x="4384001" y="754942"/>
                </a:lnTo>
                <a:lnTo>
                  <a:pt x="4341230" y="770230"/>
                </a:lnTo>
                <a:lnTo>
                  <a:pt x="4294637" y="775597"/>
                </a:lnTo>
                <a:lnTo>
                  <a:pt x="203204" y="775597"/>
                </a:lnTo>
                <a:lnTo>
                  <a:pt x="156611" y="770230"/>
                </a:lnTo>
                <a:lnTo>
                  <a:pt x="113840" y="754942"/>
                </a:lnTo>
                <a:lnTo>
                  <a:pt x="76110" y="730954"/>
                </a:lnTo>
                <a:lnTo>
                  <a:pt x="44641" y="699486"/>
                </a:lnTo>
                <a:lnTo>
                  <a:pt x="20653" y="661755"/>
                </a:lnTo>
                <a:lnTo>
                  <a:pt x="5366" y="618984"/>
                </a:lnTo>
                <a:lnTo>
                  <a:pt x="0" y="572391"/>
                </a:lnTo>
                <a:lnTo>
                  <a:pt x="0" y="203205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486251" y="3401567"/>
            <a:ext cx="4048539" cy="35394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58419" algn="l">
              <a:lnSpc>
                <a:spcPts val="1300"/>
              </a:lnSpc>
              <a:spcBef>
                <a:spcPts val="160"/>
              </a:spcBef>
            </a:pPr>
            <a:r>
              <a:rPr sz="1100" b="1" dirty="0" err="1" smtClean="0">
                <a:solidFill>
                  <a:srgbClr val="4756A0"/>
                </a:solidFill>
                <a:latin typeface="Arial"/>
                <a:cs typeface="Arial"/>
              </a:rPr>
              <a:t>ведущий</a:t>
            </a:r>
            <a:r>
              <a:rPr sz="1100" b="1" spc="-20" dirty="0" smtClean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spc="-10" dirty="0" err="1">
                <a:solidFill>
                  <a:srgbClr val="4756A0"/>
                </a:solidFill>
                <a:latin typeface="Arial"/>
                <a:cs typeface="Arial"/>
              </a:rPr>
              <a:t>производитель</a:t>
            </a:r>
            <a:r>
              <a:rPr sz="1100" b="1" spc="-1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lang="ru-RU" sz="1100" b="1" dirty="0">
                <a:solidFill>
                  <a:srgbClr val="4756A0"/>
                </a:solidFill>
                <a:latin typeface="Arial"/>
                <a:cs typeface="Arial"/>
              </a:rPr>
              <a:t>хлеба и мучных кондитерских </a:t>
            </a:r>
            <a:r>
              <a:rPr lang="ru-RU" sz="1100" b="1" dirty="0" smtClean="0">
                <a:solidFill>
                  <a:srgbClr val="4756A0"/>
                </a:solidFill>
                <a:latin typeface="Arial"/>
                <a:cs typeface="Arial"/>
              </a:rPr>
              <a:t>                       изделий </a:t>
            </a:r>
            <a:r>
              <a:rPr lang="ru-RU" sz="1100" b="1" dirty="0">
                <a:solidFill>
                  <a:srgbClr val="4756A0"/>
                </a:solidFill>
                <a:latin typeface="Arial"/>
                <a:cs typeface="Arial"/>
              </a:rPr>
              <a:t>в Манском районе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614316" y="6603972"/>
            <a:ext cx="402653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10" dirty="0"/>
              <a:t> </a:t>
            </a:r>
            <a:r>
              <a:rPr spc="-20" dirty="0"/>
              <a:t>ПРОФИЛЬ</a:t>
            </a:r>
            <a:r>
              <a:rPr spc="10" dirty="0"/>
              <a:t> </a:t>
            </a:r>
            <a:r>
              <a:rPr lang="ru-RU" spc="10" dirty="0"/>
              <a:t>М</a:t>
            </a:r>
            <a:r>
              <a:rPr lang="ru-RU" dirty="0"/>
              <a:t>АНСКОГО</a:t>
            </a:r>
            <a:r>
              <a:rPr lang="ru-RU" spc="15" dirty="0"/>
              <a:t> Р</a:t>
            </a:r>
            <a:r>
              <a:rPr lang="ru-RU" spc="-10" dirty="0"/>
              <a:t>АЙОНА</a:t>
            </a:r>
            <a:endParaRPr spc="-10" dirty="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016" y="1401545"/>
            <a:ext cx="2952115" cy="775970"/>
          </a:xfrm>
          <a:custGeom>
            <a:avLst/>
            <a:gdLst/>
            <a:ahLst/>
            <a:cxnLst/>
            <a:rect l="l" t="t" r="r" b="b"/>
            <a:pathLst>
              <a:path w="2952115" h="775969">
                <a:moveTo>
                  <a:pt x="0" y="251330"/>
                </a:moveTo>
                <a:lnTo>
                  <a:pt x="4049" y="206153"/>
                </a:lnTo>
                <a:lnTo>
                  <a:pt x="15723" y="163633"/>
                </a:lnTo>
                <a:lnTo>
                  <a:pt x="34313" y="124479"/>
                </a:lnTo>
                <a:lnTo>
                  <a:pt x="59109" y="89401"/>
                </a:lnTo>
                <a:lnTo>
                  <a:pt x="89401" y="59109"/>
                </a:lnTo>
                <a:lnTo>
                  <a:pt x="124478" y="34314"/>
                </a:lnTo>
                <a:lnTo>
                  <a:pt x="163632" y="15723"/>
                </a:lnTo>
                <a:lnTo>
                  <a:pt x="206153" y="4049"/>
                </a:lnTo>
                <a:lnTo>
                  <a:pt x="251329" y="0"/>
                </a:lnTo>
                <a:lnTo>
                  <a:pt x="2700669" y="0"/>
                </a:lnTo>
                <a:lnTo>
                  <a:pt x="2745845" y="4049"/>
                </a:lnTo>
                <a:lnTo>
                  <a:pt x="2788366" y="15723"/>
                </a:lnTo>
                <a:lnTo>
                  <a:pt x="2827520" y="34314"/>
                </a:lnTo>
                <a:lnTo>
                  <a:pt x="2862597" y="59109"/>
                </a:lnTo>
                <a:lnTo>
                  <a:pt x="2892889" y="89401"/>
                </a:lnTo>
                <a:lnTo>
                  <a:pt x="2917685" y="124479"/>
                </a:lnTo>
                <a:lnTo>
                  <a:pt x="2936275" y="163633"/>
                </a:lnTo>
                <a:lnTo>
                  <a:pt x="2947949" y="206153"/>
                </a:lnTo>
                <a:lnTo>
                  <a:pt x="2951999" y="251330"/>
                </a:lnTo>
                <a:lnTo>
                  <a:pt x="2951999" y="524266"/>
                </a:lnTo>
                <a:lnTo>
                  <a:pt x="2947949" y="569443"/>
                </a:lnTo>
                <a:lnTo>
                  <a:pt x="2936275" y="611963"/>
                </a:lnTo>
                <a:lnTo>
                  <a:pt x="2917685" y="651117"/>
                </a:lnTo>
                <a:lnTo>
                  <a:pt x="2892889" y="686195"/>
                </a:lnTo>
                <a:lnTo>
                  <a:pt x="2862597" y="716487"/>
                </a:lnTo>
                <a:lnTo>
                  <a:pt x="2827520" y="741282"/>
                </a:lnTo>
                <a:lnTo>
                  <a:pt x="2788366" y="759873"/>
                </a:lnTo>
                <a:lnTo>
                  <a:pt x="2745845" y="771547"/>
                </a:lnTo>
                <a:lnTo>
                  <a:pt x="2700669" y="775597"/>
                </a:lnTo>
                <a:lnTo>
                  <a:pt x="251329" y="775597"/>
                </a:lnTo>
                <a:lnTo>
                  <a:pt x="206153" y="771547"/>
                </a:lnTo>
                <a:lnTo>
                  <a:pt x="163632" y="759873"/>
                </a:lnTo>
                <a:lnTo>
                  <a:pt x="124478" y="741282"/>
                </a:lnTo>
                <a:lnTo>
                  <a:pt x="89401" y="716487"/>
                </a:lnTo>
                <a:lnTo>
                  <a:pt x="59109" y="686195"/>
                </a:lnTo>
                <a:lnTo>
                  <a:pt x="34313" y="651117"/>
                </a:lnTo>
                <a:lnTo>
                  <a:pt x="15723" y="611963"/>
                </a:lnTo>
                <a:lnTo>
                  <a:pt x="4049" y="569443"/>
                </a:lnTo>
                <a:lnTo>
                  <a:pt x="0" y="524266"/>
                </a:lnTo>
                <a:lnTo>
                  <a:pt x="0" y="251330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32333" y="1691640"/>
            <a:ext cx="7410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РЕШЕНИЕ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ИНВЕСТИЦИОННЫЕ</a:t>
            </a:r>
            <a:r>
              <a:rPr spc="-114" dirty="0"/>
              <a:t> </a:t>
            </a:r>
            <a:r>
              <a:rPr spc="-20" dirty="0" smtClean="0"/>
              <a:t>НИШИ</a:t>
            </a:r>
            <a:r>
              <a:rPr lang="ru-RU" spc="-20" dirty="0" smtClean="0"/>
              <a:t>,</a:t>
            </a:r>
            <a:endParaRPr spc="-20" dirty="0"/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b="0" spc="-40" dirty="0">
                <a:latin typeface="Microsoft Sans Serif"/>
                <a:cs typeface="Microsoft Sans Serif"/>
              </a:rPr>
              <a:t>ПОДРАЗУМЕВАЮЩИЕ </a:t>
            </a:r>
            <a:r>
              <a:rPr b="0" spc="-30" dirty="0">
                <a:latin typeface="Microsoft Sans Serif"/>
                <a:cs typeface="Microsoft Sans Serif"/>
              </a:rPr>
              <a:t>ИНТЕГРАЦИОННЫЕ</a:t>
            </a:r>
            <a:r>
              <a:rPr b="0" spc="-4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РЕШЕНИЯ*</a:t>
            </a:r>
          </a:p>
        </p:txBody>
      </p:sp>
      <p:sp>
        <p:nvSpPr>
          <p:cNvPr id="5" name="object 5"/>
          <p:cNvSpPr/>
          <p:nvPr/>
        </p:nvSpPr>
        <p:spPr>
          <a:xfrm>
            <a:off x="627016" y="163628"/>
            <a:ext cx="1463040" cy="274320"/>
          </a:xfrm>
          <a:custGeom>
            <a:avLst/>
            <a:gdLst/>
            <a:ahLst/>
            <a:cxnLst/>
            <a:rect l="l" t="t" r="r" b="b"/>
            <a:pathLst>
              <a:path w="1463039" h="274320">
                <a:moveTo>
                  <a:pt x="1326119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7"/>
                </a:lnTo>
                <a:lnTo>
                  <a:pt x="26417" y="56057"/>
                </a:lnTo>
                <a:lnTo>
                  <a:pt x="6980" y="93644"/>
                </a:lnTo>
                <a:lnTo>
                  <a:pt x="0" y="136922"/>
                </a:lnTo>
                <a:lnTo>
                  <a:pt x="6980" y="180200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3" y="266863"/>
                </a:lnTo>
                <a:lnTo>
                  <a:pt x="136921" y="273843"/>
                </a:lnTo>
                <a:lnTo>
                  <a:pt x="1326119" y="273843"/>
                </a:lnTo>
                <a:lnTo>
                  <a:pt x="1369397" y="266863"/>
                </a:lnTo>
                <a:lnTo>
                  <a:pt x="1406983" y="247425"/>
                </a:lnTo>
                <a:lnTo>
                  <a:pt x="1436622" y="217786"/>
                </a:lnTo>
                <a:lnTo>
                  <a:pt x="1456060" y="180200"/>
                </a:lnTo>
                <a:lnTo>
                  <a:pt x="1463040" y="136922"/>
                </a:lnTo>
                <a:lnTo>
                  <a:pt x="1456060" y="93644"/>
                </a:lnTo>
                <a:lnTo>
                  <a:pt x="1436622" y="56057"/>
                </a:lnTo>
                <a:lnTo>
                  <a:pt x="1406983" y="26417"/>
                </a:lnTo>
                <a:lnTo>
                  <a:pt x="1369397" y="6980"/>
                </a:lnTo>
                <a:lnTo>
                  <a:pt x="1326119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2418" y="227076"/>
            <a:ext cx="11899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инвестиционные</a:t>
            </a:r>
            <a:r>
              <a:rPr sz="8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ниши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15185" y="1401545"/>
            <a:ext cx="2968625" cy="775970"/>
          </a:xfrm>
          <a:custGeom>
            <a:avLst/>
            <a:gdLst/>
            <a:ahLst/>
            <a:cxnLst/>
            <a:rect l="l" t="t" r="r" b="b"/>
            <a:pathLst>
              <a:path w="2968625" h="775969">
                <a:moveTo>
                  <a:pt x="0" y="256721"/>
                </a:moveTo>
                <a:lnTo>
                  <a:pt x="4136" y="210575"/>
                </a:lnTo>
                <a:lnTo>
                  <a:pt x="16061" y="167142"/>
                </a:lnTo>
                <a:lnTo>
                  <a:pt x="35049" y="127149"/>
                </a:lnTo>
                <a:lnTo>
                  <a:pt x="60377" y="91318"/>
                </a:lnTo>
                <a:lnTo>
                  <a:pt x="91318" y="60377"/>
                </a:lnTo>
                <a:lnTo>
                  <a:pt x="127148" y="35049"/>
                </a:lnTo>
                <a:lnTo>
                  <a:pt x="167142" y="16061"/>
                </a:lnTo>
                <a:lnTo>
                  <a:pt x="210575" y="4136"/>
                </a:lnTo>
                <a:lnTo>
                  <a:pt x="256721" y="0"/>
                </a:lnTo>
                <a:lnTo>
                  <a:pt x="2711399" y="0"/>
                </a:lnTo>
                <a:lnTo>
                  <a:pt x="2757544" y="4136"/>
                </a:lnTo>
                <a:lnTo>
                  <a:pt x="2800977" y="16061"/>
                </a:lnTo>
                <a:lnTo>
                  <a:pt x="2840971" y="35049"/>
                </a:lnTo>
                <a:lnTo>
                  <a:pt x="2876801" y="60377"/>
                </a:lnTo>
                <a:lnTo>
                  <a:pt x="2907742" y="91318"/>
                </a:lnTo>
                <a:lnTo>
                  <a:pt x="2933070" y="127149"/>
                </a:lnTo>
                <a:lnTo>
                  <a:pt x="2952058" y="167142"/>
                </a:lnTo>
                <a:lnTo>
                  <a:pt x="2963983" y="210575"/>
                </a:lnTo>
                <a:lnTo>
                  <a:pt x="2968120" y="256721"/>
                </a:lnTo>
                <a:lnTo>
                  <a:pt x="2968120" y="518875"/>
                </a:lnTo>
                <a:lnTo>
                  <a:pt x="2963983" y="565021"/>
                </a:lnTo>
                <a:lnTo>
                  <a:pt x="2952058" y="608454"/>
                </a:lnTo>
                <a:lnTo>
                  <a:pt x="2933070" y="648447"/>
                </a:lnTo>
                <a:lnTo>
                  <a:pt x="2907742" y="684278"/>
                </a:lnTo>
                <a:lnTo>
                  <a:pt x="2876801" y="715219"/>
                </a:lnTo>
                <a:lnTo>
                  <a:pt x="2840971" y="740547"/>
                </a:lnTo>
                <a:lnTo>
                  <a:pt x="2800977" y="759535"/>
                </a:lnTo>
                <a:lnTo>
                  <a:pt x="2757544" y="771460"/>
                </a:lnTo>
                <a:lnTo>
                  <a:pt x="2711399" y="775597"/>
                </a:lnTo>
                <a:lnTo>
                  <a:pt x="256721" y="775597"/>
                </a:lnTo>
                <a:lnTo>
                  <a:pt x="210575" y="771460"/>
                </a:lnTo>
                <a:lnTo>
                  <a:pt x="167142" y="759535"/>
                </a:lnTo>
                <a:lnTo>
                  <a:pt x="127148" y="740547"/>
                </a:lnTo>
                <a:lnTo>
                  <a:pt x="91318" y="715219"/>
                </a:lnTo>
                <a:lnTo>
                  <a:pt x="60377" y="684278"/>
                </a:lnTo>
                <a:lnTo>
                  <a:pt x="35049" y="648447"/>
                </a:lnTo>
                <a:lnTo>
                  <a:pt x="16061" y="608454"/>
                </a:lnTo>
                <a:lnTo>
                  <a:pt x="4136" y="565021"/>
                </a:lnTo>
                <a:lnTo>
                  <a:pt x="0" y="518875"/>
                </a:lnTo>
                <a:lnTo>
                  <a:pt x="0" y="256721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27745" y="1691640"/>
            <a:ext cx="11436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ПРЕДПОСЫЛКИ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26973" y="2648264"/>
            <a:ext cx="2966720" cy="903605"/>
          </a:xfrm>
          <a:custGeom>
            <a:avLst/>
            <a:gdLst/>
            <a:ahLst/>
            <a:cxnLst/>
            <a:rect l="l" t="t" r="r" b="b"/>
            <a:pathLst>
              <a:path w="2966720" h="903605">
                <a:moveTo>
                  <a:pt x="2704283" y="0"/>
                </a:moveTo>
                <a:lnTo>
                  <a:pt x="262116" y="0"/>
                </a:lnTo>
                <a:lnTo>
                  <a:pt x="215000" y="4223"/>
                </a:lnTo>
                <a:lnTo>
                  <a:pt x="170655" y="16398"/>
                </a:lnTo>
                <a:lnTo>
                  <a:pt x="129821" y="35786"/>
                </a:lnTo>
                <a:lnTo>
                  <a:pt x="93237" y="61646"/>
                </a:lnTo>
                <a:lnTo>
                  <a:pt x="61646" y="93237"/>
                </a:lnTo>
                <a:lnTo>
                  <a:pt x="35786" y="129821"/>
                </a:lnTo>
                <a:lnTo>
                  <a:pt x="16398" y="170655"/>
                </a:lnTo>
                <a:lnTo>
                  <a:pt x="4223" y="215000"/>
                </a:lnTo>
                <a:lnTo>
                  <a:pt x="0" y="262116"/>
                </a:lnTo>
                <a:lnTo>
                  <a:pt x="0" y="641209"/>
                </a:lnTo>
                <a:lnTo>
                  <a:pt x="4223" y="688324"/>
                </a:lnTo>
                <a:lnTo>
                  <a:pt x="16398" y="732670"/>
                </a:lnTo>
                <a:lnTo>
                  <a:pt x="35786" y="773504"/>
                </a:lnTo>
                <a:lnTo>
                  <a:pt x="61646" y="810087"/>
                </a:lnTo>
                <a:lnTo>
                  <a:pt x="93237" y="841679"/>
                </a:lnTo>
                <a:lnTo>
                  <a:pt x="129821" y="867539"/>
                </a:lnTo>
                <a:lnTo>
                  <a:pt x="170655" y="886926"/>
                </a:lnTo>
                <a:lnTo>
                  <a:pt x="215000" y="899102"/>
                </a:lnTo>
                <a:lnTo>
                  <a:pt x="262116" y="903325"/>
                </a:lnTo>
                <a:lnTo>
                  <a:pt x="2704283" y="903325"/>
                </a:lnTo>
                <a:lnTo>
                  <a:pt x="2751398" y="899102"/>
                </a:lnTo>
                <a:lnTo>
                  <a:pt x="2795744" y="886926"/>
                </a:lnTo>
                <a:lnTo>
                  <a:pt x="2836578" y="867539"/>
                </a:lnTo>
                <a:lnTo>
                  <a:pt x="2873161" y="841679"/>
                </a:lnTo>
                <a:lnTo>
                  <a:pt x="2904753" y="810087"/>
                </a:lnTo>
                <a:lnTo>
                  <a:pt x="2930613" y="773504"/>
                </a:lnTo>
                <a:lnTo>
                  <a:pt x="2950001" y="732670"/>
                </a:lnTo>
                <a:lnTo>
                  <a:pt x="2962176" y="688324"/>
                </a:lnTo>
                <a:lnTo>
                  <a:pt x="2966399" y="641209"/>
                </a:lnTo>
                <a:lnTo>
                  <a:pt x="2966399" y="262116"/>
                </a:lnTo>
                <a:lnTo>
                  <a:pt x="2962176" y="215000"/>
                </a:lnTo>
                <a:lnTo>
                  <a:pt x="2950001" y="170655"/>
                </a:lnTo>
                <a:lnTo>
                  <a:pt x="2930613" y="129821"/>
                </a:lnTo>
                <a:lnTo>
                  <a:pt x="2904753" y="93237"/>
                </a:lnTo>
                <a:lnTo>
                  <a:pt x="2873161" y="61646"/>
                </a:lnTo>
                <a:lnTo>
                  <a:pt x="2836578" y="35786"/>
                </a:lnTo>
                <a:lnTo>
                  <a:pt x="2795744" y="16398"/>
                </a:lnTo>
                <a:lnTo>
                  <a:pt x="2751398" y="4223"/>
                </a:lnTo>
                <a:lnTo>
                  <a:pt x="270428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47491" y="2974261"/>
            <a:ext cx="2498725" cy="25789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8700"/>
              </a:lnSpc>
              <a:spcBef>
                <a:spcPts val="110"/>
              </a:spcBef>
            </a:pPr>
            <a:r>
              <a:rPr sz="800" b="1" dirty="0" err="1">
                <a:latin typeface="Arial"/>
                <a:cs typeface="Arial"/>
              </a:rPr>
              <a:t>Наличие</a:t>
            </a:r>
            <a:r>
              <a:rPr lang="ru-RU" sz="800" b="1" dirty="0">
                <a:latin typeface="Arial"/>
                <a:cs typeface="Arial"/>
              </a:rPr>
              <a:t> плодородных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lang="ru-RU" sz="800" b="1" spc="-5" dirty="0">
                <a:latin typeface="Arial"/>
                <a:cs typeface="Arial"/>
              </a:rPr>
              <a:t>земель</a:t>
            </a:r>
            <a:r>
              <a:rPr lang="ru-RU" sz="800" b="1" dirty="0">
                <a:latin typeface="Arial"/>
                <a:cs typeface="Arial"/>
              </a:rPr>
              <a:t>, пастбищ, природно-климатические условия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19476" y="1401545"/>
            <a:ext cx="2968625" cy="775970"/>
          </a:xfrm>
          <a:custGeom>
            <a:avLst/>
            <a:gdLst/>
            <a:ahLst/>
            <a:cxnLst/>
            <a:rect l="l" t="t" r="r" b="b"/>
            <a:pathLst>
              <a:path w="2968625" h="775969">
                <a:moveTo>
                  <a:pt x="0" y="256721"/>
                </a:moveTo>
                <a:lnTo>
                  <a:pt x="4136" y="210575"/>
                </a:lnTo>
                <a:lnTo>
                  <a:pt x="16061" y="167142"/>
                </a:lnTo>
                <a:lnTo>
                  <a:pt x="35049" y="127149"/>
                </a:lnTo>
                <a:lnTo>
                  <a:pt x="60377" y="91318"/>
                </a:lnTo>
                <a:lnTo>
                  <a:pt x="91318" y="60377"/>
                </a:lnTo>
                <a:lnTo>
                  <a:pt x="127148" y="35049"/>
                </a:lnTo>
                <a:lnTo>
                  <a:pt x="167142" y="16061"/>
                </a:lnTo>
                <a:lnTo>
                  <a:pt x="210575" y="4136"/>
                </a:lnTo>
                <a:lnTo>
                  <a:pt x="256721" y="0"/>
                </a:lnTo>
                <a:lnTo>
                  <a:pt x="2711399" y="0"/>
                </a:lnTo>
                <a:lnTo>
                  <a:pt x="2757544" y="4136"/>
                </a:lnTo>
                <a:lnTo>
                  <a:pt x="2800977" y="16061"/>
                </a:lnTo>
                <a:lnTo>
                  <a:pt x="2840971" y="35049"/>
                </a:lnTo>
                <a:lnTo>
                  <a:pt x="2876801" y="60377"/>
                </a:lnTo>
                <a:lnTo>
                  <a:pt x="2907742" y="91318"/>
                </a:lnTo>
                <a:lnTo>
                  <a:pt x="2933070" y="127149"/>
                </a:lnTo>
                <a:lnTo>
                  <a:pt x="2952058" y="167142"/>
                </a:lnTo>
                <a:lnTo>
                  <a:pt x="2963983" y="210575"/>
                </a:lnTo>
                <a:lnTo>
                  <a:pt x="2968120" y="256721"/>
                </a:lnTo>
                <a:lnTo>
                  <a:pt x="2968120" y="518875"/>
                </a:lnTo>
                <a:lnTo>
                  <a:pt x="2963983" y="565021"/>
                </a:lnTo>
                <a:lnTo>
                  <a:pt x="2952058" y="608454"/>
                </a:lnTo>
                <a:lnTo>
                  <a:pt x="2933070" y="648447"/>
                </a:lnTo>
                <a:lnTo>
                  <a:pt x="2907742" y="684278"/>
                </a:lnTo>
                <a:lnTo>
                  <a:pt x="2876801" y="715219"/>
                </a:lnTo>
                <a:lnTo>
                  <a:pt x="2840971" y="740547"/>
                </a:lnTo>
                <a:lnTo>
                  <a:pt x="2800977" y="759535"/>
                </a:lnTo>
                <a:lnTo>
                  <a:pt x="2757544" y="771460"/>
                </a:lnTo>
                <a:lnTo>
                  <a:pt x="2711399" y="775597"/>
                </a:lnTo>
                <a:lnTo>
                  <a:pt x="256721" y="775597"/>
                </a:lnTo>
                <a:lnTo>
                  <a:pt x="210575" y="771460"/>
                </a:lnTo>
                <a:lnTo>
                  <a:pt x="167142" y="759535"/>
                </a:lnTo>
                <a:lnTo>
                  <a:pt x="127148" y="740547"/>
                </a:lnTo>
                <a:lnTo>
                  <a:pt x="91318" y="715219"/>
                </a:lnTo>
                <a:lnTo>
                  <a:pt x="60377" y="684278"/>
                </a:lnTo>
                <a:lnTo>
                  <a:pt x="35049" y="648447"/>
                </a:lnTo>
                <a:lnTo>
                  <a:pt x="16061" y="608454"/>
                </a:lnTo>
                <a:lnTo>
                  <a:pt x="4136" y="565021"/>
                </a:lnTo>
                <a:lnTo>
                  <a:pt x="0" y="518875"/>
                </a:lnTo>
                <a:lnTo>
                  <a:pt x="0" y="256721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40780" y="1691640"/>
            <a:ext cx="9245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ПОЯСНЕНИЕ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1445" y="2598353"/>
            <a:ext cx="3093739" cy="1092029"/>
          </a:xfrm>
          <a:custGeom>
            <a:avLst/>
            <a:gdLst/>
            <a:ahLst/>
            <a:cxnLst/>
            <a:rect l="l" t="t" r="r" b="b"/>
            <a:pathLst>
              <a:path w="2934970" h="913130">
                <a:moveTo>
                  <a:pt x="2708297" y="0"/>
                </a:moveTo>
                <a:lnTo>
                  <a:pt x="226451" y="0"/>
                </a:lnTo>
                <a:lnTo>
                  <a:pt x="180813" y="4600"/>
                </a:lnTo>
                <a:lnTo>
                  <a:pt x="138306" y="17795"/>
                </a:lnTo>
                <a:lnTo>
                  <a:pt x="99840" y="38674"/>
                </a:lnTo>
                <a:lnTo>
                  <a:pt x="66326" y="66326"/>
                </a:lnTo>
                <a:lnTo>
                  <a:pt x="38674" y="99840"/>
                </a:lnTo>
                <a:lnTo>
                  <a:pt x="17795" y="138307"/>
                </a:lnTo>
                <a:lnTo>
                  <a:pt x="4600" y="180814"/>
                </a:lnTo>
                <a:lnTo>
                  <a:pt x="0" y="226452"/>
                </a:lnTo>
                <a:lnTo>
                  <a:pt x="0" y="686475"/>
                </a:lnTo>
                <a:lnTo>
                  <a:pt x="4600" y="732113"/>
                </a:lnTo>
                <a:lnTo>
                  <a:pt x="17795" y="774620"/>
                </a:lnTo>
                <a:lnTo>
                  <a:pt x="38674" y="813086"/>
                </a:lnTo>
                <a:lnTo>
                  <a:pt x="66326" y="846600"/>
                </a:lnTo>
                <a:lnTo>
                  <a:pt x="99840" y="874252"/>
                </a:lnTo>
                <a:lnTo>
                  <a:pt x="138306" y="895131"/>
                </a:lnTo>
                <a:lnTo>
                  <a:pt x="180813" y="908326"/>
                </a:lnTo>
                <a:lnTo>
                  <a:pt x="226451" y="912926"/>
                </a:lnTo>
                <a:lnTo>
                  <a:pt x="2708297" y="912926"/>
                </a:lnTo>
                <a:lnTo>
                  <a:pt x="2753934" y="908326"/>
                </a:lnTo>
                <a:lnTo>
                  <a:pt x="2796442" y="895131"/>
                </a:lnTo>
                <a:lnTo>
                  <a:pt x="2834908" y="874252"/>
                </a:lnTo>
                <a:lnTo>
                  <a:pt x="2868422" y="846600"/>
                </a:lnTo>
                <a:lnTo>
                  <a:pt x="2896074" y="813086"/>
                </a:lnTo>
                <a:lnTo>
                  <a:pt x="2916952" y="774620"/>
                </a:lnTo>
                <a:lnTo>
                  <a:pt x="2930147" y="732113"/>
                </a:lnTo>
                <a:lnTo>
                  <a:pt x="2934748" y="686475"/>
                </a:lnTo>
                <a:lnTo>
                  <a:pt x="2934748" y="226452"/>
                </a:lnTo>
                <a:lnTo>
                  <a:pt x="2930147" y="180814"/>
                </a:lnTo>
                <a:lnTo>
                  <a:pt x="2916952" y="138307"/>
                </a:lnTo>
                <a:lnTo>
                  <a:pt x="2896074" y="99840"/>
                </a:lnTo>
                <a:lnTo>
                  <a:pt x="2868422" y="66326"/>
                </a:lnTo>
                <a:lnTo>
                  <a:pt x="2834908" y="38674"/>
                </a:lnTo>
                <a:lnTo>
                  <a:pt x="2796442" y="17795"/>
                </a:lnTo>
                <a:lnTo>
                  <a:pt x="2753934" y="4600"/>
                </a:lnTo>
                <a:lnTo>
                  <a:pt x="2708297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55872" y="3079211"/>
            <a:ext cx="2102485" cy="123752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lang="ru-RU" sz="700" b="1" dirty="0">
                <a:solidFill>
                  <a:srgbClr val="FFFFFF"/>
                </a:solidFill>
                <a:latin typeface="Arial"/>
                <a:cs typeface="Arial"/>
              </a:rPr>
              <a:t>РФЗВИТИЕ СЕЛЬСКОГО ХОЗЯЙСТВА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4747" y="4702047"/>
            <a:ext cx="2213610" cy="2330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ОТКРЫТИЕ ЦЕХА ПО</a:t>
            </a:r>
            <a:r>
              <a:rPr sz="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ПРОИЗВОДСТВУ</a:t>
            </a:r>
            <a:r>
              <a:rPr sz="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ЁЛОЧНЫХ</a:t>
            </a:r>
            <a:r>
              <a:rPr sz="7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ИГРУШЕК НА 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СТЕКОЛЬНОМ</a:t>
            </a:r>
            <a:r>
              <a:rPr sz="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ЗАВОДЕ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4315" y="4021273"/>
            <a:ext cx="3158484" cy="1069831"/>
          </a:xfrm>
          <a:custGeom>
            <a:avLst/>
            <a:gdLst/>
            <a:ahLst/>
            <a:cxnLst/>
            <a:rect l="l" t="t" r="r" b="b"/>
            <a:pathLst>
              <a:path w="2934970" h="936625">
                <a:moveTo>
                  <a:pt x="2702574" y="0"/>
                </a:moveTo>
                <a:lnTo>
                  <a:pt x="232173" y="0"/>
                </a:lnTo>
                <a:lnTo>
                  <a:pt x="185382" y="4716"/>
                </a:lnTo>
                <a:lnTo>
                  <a:pt x="141801" y="18245"/>
                </a:lnTo>
                <a:lnTo>
                  <a:pt x="102363" y="39651"/>
                </a:lnTo>
                <a:lnTo>
                  <a:pt x="68002" y="68002"/>
                </a:lnTo>
                <a:lnTo>
                  <a:pt x="39651" y="102363"/>
                </a:lnTo>
                <a:lnTo>
                  <a:pt x="18245" y="141801"/>
                </a:lnTo>
                <a:lnTo>
                  <a:pt x="4716" y="185383"/>
                </a:lnTo>
                <a:lnTo>
                  <a:pt x="0" y="232174"/>
                </a:lnTo>
                <a:lnTo>
                  <a:pt x="0" y="703825"/>
                </a:lnTo>
                <a:lnTo>
                  <a:pt x="4716" y="750616"/>
                </a:lnTo>
                <a:lnTo>
                  <a:pt x="18245" y="794197"/>
                </a:lnTo>
                <a:lnTo>
                  <a:pt x="39651" y="833636"/>
                </a:lnTo>
                <a:lnTo>
                  <a:pt x="68002" y="867997"/>
                </a:lnTo>
                <a:lnTo>
                  <a:pt x="102363" y="896347"/>
                </a:lnTo>
                <a:lnTo>
                  <a:pt x="141801" y="917754"/>
                </a:lnTo>
                <a:lnTo>
                  <a:pt x="185382" y="931282"/>
                </a:lnTo>
                <a:lnTo>
                  <a:pt x="232173" y="935999"/>
                </a:lnTo>
                <a:lnTo>
                  <a:pt x="2702574" y="935999"/>
                </a:lnTo>
                <a:lnTo>
                  <a:pt x="2749365" y="931282"/>
                </a:lnTo>
                <a:lnTo>
                  <a:pt x="2792947" y="917754"/>
                </a:lnTo>
                <a:lnTo>
                  <a:pt x="2832385" y="896347"/>
                </a:lnTo>
                <a:lnTo>
                  <a:pt x="2866746" y="867997"/>
                </a:lnTo>
                <a:lnTo>
                  <a:pt x="2895096" y="833636"/>
                </a:lnTo>
                <a:lnTo>
                  <a:pt x="2916503" y="794197"/>
                </a:lnTo>
                <a:lnTo>
                  <a:pt x="2930031" y="750616"/>
                </a:lnTo>
                <a:lnTo>
                  <a:pt x="2934748" y="703825"/>
                </a:lnTo>
                <a:lnTo>
                  <a:pt x="2934748" y="232174"/>
                </a:lnTo>
                <a:lnTo>
                  <a:pt x="2930031" y="185383"/>
                </a:lnTo>
                <a:lnTo>
                  <a:pt x="2916503" y="141801"/>
                </a:lnTo>
                <a:lnTo>
                  <a:pt x="2895096" y="102363"/>
                </a:lnTo>
                <a:lnTo>
                  <a:pt x="2866746" y="68002"/>
                </a:lnTo>
                <a:lnTo>
                  <a:pt x="2832385" y="39651"/>
                </a:lnTo>
                <a:lnTo>
                  <a:pt x="2792947" y="18245"/>
                </a:lnTo>
                <a:lnTo>
                  <a:pt x="2749365" y="4716"/>
                </a:lnTo>
                <a:lnTo>
                  <a:pt x="2702574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17382" y="4433299"/>
            <a:ext cx="21570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РАЗВИТИЕ</a:t>
            </a:r>
            <a:r>
              <a:rPr sz="7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700" b="1" spc="10" dirty="0">
                <a:solidFill>
                  <a:srgbClr val="FFFFFF"/>
                </a:solidFill>
                <a:latin typeface="Arial"/>
                <a:cs typeface="Arial"/>
              </a:rPr>
              <a:t>СПОРТИВ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lang="ru-RU" sz="700" b="1" spc="-10" dirty="0">
                <a:solidFill>
                  <a:srgbClr val="FFFFFF"/>
                </a:solidFill>
                <a:latin typeface="Arial"/>
                <a:cs typeface="Arial"/>
              </a:rPr>
              <a:t>- РАЗВЛЕКАТЕЛЬНОГО И ЭКОЛОГИЧЕСКОГО</a:t>
            </a:r>
            <a:r>
              <a:rPr sz="7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ТУРИЗМА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852756" y="4137105"/>
            <a:ext cx="2966720" cy="903605"/>
          </a:xfrm>
          <a:custGeom>
            <a:avLst/>
            <a:gdLst/>
            <a:ahLst/>
            <a:cxnLst/>
            <a:rect l="l" t="t" r="r" b="b"/>
            <a:pathLst>
              <a:path w="2966720" h="903604">
                <a:moveTo>
                  <a:pt x="2704283" y="0"/>
                </a:moveTo>
                <a:lnTo>
                  <a:pt x="262116" y="0"/>
                </a:lnTo>
                <a:lnTo>
                  <a:pt x="215000" y="4223"/>
                </a:lnTo>
                <a:lnTo>
                  <a:pt x="170655" y="16398"/>
                </a:lnTo>
                <a:lnTo>
                  <a:pt x="129821" y="35786"/>
                </a:lnTo>
                <a:lnTo>
                  <a:pt x="93237" y="61646"/>
                </a:lnTo>
                <a:lnTo>
                  <a:pt x="61646" y="93238"/>
                </a:lnTo>
                <a:lnTo>
                  <a:pt x="35786" y="129821"/>
                </a:lnTo>
                <a:lnTo>
                  <a:pt x="16398" y="170656"/>
                </a:lnTo>
                <a:lnTo>
                  <a:pt x="4223" y="215001"/>
                </a:lnTo>
                <a:lnTo>
                  <a:pt x="0" y="262116"/>
                </a:lnTo>
                <a:lnTo>
                  <a:pt x="0" y="641209"/>
                </a:lnTo>
                <a:lnTo>
                  <a:pt x="4223" y="688325"/>
                </a:lnTo>
                <a:lnTo>
                  <a:pt x="16398" y="732670"/>
                </a:lnTo>
                <a:lnTo>
                  <a:pt x="35786" y="773504"/>
                </a:lnTo>
                <a:lnTo>
                  <a:pt x="61646" y="810087"/>
                </a:lnTo>
                <a:lnTo>
                  <a:pt x="93237" y="841679"/>
                </a:lnTo>
                <a:lnTo>
                  <a:pt x="129821" y="867539"/>
                </a:lnTo>
                <a:lnTo>
                  <a:pt x="170655" y="886927"/>
                </a:lnTo>
                <a:lnTo>
                  <a:pt x="215000" y="899103"/>
                </a:lnTo>
                <a:lnTo>
                  <a:pt x="262116" y="903326"/>
                </a:lnTo>
                <a:lnTo>
                  <a:pt x="2704283" y="903326"/>
                </a:lnTo>
                <a:lnTo>
                  <a:pt x="2751399" y="899103"/>
                </a:lnTo>
                <a:lnTo>
                  <a:pt x="2795744" y="886927"/>
                </a:lnTo>
                <a:lnTo>
                  <a:pt x="2836578" y="867539"/>
                </a:lnTo>
                <a:lnTo>
                  <a:pt x="2873161" y="841679"/>
                </a:lnTo>
                <a:lnTo>
                  <a:pt x="2904753" y="810087"/>
                </a:lnTo>
                <a:lnTo>
                  <a:pt x="2930613" y="773504"/>
                </a:lnTo>
                <a:lnTo>
                  <a:pt x="2950001" y="732670"/>
                </a:lnTo>
                <a:lnTo>
                  <a:pt x="2962176" y="688325"/>
                </a:lnTo>
                <a:lnTo>
                  <a:pt x="2966399" y="641209"/>
                </a:lnTo>
                <a:lnTo>
                  <a:pt x="2966399" y="262116"/>
                </a:lnTo>
                <a:lnTo>
                  <a:pt x="2962176" y="215001"/>
                </a:lnTo>
                <a:lnTo>
                  <a:pt x="2950001" y="170656"/>
                </a:lnTo>
                <a:lnTo>
                  <a:pt x="2930613" y="129821"/>
                </a:lnTo>
                <a:lnTo>
                  <a:pt x="2904753" y="93238"/>
                </a:lnTo>
                <a:lnTo>
                  <a:pt x="2873161" y="61646"/>
                </a:lnTo>
                <a:lnTo>
                  <a:pt x="2836578" y="35786"/>
                </a:lnTo>
                <a:lnTo>
                  <a:pt x="2795744" y="16398"/>
                </a:lnTo>
                <a:lnTo>
                  <a:pt x="2751399" y="4223"/>
                </a:lnTo>
                <a:lnTo>
                  <a:pt x="270428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139150" y="4424871"/>
            <a:ext cx="2715409" cy="393698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910"/>
              </a:lnSpc>
              <a:spcBef>
                <a:spcPts val="170"/>
              </a:spcBef>
            </a:pPr>
            <a:r>
              <a:rPr sz="800" b="1" dirty="0" err="1">
                <a:latin typeface="Arial"/>
                <a:cs typeface="Arial"/>
              </a:rPr>
              <a:t>Наличие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lang="ru-RU" sz="800" b="1" spc="-35" dirty="0">
                <a:latin typeface="Arial"/>
                <a:cs typeface="Arial"/>
              </a:rPr>
              <a:t>природных объектов (горы, пещеры, река)</a:t>
            </a:r>
            <a:r>
              <a:rPr sz="800" b="1" dirty="0">
                <a:latin typeface="Arial"/>
                <a:cs typeface="Arial"/>
              </a:rPr>
              <a:t>,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которые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было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бы</a:t>
            </a:r>
            <a:r>
              <a:rPr sz="800" b="1" dirty="0">
                <a:latin typeface="Arial"/>
                <a:cs typeface="Arial"/>
              </a:rPr>
              <a:t> интересно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 err="1">
                <a:latin typeface="Arial"/>
                <a:cs typeface="Arial"/>
              </a:rPr>
              <a:t>посетить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spc="-10" dirty="0" err="1">
                <a:latin typeface="Arial"/>
                <a:cs typeface="Arial"/>
              </a:rPr>
              <a:t>туристам</a:t>
            </a:r>
            <a:endParaRPr lang="ru-RU" sz="800" b="1" spc="-10" dirty="0">
              <a:latin typeface="Arial"/>
              <a:cs typeface="Arial"/>
            </a:endParaRPr>
          </a:p>
          <a:p>
            <a:pPr marL="12700" marR="5080">
              <a:lnSpc>
                <a:spcPts val="910"/>
              </a:lnSpc>
              <a:spcBef>
                <a:spcPts val="170"/>
              </a:spcBef>
            </a:pPr>
            <a:r>
              <a:rPr lang="ru-RU" sz="800" b="1" spc="-10" dirty="0">
                <a:latin typeface="Arial"/>
                <a:cs typeface="Arial"/>
              </a:rPr>
              <a:t>Проведение событийного мероприятия 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42157" y="2666436"/>
            <a:ext cx="2966720" cy="903605"/>
          </a:xfrm>
          <a:custGeom>
            <a:avLst/>
            <a:gdLst/>
            <a:ahLst/>
            <a:cxnLst/>
            <a:rect l="l" t="t" r="r" b="b"/>
            <a:pathLst>
              <a:path w="2966720" h="903605">
                <a:moveTo>
                  <a:pt x="2704283" y="0"/>
                </a:moveTo>
                <a:lnTo>
                  <a:pt x="262116" y="0"/>
                </a:lnTo>
                <a:lnTo>
                  <a:pt x="215000" y="4223"/>
                </a:lnTo>
                <a:lnTo>
                  <a:pt x="170655" y="16398"/>
                </a:lnTo>
                <a:lnTo>
                  <a:pt x="129821" y="35786"/>
                </a:lnTo>
                <a:lnTo>
                  <a:pt x="93237" y="61646"/>
                </a:lnTo>
                <a:lnTo>
                  <a:pt x="61646" y="93237"/>
                </a:lnTo>
                <a:lnTo>
                  <a:pt x="35786" y="129821"/>
                </a:lnTo>
                <a:lnTo>
                  <a:pt x="16398" y="170655"/>
                </a:lnTo>
                <a:lnTo>
                  <a:pt x="4223" y="215000"/>
                </a:lnTo>
                <a:lnTo>
                  <a:pt x="0" y="262116"/>
                </a:lnTo>
                <a:lnTo>
                  <a:pt x="0" y="641209"/>
                </a:lnTo>
                <a:lnTo>
                  <a:pt x="4223" y="688324"/>
                </a:lnTo>
                <a:lnTo>
                  <a:pt x="16398" y="732670"/>
                </a:lnTo>
                <a:lnTo>
                  <a:pt x="35786" y="773504"/>
                </a:lnTo>
                <a:lnTo>
                  <a:pt x="61646" y="810087"/>
                </a:lnTo>
                <a:lnTo>
                  <a:pt x="93237" y="841679"/>
                </a:lnTo>
                <a:lnTo>
                  <a:pt x="129821" y="867539"/>
                </a:lnTo>
                <a:lnTo>
                  <a:pt x="170655" y="886926"/>
                </a:lnTo>
                <a:lnTo>
                  <a:pt x="215000" y="899102"/>
                </a:lnTo>
                <a:lnTo>
                  <a:pt x="262116" y="903325"/>
                </a:lnTo>
                <a:lnTo>
                  <a:pt x="2704283" y="903325"/>
                </a:lnTo>
                <a:lnTo>
                  <a:pt x="2751399" y="899102"/>
                </a:lnTo>
                <a:lnTo>
                  <a:pt x="2795744" y="886926"/>
                </a:lnTo>
                <a:lnTo>
                  <a:pt x="2836578" y="867539"/>
                </a:lnTo>
                <a:lnTo>
                  <a:pt x="2873161" y="841679"/>
                </a:lnTo>
                <a:lnTo>
                  <a:pt x="2904753" y="810087"/>
                </a:lnTo>
                <a:lnTo>
                  <a:pt x="2930613" y="773504"/>
                </a:lnTo>
                <a:lnTo>
                  <a:pt x="2950001" y="732670"/>
                </a:lnTo>
                <a:lnTo>
                  <a:pt x="2962176" y="688324"/>
                </a:lnTo>
                <a:lnTo>
                  <a:pt x="2966399" y="641209"/>
                </a:lnTo>
                <a:lnTo>
                  <a:pt x="2966399" y="262116"/>
                </a:lnTo>
                <a:lnTo>
                  <a:pt x="2962176" y="215000"/>
                </a:lnTo>
                <a:lnTo>
                  <a:pt x="2950001" y="170655"/>
                </a:lnTo>
                <a:lnTo>
                  <a:pt x="2930613" y="129821"/>
                </a:lnTo>
                <a:lnTo>
                  <a:pt x="2904753" y="93237"/>
                </a:lnTo>
                <a:lnTo>
                  <a:pt x="2873161" y="61646"/>
                </a:lnTo>
                <a:lnTo>
                  <a:pt x="2836578" y="35786"/>
                </a:lnTo>
                <a:lnTo>
                  <a:pt x="2795744" y="16398"/>
                </a:lnTo>
                <a:lnTo>
                  <a:pt x="2751399" y="4223"/>
                </a:lnTo>
                <a:lnTo>
                  <a:pt x="270428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047474" y="2819400"/>
            <a:ext cx="2283219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5"/>
              </a:lnSpc>
              <a:spcBef>
                <a:spcPts val="100"/>
              </a:spcBef>
            </a:pPr>
            <a:r>
              <a:rPr lang="ru-RU" sz="800" b="1" spc="-2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Развите</a:t>
            </a:r>
            <a:r>
              <a:rPr lang="ru-RU" sz="800" b="1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spc="-25" dirty="0">
                <a:latin typeface="Arial" panose="020B0604020202020204" pitchFamily="34" charset="0"/>
                <a:cs typeface="Arial" panose="020B0604020202020204" pitchFamily="34" charset="0"/>
              </a:rPr>
              <a:t>малых форм предпринимательства и </a:t>
            </a:r>
            <a:r>
              <a:rPr lang="ru-RU" sz="800" b="1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ЛПХ</a:t>
            </a:r>
          </a:p>
          <a:p>
            <a:pPr marL="12700">
              <a:lnSpc>
                <a:spcPts val="925"/>
              </a:lnSpc>
              <a:spcBef>
                <a:spcPts val="100"/>
              </a:spcBef>
            </a:pPr>
            <a:r>
              <a:rPr lang="ru-RU" sz="800" b="1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новых рабочих мест</a:t>
            </a:r>
          </a:p>
          <a:p>
            <a:pPr marL="12700">
              <a:lnSpc>
                <a:spcPts val="925"/>
              </a:lnSpc>
              <a:spcBef>
                <a:spcPts val="100"/>
              </a:spcBef>
            </a:pPr>
            <a:r>
              <a:rPr lang="ru-RU" sz="800" b="1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инвестиций </a:t>
            </a:r>
            <a:r>
              <a:rPr lang="ru-RU" sz="800" b="1" spc="-25" dirty="0">
                <a:latin typeface="Arial" panose="020B0604020202020204" pitchFamily="34" charset="0"/>
                <a:cs typeface="Arial" panose="020B0604020202020204" pitchFamily="34" charset="0"/>
              </a:rPr>
              <a:t>в аграрный сектор</a:t>
            </a:r>
            <a:endParaRPr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942472" y="4160992"/>
            <a:ext cx="2966720" cy="903605"/>
          </a:xfrm>
          <a:custGeom>
            <a:avLst/>
            <a:gdLst/>
            <a:ahLst/>
            <a:cxnLst/>
            <a:rect l="l" t="t" r="r" b="b"/>
            <a:pathLst>
              <a:path w="2966720" h="903604">
                <a:moveTo>
                  <a:pt x="2704283" y="0"/>
                </a:moveTo>
                <a:lnTo>
                  <a:pt x="262116" y="0"/>
                </a:lnTo>
                <a:lnTo>
                  <a:pt x="215000" y="4223"/>
                </a:lnTo>
                <a:lnTo>
                  <a:pt x="170655" y="16398"/>
                </a:lnTo>
                <a:lnTo>
                  <a:pt x="129821" y="35786"/>
                </a:lnTo>
                <a:lnTo>
                  <a:pt x="93237" y="61646"/>
                </a:lnTo>
                <a:lnTo>
                  <a:pt x="61646" y="93238"/>
                </a:lnTo>
                <a:lnTo>
                  <a:pt x="35786" y="129821"/>
                </a:lnTo>
                <a:lnTo>
                  <a:pt x="16398" y="170656"/>
                </a:lnTo>
                <a:lnTo>
                  <a:pt x="4223" y="215001"/>
                </a:lnTo>
                <a:lnTo>
                  <a:pt x="0" y="262116"/>
                </a:lnTo>
                <a:lnTo>
                  <a:pt x="0" y="641209"/>
                </a:lnTo>
                <a:lnTo>
                  <a:pt x="4223" y="688325"/>
                </a:lnTo>
                <a:lnTo>
                  <a:pt x="16398" y="732670"/>
                </a:lnTo>
                <a:lnTo>
                  <a:pt x="35786" y="773504"/>
                </a:lnTo>
                <a:lnTo>
                  <a:pt x="61646" y="810087"/>
                </a:lnTo>
                <a:lnTo>
                  <a:pt x="93237" y="841679"/>
                </a:lnTo>
                <a:lnTo>
                  <a:pt x="129821" y="867539"/>
                </a:lnTo>
                <a:lnTo>
                  <a:pt x="170655" y="886927"/>
                </a:lnTo>
                <a:lnTo>
                  <a:pt x="215000" y="899103"/>
                </a:lnTo>
                <a:lnTo>
                  <a:pt x="262116" y="903326"/>
                </a:lnTo>
                <a:lnTo>
                  <a:pt x="2704283" y="903326"/>
                </a:lnTo>
                <a:lnTo>
                  <a:pt x="2751399" y="899103"/>
                </a:lnTo>
                <a:lnTo>
                  <a:pt x="2795744" y="886927"/>
                </a:lnTo>
                <a:lnTo>
                  <a:pt x="2836578" y="867539"/>
                </a:lnTo>
                <a:lnTo>
                  <a:pt x="2873161" y="841679"/>
                </a:lnTo>
                <a:lnTo>
                  <a:pt x="2904753" y="810087"/>
                </a:lnTo>
                <a:lnTo>
                  <a:pt x="2930613" y="773504"/>
                </a:lnTo>
                <a:lnTo>
                  <a:pt x="2950001" y="732670"/>
                </a:lnTo>
                <a:lnTo>
                  <a:pt x="2962176" y="688325"/>
                </a:lnTo>
                <a:lnTo>
                  <a:pt x="2966399" y="641209"/>
                </a:lnTo>
                <a:lnTo>
                  <a:pt x="2966399" y="262116"/>
                </a:lnTo>
                <a:lnTo>
                  <a:pt x="2962176" y="215001"/>
                </a:lnTo>
                <a:lnTo>
                  <a:pt x="2950001" y="170656"/>
                </a:lnTo>
                <a:lnTo>
                  <a:pt x="2930613" y="129821"/>
                </a:lnTo>
                <a:lnTo>
                  <a:pt x="2904753" y="93238"/>
                </a:lnTo>
                <a:lnTo>
                  <a:pt x="2873161" y="61646"/>
                </a:lnTo>
                <a:lnTo>
                  <a:pt x="2836578" y="35786"/>
                </a:lnTo>
                <a:lnTo>
                  <a:pt x="2795744" y="16398"/>
                </a:lnTo>
                <a:lnTo>
                  <a:pt x="2751399" y="4223"/>
                </a:lnTo>
                <a:lnTo>
                  <a:pt x="270428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986699" y="4263465"/>
            <a:ext cx="2329180" cy="2802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85"/>
              </a:spcBef>
              <a:tabLst>
                <a:tab pos="184150" algn="l"/>
              </a:tabLst>
            </a:pPr>
            <a:r>
              <a:rPr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заимодействие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 с инвесторами 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890"/>
              </a:lnSpc>
              <a:spcBef>
                <a:spcPts val="185"/>
              </a:spcBef>
              <a:tabLst>
                <a:tab pos="184150" algn="l"/>
              </a:tabLst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развитию </a:t>
            </a:r>
            <a:r>
              <a:rPr sz="800" b="1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тури</a:t>
            </a:r>
            <a:r>
              <a:rPr lang="ru-RU" sz="8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зма</a:t>
            </a:r>
            <a:endParaRPr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37641" y="4623589"/>
            <a:ext cx="2407920" cy="27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515" algn="l"/>
              </a:tabLst>
            </a:pPr>
            <a:r>
              <a:rPr lang="ru-RU" sz="800" spc="-10" dirty="0" smtClean="0">
                <a:latin typeface="Microsoft Sans Serif"/>
                <a:cs typeface="Microsoft Sans Serif"/>
              </a:rPr>
              <a:t>  </a:t>
            </a:r>
            <a:r>
              <a:rPr sz="800" b="1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Популяризации</a:t>
            </a:r>
            <a:r>
              <a:rPr sz="800" b="1" spc="4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spc="45" dirty="0">
                <a:latin typeface="Arial" panose="020B0604020202020204" pitchFamily="34" charset="0"/>
                <a:cs typeface="Arial" panose="020B0604020202020204" pitchFamily="34" charset="0"/>
              </a:rPr>
              <a:t>туристических </a:t>
            </a:r>
            <a:r>
              <a:rPr lang="ru-RU" sz="800" b="1" spc="45" dirty="0" smtClean="0">
                <a:latin typeface="Arial" panose="020B0604020202020204" pitchFamily="34" charset="0"/>
                <a:cs typeface="Arial" panose="020B0604020202020204" pitchFamily="34" charset="0"/>
              </a:rPr>
              <a:t>маршрутов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515" algn="l"/>
              </a:tabLst>
            </a:pPr>
            <a:r>
              <a:rPr lang="ru-RU" sz="800" b="1" spc="4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800" b="1" spc="45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800" b="1" spc="45" dirty="0">
                <a:latin typeface="Arial" panose="020B0604020202020204" pitchFamily="34" charset="0"/>
                <a:cs typeface="Arial" panose="020B0604020202020204" pitchFamily="34" charset="0"/>
              </a:rPr>
              <a:t>Манском районе</a:t>
            </a:r>
            <a:endParaRPr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3299" y="4348184"/>
            <a:ext cx="362712" cy="362711"/>
          </a:xfrm>
          <a:prstGeom prst="rect">
            <a:avLst/>
          </a:prstGeom>
        </p:spPr>
      </p:pic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xfrm>
            <a:off x="614316" y="6603972"/>
            <a:ext cx="402653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10" dirty="0"/>
              <a:t> </a:t>
            </a:r>
            <a:r>
              <a:rPr spc="-20" dirty="0"/>
              <a:t>ПРОФИЛЬ</a:t>
            </a:r>
            <a:r>
              <a:rPr spc="10" dirty="0"/>
              <a:t> </a:t>
            </a:r>
            <a:r>
              <a:rPr lang="ru-RU" spc="10" dirty="0"/>
              <a:t>М</a:t>
            </a:r>
            <a:r>
              <a:rPr lang="ru-RU" dirty="0"/>
              <a:t>АНСКОГО</a:t>
            </a:r>
            <a:r>
              <a:rPr lang="ru-RU" spc="15" dirty="0"/>
              <a:t> Р</a:t>
            </a:r>
            <a:r>
              <a:rPr lang="ru-RU" spc="-10" dirty="0"/>
              <a:t>АЙОНА</a:t>
            </a:r>
            <a:endParaRPr spc="-10" dirty="0"/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pic>
        <p:nvPicPr>
          <p:cNvPr id="45" name="Рисунок 44" descr="Посевы со сплошной заливкой">
            <a:extLst>
              <a:ext uri="{FF2B5EF4-FFF2-40B4-BE49-F238E27FC236}">
                <a16:creationId xmlns="" xmlns:a16="http://schemas.microsoft.com/office/drawing/2014/main" id="{A92B0F57-528B-3006-0596-95222381CE75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51819" y="2947599"/>
            <a:ext cx="360000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514600" y="2220161"/>
            <a:ext cx="4724400" cy="63075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910"/>
              </a:lnSpc>
              <a:spcBef>
                <a:spcPts val="170"/>
              </a:spcBef>
            </a:pPr>
            <a:r>
              <a:rPr sz="1200" spc="-1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Ознакомиться</a:t>
            </a:r>
            <a:r>
              <a:rPr sz="1200" spc="-15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200" spc="-15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перечнем свободных земельных участков можно по ссылке: </a:t>
            </a:r>
            <a:endParaRPr lang="ru-RU" sz="1200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910"/>
              </a:lnSpc>
              <a:spcBef>
                <a:spcPts val="170"/>
              </a:spcBef>
            </a:pPr>
            <a:r>
              <a:rPr lang="en-US" sz="1200" spc="-1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1200" spc="-1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://manskij-r04.gosweb.gosuslugi.ru/deyatelnost/napravleniya-deyatelnosti/zemelnye-otnosheniya/zemlya/predostavlenie-zemelnyh-uchastkov/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14316" y="523747"/>
            <a:ext cx="527431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pc="-10" dirty="0"/>
              <a:t>СВОБОДНЫЕ</a:t>
            </a:r>
            <a:r>
              <a:rPr spc="-114" dirty="0"/>
              <a:t> </a:t>
            </a:r>
            <a:r>
              <a:rPr spc="-10" dirty="0"/>
              <a:t>ИНВЕСТИЦИОННЫЕ ПЛОЩАДКИ</a:t>
            </a:r>
          </a:p>
        </p:txBody>
      </p:sp>
      <p:sp>
        <p:nvSpPr>
          <p:cNvPr id="14" name="object 14"/>
          <p:cNvSpPr/>
          <p:nvPr/>
        </p:nvSpPr>
        <p:spPr>
          <a:xfrm>
            <a:off x="627016" y="163628"/>
            <a:ext cx="2321560" cy="274320"/>
          </a:xfrm>
          <a:custGeom>
            <a:avLst/>
            <a:gdLst/>
            <a:ahLst/>
            <a:cxnLst/>
            <a:rect l="l" t="t" r="r" b="b"/>
            <a:pathLst>
              <a:path w="2321560" h="274320">
                <a:moveTo>
                  <a:pt x="2184038" y="0"/>
                </a:moveTo>
                <a:lnTo>
                  <a:pt x="136922" y="0"/>
                </a:lnTo>
                <a:lnTo>
                  <a:pt x="93644" y="6980"/>
                </a:lnTo>
                <a:lnTo>
                  <a:pt x="56057" y="26418"/>
                </a:lnTo>
                <a:lnTo>
                  <a:pt x="26418" y="56058"/>
                </a:lnTo>
                <a:lnTo>
                  <a:pt x="6980" y="93645"/>
                </a:lnTo>
                <a:lnTo>
                  <a:pt x="0" y="136921"/>
                </a:lnTo>
                <a:lnTo>
                  <a:pt x="6980" y="180199"/>
                </a:lnTo>
                <a:lnTo>
                  <a:pt x="26418" y="217785"/>
                </a:lnTo>
                <a:lnTo>
                  <a:pt x="56057" y="247425"/>
                </a:lnTo>
                <a:lnTo>
                  <a:pt x="93644" y="266863"/>
                </a:lnTo>
                <a:lnTo>
                  <a:pt x="136922" y="273843"/>
                </a:lnTo>
                <a:lnTo>
                  <a:pt x="2184036" y="273846"/>
                </a:lnTo>
                <a:lnTo>
                  <a:pt x="2227314" y="266865"/>
                </a:lnTo>
                <a:lnTo>
                  <a:pt x="2264901" y="247428"/>
                </a:lnTo>
                <a:lnTo>
                  <a:pt x="2294540" y="217788"/>
                </a:lnTo>
                <a:lnTo>
                  <a:pt x="2313978" y="180201"/>
                </a:lnTo>
                <a:lnTo>
                  <a:pt x="2320961" y="136923"/>
                </a:lnTo>
                <a:lnTo>
                  <a:pt x="2313980" y="93645"/>
                </a:lnTo>
                <a:lnTo>
                  <a:pt x="2294543" y="56058"/>
                </a:lnTo>
                <a:lnTo>
                  <a:pt x="2264903" y="26418"/>
                </a:lnTo>
                <a:lnTo>
                  <a:pt x="2227317" y="6980"/>
                </a:lnTo>
                <a:lnTo>
                  <a:pt x="2184038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2418" y="227076"/>
            <a:ext cx="20364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свободные</a:t>
            </a:r>
            <a:r>
              <a:rPr sz="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инвестиционные</a:t>
            </a:r>
            <a:r>
              <a:rPr sz="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площадки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49855" y="3229355"/>
            <a:ext cx="4540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Балахна</a:t>
            </a:r>
            <a:endParaRPr sz="8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270704" y="1600649"/>
            <a:ext cx="0" cy="855980"/>
          </a:xfrm>
          <a:custGeom>
            <a:avLst/>
            <a:gdLst/>
            <a:ahLst/>
            <a:cxnLst/>
            <a:rect l="l" t="t" r="r" b="b"/>
            <a:pathLst>
              <a:path h="855980">
                <a:moveTo>
                  <a:pt x="0" y="0"/>
                </a:moveTo>
                <a:lnTo>
                  <a:pt x="1" y="85571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0" name="object 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034784"/>
            <a:ext cx="762000" cy="843689"/>
          </a:xfrm>
          <a:prstGeom prst="rect">
            <a:avLst/>
          </a:prstGeom>
        </p:spPr>
      </p:pic>
      <p:sp>
        <p:nvSpPr>
          <p:cNvPr id="87" name="object 8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91" name="TextBox 90"/>
          <p:cNvSpPr txBox="1"/>
          <p:nvPr/>
        </p:nvSpPr>
        <p:spPr>
          <a:xfrm>
            <a:off x="614316" y="6423697"/>
            <a:ext cx="3429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ИНВЕСТИЦИОННЫЙ ПРОФИЛЬ МАНСКОГО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016" y="1401545"/>
            <a:ext cx="2196465" cy="775970"/>
          </a:xfrm>
          <a:custGeom>
            <a:avLst/>
            <a:gdLst/>
            <a:ahLst/>
            <a:cxnLst/>
            <a:rect l="l" t="t" r="r" b="b"/>
            <a:pathLst>
              <a:path w="2196465" h="775969">
                <a:moveTo>
                  <a:pt x="0" y="251332"/>
                </a:moveTo>
                <a:lnTo>
                  <a:pt x="4049" y="206155"/>
                </a:lnTo>
                <a:lnTo>
                  <a:pt x="15723" y="163634"/>
                </a:lnTo>
                <a:lnTo>
                  <a:pt x="34314" y="124480"/>
                </a:lnTo>
                <a:lnTo>
                  <a:pt x="59110" y="89402"/>
                </a:lnTo>
                <a:lnTo>
                  <a:pt x="89401" y="59110"/>
                </a:lnTo>
                <a:lnTo>
                  <a:pt x="124479" y="34314"/>
                </a:lnTo>
                <a:lnTo>
                  <a:pt x="163634" y="15723"/>
                </a:lnTo>
                <a:lnTo>
                  <a:pt x="206154" y="4049"/>
                </a:lnTo>
                <a:lnTo>
                  <a:pt x="251331" y="0"/>
                </a:lnTo>
                <a:lnTo>
                  <a:pt x="1944667" y="0"/>
                </a:lnTo>
                <a:lnTo>
                  <a:pt x="1989844" y="4049"/>
                </a:lnTo>
                <a:lnTo>
                  <a:pt x="2032364" y="15723"/>
                </a:lnTo>
                <a:lnTo>
                  <a:pt x="2071519" y="34314"/>
                </a:lnTo>
                <a:lnTo>
                  <a:pt x="2106597" y="59110"/>
                </a:lnTo>
                <a:lnTo>
                  <a:pt x="2136888" y="89402"/>
                </a:lnTo>
                <a:lnTo>
                  <a:pt x="2161684" y="124480"/>
                </a:lnTo>
                <a:lnTo>
                  <a:pt x="2180275" y="163634"/>
                </a:lnTo>
                <a:lnTo>
                  <a:pt x="2191949" y="206155"/>
                </a:lnTo>
                <a:lnTo>
                  <a:pt x="2195999" y="251332"/>
                </a:lnTo>
                <a:lnTo>
                  <a:pt x="2195999" y="524264"/>
                </a:lnTo>
                <a:lnTo>
                  <a:pt x="2191949" y="569441"/>
                </a:lnTo>
                <a:lnTo>
                  <a:pt x="2180275" y="611962"/>
                </a:lnTo>
                <a:lnTo>
                  <a:pt x="2161684" y="651116"/>
                </a:lnTo>
                <a:lnTo>
                  <a:pt x="2136888" y="686194"/>
                </a:lnTo>
                <a:lnTo>
                  <a:pt x="2106597" y="716486"/>
                </a:lnTo>
                <a:lnTo>
                  <a:pt x="2071519" y="741282"/>
                </a:lnTo>
                <a:lnTo>
                  <a:pt x="2032364" y="759873"/>
                </a:lnTo>
                <a:lnTo>
                  <a:pt x="1989844" y="771547"/>
                </a:lnTo>
                <a:lnTo>
                  <a:pt x="1944667" y="775597"/>
                </a:lnTo>
                <a:lnTo>
                  <a:pt x="251331" y="775597"/>
                </a:lnTo>
                <a:lnTo>
                  <a:pt x="206154" y="771547"/>
                </a:lnTo>
                <a:lnTo>
                  <a:pt x="163634" y="759873"/>
                </a:lnTo>
                <a:lnTo>
                  <a:pt x="124479" y="741282"/>
                </a:lnTo>
                <a:lnTo>
                  <a:pt x="89401" y="716486"/>
                </a:lnTo>
                <a:lnTo>
                  <a:pt x="59110" y="686194"/>
                </a:lnTo>
                <a:lnTo>
                  <a:pt x="34314" y="651116"/>
                </a:lnTo>
                <a:lnTo>
                  <a:pt x="15723" y="611962"/>
                </a:lnTo>
                <a:lnTo>
                  <a:pt x="4049" y="569441"/>
                </a:lnTo>
                <a:lnTo>
                  <a:pt x="0" y="524264"/>
                </a:lnTo>
                <a:lnTo>
                  <a:pt x="0" y="251332"/>
                </a:lnTo>
                <a:close/>
              </a:path>
            </a:pathLst>
          </a:custGeom>
          <a:ln w="12700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ДИАГНОСТИЧЕСКАЯ</a:t>
            </a:r>
            <a:r>
              <a:rPr spc="-70" dirty="0"/>
              <a:t> </a:t>
            </a:r>
            <a:r>
              <a:rPr spc="-20" dirty="0"/>
              <a:t>КАРТА</a:t>
            </a:r>
            <a:r>
              <a:rPr spc="-55" dirty="0"/>
              <a:t> </a:t>
            </a:r>
            <a:r>
              <a:rPr dirty="0"/>
              <a:t>МО</a:t>
            </a:r>
            <a:r>
              <a:rPr spc="-75" dirty="0"/>
              <a:t> </a:t>
            </a:r>
            <a:r>
              <a:rPr dirty="0"/>
              <a:t>ПО</a:t>
            </a:r>
            <a:r>
              <a:rPr spc="-70" dirty="0"/>
              <a:t> </a:t>
            </a:r>
            <a:r>
              <a:rPr spc="-10" dirty="0"/>
              <a:t>РАБОТЕ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С</a:t>
            </a:r>
            <a:r>
              <a:rPr spc="-50" dirty="0"/>
              <a:t> </a:t>
            </a:r>
            <a:r>
              <a:rPr spc="-35" dirty="0"/>
              <a:t>ИНВЕСТОРАМИ</a:t>
            </a:r>
            <a:r>
              <a:rPr spc="-50" dirty="0"/>
              <a:t> </a:t>
            </a:r>
            <a:r>
              <a:rPr dirty="0"/>
              <a:t>И</a:t>
            </a:r>
            <a:r>
              <a:rPr spc="-50" dirty="0"/>
              <a:t> </a:t>
            </a:r>
            <a:r>
              <a:rPr dirty="0"/>
              <a:t>МЕХАНИЗМ</a:t>
            </a:r>
            <a:r>
              <a:rPr spc="-50" dirty="0"/>
              <a:t> </a:t>
            </a:r>
            <a:r>
              <a:rPr spc="-25" dirty="0"/>
              <a:t>РАБОТЬI</a:t>
            </a:r>
            <a:r>
              <a:rPr spc="-60" dirty="0"/>
              <a:t> </a:t>
            </a:r>
            <a:r>
              <a:rPr dirty="0"/>
              <a:t>С</a:t>
            </a:r>
            <a:r>
              <a:rPr spc="-45" dirty="0"/>
              <a:t> </a:t>
            </a:r>
            <a:r>
              <a:rPr spc="-20" dirty="0"/>
              <a:t>НИМИ</a:t>
            </a:r>
          </a:p>
        </p:txBody>
      </p:sp>
      <p:sp>
        <p:nvSpPr>
          <p:cNvPr id="4" name="object 4"/>
          <p:cNvSpPr/>
          <p:nvPr/>
        </p:nvSpPr>
        <p:spPr>
          <a:xfrm>
            <a:off x="627016" y="163628"/>
            <a:ext cx="1586865" cy="274320"/>
          </a:xfrm>
          <a:custGeom>
            <a:avLst/>
            <a:gdLst/>
            <a:ahLst/>
            <a:cxnLst/>
            <a:rect l="l" t="t" r="r" b="b"/>
            <a:pathLst>
              <a:path w="1586864" h="274320">
                <a:moveTo>
                  <a:pt x="1449873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7"/>
                </a:lnTo>
                <a:lnTo>
                  <a:pt x="26417" y="56057"/>
                </a:lnTo>
                <a:lnTo>
                  <a:pt x="6980" y="93644"/>
                </a:lnTo>
                <a:lnTo>
                  <a:pt x="0" y="136922"/>
                </a:lnTo>
                <a:lnTo>
                  <a:pt x="6980" y="180200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3" y="266863"/>
                </a:lnTo>
                <a:lnTo>
                  <a:pt x="136921" y="273843"/>
                </a:lnTo>
                <a:lnTo>
                  <a:pt x="1449873" y="273843"/>
                </a:lnTo>
                <a:lnTo>
                  <a:pt x="1493151" y="266863"/>
                </a:lnTo>
                <a:lnTo>
                  <a:pt x="1530737" y="247425"/>
                </a:lnTo>
                <a:lnTo>
                  <a:pt x="1560376" y="217786"/>
                </a:lnTo>
                <a:lnTo>
                  <a:pt x="1579814" y="180200"/>
                </a:lnTo>
                <a:lnTo>
                  <a:pt x="1586794" y="136922"/>
                </a:lnTo>
                <a:lnTo>
                  <a:pt x="1579814" y="93644"/>
                </a:lnTo>
                <a:lnTo>
                  <a:pt x="1560376" y="56057"/>
                </a:lnTo>
                <a:lnTo>
                  <a:pt x="1530737" y="26417"/>
                </a:lnTo>
                <a:lnTo>
                  <a:pt x="1493151" y="6980"/>
                </a:lnTo>
                <a:lnTo>
                  <a:pt x="1449873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2418" y="227076"/>
            <a:ext cx="12915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методология</a:t>
            </a:r>
            <a:r>
              <a:rPr sz="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разработки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54592" y="1401545"/>
            <a:ext cx="3348354" cy="775970"/>
          </a:xfrm>
          <a:custGeom>
            <a:avLst/>
            <a:gdLst/>
            <a:ahLst/>
            <a:cxnLst/>
            <a:rect l="l" t="t" r="r" b="b"/>
            <a:pathLst>
              <a:path w="3348354" h="775969">
                <a:moveTo>
                  <a:pt x="3091280" y="0"/>
                </a:moveTo>
                <a:lnTo>
                  <a:pt x="256720" y="0"/>
                </a:lnTo>
                <a:lnTo>
                  <a:pt x="210574" y="4136"/>
                </a:lnTo>
                <a:lnTo>
                  <a:pt x="167142" y="16061"/>
                </a:lnTo>
                <a:lnTo>
                  <a:pt x="127148" y="35050"/>
                </a:lnTo>
                <a:lnTo>
                  <a:pt x="91318" y="60377"/>
                </a:lnTo>
                <a:lnTo>
                  <a:pt x="60377" y="91319"/>
                </a:lnTo>
                <a:lnTo>
                  <a:pt x="35049" y="127149"/>
                </a:lnTo>
                <a:lnTo>
                  <a:pt x="16061" y="167143"/>
                </a:lnTo>
                <a:lnTo>
                  <a:pt x="4136" y="210575"/>
                </a:lnTo>
                <a:lnTo>
                  <a:pt x="0" y="256721"/>
                </a:lnTo>
                <a:lnTo>
                  <a:pt x="0" y="518876"/>
                </a:lnTo>
                <a:lnTo>
                  <a:pt x="4136" y="565022"/>
                </a:lnTo>
                <a:lnTo>
                  <a:pt x="16061" y="608454"/>
                </a:lnTo>
                <a:lnTo>
                  <a:pt x="35049" y="648448"/>
                </a:lnTo>
                <a:lnTo>
                  <a:pt x="60377" y="684278"/>
                </a:lnTo>
                <a:lnTo>
                  <a:pt x="91318" y="715219"/>
                </a:lnTo>
                <a:lnTo>
                  <a:pt x="127148" y="740547"/>
                </a:lnTo>
                <a:lnTo>
                  <a:pt x="167142" y="759536"/>
                </a:lnTo>
                <a:lnTo>
                  <a:pt x="210574" y="771461"/>
                </a:lnTo>
                <a:lnTo>
                  <a:pt x="256720" y="775597"/>
                </a:lnTo>
                <a:lnTo>
                  <a:pt x="3091280" y="775597"/>
                </a:lnTo>
                <a:lnTo>
                  <a:pt x="3137425" y="771461"/>
                </a:lnTo>
                <a:lnTo>
                  <a:pt x="3180857" y="759536"/>
                </a:lnTo>
                <a:lnTo>
                  <a:pt x="3220851" y="740547"/>
                </a:lnTo>
                <a:lnTo>
                  <a:pt x="3256681" y="715219"/>
                </a:lnTo>
                <a:lnTo>
                  <a:pt x="3287622" y="684278"/>
                </a:lnTo>
                <a:lnTo>
                  <a:pt x="3312950" y="648448"/>
                </a:lnTo>
                <a:lnTo>
                  <a:pt x="3331939" y="608454"/>
                </a:lnTo>
                <a:lnTo>
                  <a:pt x="3343864" y="565022"/>
                </a:lnTo>
                <a:lnTo>
                  <a:pt x="3348000" y="518876"/>
                </a:lnTo>
                <a:lnTo>
                  <a:pt x="3348000" y="256721"/>
                </a:lnTo>
                <a:lnTo>
                  <a:pt x="3343864" y="210575"/>
                </a:lnTo>
                <a:lnTo>
                  <a:pt x="3331939" y="167143"/>
                </a:lnTo>
                <a:lnTo>
                  <a:pt x="3312950" y="127149"/>
                </a:lnTo>
                <a:lnTo>
                  <a:pt x="3287622" y="91319"/>
                </a:lnTo>
                <a:lnTo>
                  <a:pt x="3256681" y="60377"/>
                </a:lnTo>
                <a:lnTo>
                  <a:pt x="3220851" y="35050"/>
                </a:lnTo>
                <a:lnTo>
                  <a:pt x="3180857" y="16061"/>
                </a:lnTo>
                <a:lnTo>
                  <a:pt x="3137425" y="4136"/>
                </a:lnTo>
                <a:lnTo>
                  <a:pt x="3091280" y="0"/>
                </a:lnTo>
                <a:close/>
              </a:path>
            </a:pathLst>
          </a:custGeom>
          <a:solidFill>
            <a:srgbClr val="B1C1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69817" y="1691640"/>
            <a:ext cx="7181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КАК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ЕСТЬ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0406" y="2283851"/>
            <a:ext cx="2195195" cy="486409"/>
          </a:xfrm>
          <a:custGeom>
            <a:avLst/>
            <a:gdLst/>
            <a:ahLst/>
            <a:cxnLst/>
            <a:rect l="l" t="t" r="r" b="b"/>
            <a:pathLst>
              <a:path w="2195195" h="486410">
                <a:moveTo>
                  <a:pt x="1951814" y="0"/>
                </a:moveTo>
                <a:lnTo>
                  <a:pt x="242999" y="0"/>
                </a:lnTo>
                <a:lnTo>
                  <a:pt x="194026" y="4936"/>
                </a:lnTo>
                <a:lnTo>
                  <a:pt x="148413" y="19096"/>
                </a:lnTo>
                <a:lnTo>
                  <a:pt x="107136" y="41500"/>
                </a:lnTo>
                <a:lnTo>
                  <a:pt x="71172" y="71172"/>
                </a:lnTo>
                <a:lnTo>
                  <a:pt x="41500" y="107136"/>
                </a:lnTo>
                <a:lnTo>
                  <a:pt x="19096" y="148413"/>
                </a:lnTo>
                <a:lnTo>
                  <a:pt x="4936" y="194026"/>
                </a:lnTo>
                <a:lnTo>
                  <a:pt x="0" y="242999"/>
                </a:lnTo>
                <a:lnTo>
                  <a:pt x="4936" y="291972"/>
                </a:lnTo>
                <a:lnTo>
                  <a:pt x="19096" y="337586"/>
                </a:lnTo>
                <a:lnTo>
                  <a:pt x="41500" y="378863"/>
                </a:lnTo>
                <a:lnTo>
                  <a:pt x="71172" y="414826"/>
                </a:lnTo>
                <a:lnTo>
                  <a:pt x="107136" y="444499"/>
                </a:lnTo>
                <a:lnTo>
                  <a:pt x="148413" y="466903"/>
                </a:lnTo>
                <a:lnTo>
                  <a:pt x="194026" y="481062"/>
                </a:lnTo>
                <a:lnTo>
                  <a:pt x="242999" y="485999"/>
                </a:lnTo>
                <a:lnTo>
                  <a:pt x="1951814" y="485999"/>
                </a:lnTo>
                <a:lnTo>
                  <a:pt x="2000787" y="481062"/>
                </a:lnTo>
                <a:lnTo>
                  <a:pt x="2046400" y="466903"/>
                </a:lnTo>
                <a:lnTo>
                  <a:pt x="2087677" y="444499"/>
                </a:lnTo>
                <a:lnTo>
                  <a:pt x="2123640" y="414826"/>
                </a:lnTo>
                <a:lnTo>
                  <a:pt x="2153313" y="378863"/>
                </a:lnTo>
                <a:lnTo>
                  <a:pt x="2175717" y="337586"/>
                </a:lnTo>
                <a:lnTo>
                  <a:pt x="2189876" y="291972"/>
                </a:lnTo>
                <a:lnTo>
                  <a:pt x="2194813" y="242999"/>
                </a:lnTo>
                <a:lnTo>
                  <a:pt x="2189876" y="194026"/>
                </a:lnTo>
                <a:lnTo>
                  <a:pt x="2175717" y="148413"/>
                </a:lnTo>
                <a:lnTo>
                  <a:pt x="2153313" y="107136"/>
                </a:lnTo>
                <a:lnTo>
                  <a:pt x="2123640" y="71172"/>
                </a:lnTo>
                <a:lnTo>
                  <a:pt x="2087677" y="41500"/>
                </a:lnTo>
                <a:lnTo>
                  <a:pt x="2046400" y="19096"/>
                </a:lnTo>
                <a:lnTo>
                  <a:pt x="2000787" y="4936"/>
                </a:lnTo>
                <a:lnTo>
                  <a:pt x="195181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6879" y="2406903"/>
            <a:ext cx="1591310" cy="23622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ts val="819"/>
              </a:lnSpc>
              <a:spcBef>
                <a:spcPts val="145"/>
              </a:spcBef>
            </a:pP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ИНФОРМИРОВАНИЕ</a:t>
            </a:r>
            <a:r>
              <a:rPr sz="700" b="1" spc="6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ИНВЕСТОРОВ</a:t>
            </a:r>
            <a:r>
              <a:rPr sz="7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4756A0"/>
                </a:solidFill>
                <a:latin typeface="Arial"/>
                <a:cs typeface="Arial"/>
              </a:rPr>
              <a:t>И 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ПРЕДПРИНИМАТЕЛЕИ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0405" y="2876558"/>
            <a:ext cx="2196465" cy="486409"/>
          </a:xfrm>
          <a:custGeom>
            <a:avLst/>
            <a:gdLst/>
            <a:ahLst/>
            <a:cxnLst/>
            <a:rect l="l" t="t" r="r" b="b"/>
            <a:pathLst>
              <a:path w="2196465" h="486410">
                <a:moveTo>
                  <a:pt x="1953000" y="0"/>
                </a:moveTo>
                <a:lnTo>
                  <a:pt x="243000" y="0"/>
                </a:lnTo>
                <a:lnTo>
                  <a:pt x="194027" y="4936"/>
                </a:lnTo>
                <a:lnTo>
                  <a:pt x="148413" y="19096"/>
                </a:lnTo>
                <a:lnTo>
                  <a:pt x="107136" y="41500"/>
                </a:lnTo>
                <a:lnTo>
                  <a:pt x="71173" y="71173"/>
                </a:lnTo>
                <a:lnTo>
                  <a:pt x="41500" y="107136"/>
                </a:lnTo>
                <a:lnTo>
                  <a:pt x="19096" y="148414"/>
                </a:lnTo>
                <a:lnTo>
                  <a:pt x="4936" y="194027"/>
                </a:lnTo>
                <a:lnTo>
                  <a:pt x="0" y="242999"/>
                </a:lnTo>
                <a:lnTo>
                  <a:pt x="4936" y="291972"/>
                </a:lnTo>
                <a:lnTo>
                  <a:pt x="19096" y="337585"/>
                </a:lnTo>
                <a:lnTo>
                  <a:pt x="41500" y="378862"/>
                </a:lnTo>
                <a:lnTo>
                  <a:pt x="71173" y="414826"/>
                </a:lnTo>
                <a:lnTo>
                  <a:pt x="107136" y="444498"/>
                </a:lnTo>
                <a:lnTo>
                  <a:pt x="148413" y="466903"/>
                </a:lnTo>
                <a:lnTo>
                  <a:pt x="194027" y="481062"/>
                </a:lnTo>
                <a:lnTo>
                  <a:pt x="243000" y="485999"/>
                </a:lnTo>
                <a:lnTo>
                  <a:pt x="1952997" y="486002"/>
                </a:lnTo>
                <a:lnTo>
                  <a:pt x="2001970" y="481065"/>
                </a:lnTo>
                <a:lnTo>
                  <a:pt x="2047584" y="466906"/>
                </a:lnTo>
                <a:lnTo>
                  <a:pt x="2088862" y="444501"/>
                </a:lnTo>
                <a:lnTo>
                  <a:pt x="2124825" y="414828"/>
                </a:lnTo>
                <a:lnTo>
                  <a:pt x="2154498" y="378865"/>
                </a:lnTo>
                <a:lnTo>
                  <a:pt x="2176903" y="337587"/>
                </a:lnTo>
                <a:lnTo>
                  <a:pt x="2191062" y="291973"/>
                </a:lnTo>
                <a:lnTo>
                  <a:pt x="2196001" y="243000"/>
                </a:lnTo>
                <a:lnTo>
                  <a:pt x="2191065" y="194027"/>
                </a:lnTo>
                <a:lnTo>
                  <a:pt x="2176905" y="148414"/>
                </a:lnTo>
                <a:lnTo>
                  <a:pt x="2154501" y="107136"/>
                </a:lnTo>
                <a:lnTo>
                  <a:pt x="2124828" y="71173"/>
                </a:lnTo>
                <a:lnTo>
                  <a:pt x="2088864" y="41500"/>
                </a:lnTo>
                <a:lnTo>
                  <a:pt x="2047587" y="19096"/>
                </a:lnTo>
                <a:lnTo>
                  <a:pt x="2001973" y="4936"/>
                </a:lnTo>
                <a:lnTo>
                  <a:pt x="1953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6878" y="3053079"/>
            <a:ext cx="13836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4756A0"/>
                </a:solidFill>
                <a:latin typeface="Arial"/>
                <a:cs typeface="Arial"/>
              </a:rPr>
              <a:t>РАСПРЕДЕЛЕНИЕ</a:t>
            </a:r>
            <a:r>
              <a:rPr sz="700" b="1" spc="-5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ПЛОЩАДОК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9213" y="3469271"/>
            <a:ext cx="2197735" cy="492125"/>
          </a:xfrm>
          <a:custGeom>
            <a:avLst/>
            <a:gdLst/>
            <a:ahLst/>
            <a:cxnLst/>
            <a:rect l="l" t="t" r="r" b="b"/>
            <a:pathLst>
              <a:path w="2197735" h="492125">
                <a:moveTo>
                  <a:pt x="2197189" y="243001"/>
                </a:moveTo>
                <a:lnTo>
                  <a:pt x="2192248" y="194030"/>
                </a:lnTo>
                <a:lnTo>
                  <a:pt x="2178088" y="148412"/>
                </a:lnTo>
                <a:lnTo>
                  <a:pt x="2155685" y="107137"/>
                </a:lnTo>
                <a:lnTo>
                  <a:pt x="2126018" y="71170"/>
                </a:lnTo>
                <a:lnTo>
                  <a:pt x="2090051" y="41503"/>
                </a:lnTo>
                <a:lnTo>
                  <a:pt x="2048776" y="19100"/>
                </a:lnTo>
                <a:lnTo>
                  <a:pt x="2003158" y="4940"/>
                </a:lnTo>
                <a:lnTo>
                  <a:pt x="1954187" y="0"/>
                </a:lnTo>
                <a:lnTo>
                  <a:pt x="244182" y="0"/>
                </a:lnTo>
                <a:lnTo>
                  <a:pt x="195211" y="4940"/>
                </a:lnTo>
                <a:lnTo>
                  <a:pt x="149606" y="19100"/>
                </a:lnTo>
                <a:lnTo>
                  <a:pt x="108318" y="41503"/>
                </a:lnTo>
                <a:lnTo>
                  <a:pt x="72364" y="71170"/>
                </a:lnTo>
                <a:lnTo>
                  <a:pt x="42684" y="107137"/>
                </a:lnTo>
                <a:lnTo>
                  <a:pt x="20281" y="148412"/>
                </a:lnTo>
                <a:lnTo>
                  <a:pt x="6121" y="194030"/>
                </a:lnTo>
                <a:lnTo>
                  <a:pt x="5791" y="197243"/>
                </a:lnTo>
                <a:lnTo>
                  <a:pt x="4940" y="199999"/>
                </a:lnTo>
                <a:lnTo>
                  <a:pt x="0" y="248970"/>
                </a:lnTo>
                <a:lnTo>
                  <a:pt x="4940" y="297942"/>
                </a:lnTo>
                <a:lnTo>
                  <a:pt x="19100" y="343560"/>
                </a:lnTo>
                <a:lnTo>
                  <a:pt x="41503" y="384835"/>
                </a:lnTo>
                <a:lnTo>
                  <a:pt x="71170" y="420801"/>
                </a:lnTo>
                <a:lnTo>
                  <a:pt x="107137" y="450469"/>
                </a:lnTo>
                <a:lnTo>
                  <a:pt x="148412" y="472871"/>
                </a:lnTo>
                <a:lnTo>
                  <a:pt x="194030" y="487032"/>
                </a:lnTo>
                <a:lnTo>
                  <a:pt x="243001" y="491972"/>
                </a:lnTo>
                <a:lnTo>
                  <a:pt x="1952993" y="491972"/>
                </a:lnTo>
                <a:lnTo>
                  <a:pt x="2001977" y="487045"/>
                </a:lnTo>
                <a:lnTo>
                  <a:pt x="2047582" y="472884"/>
                </a:lnTo>
                <a:lnTo>
                  <a:pt x="2088857" y="450481"/>
                </a:lnTo>
                <a:lnTo>
                  <a:pt x="2124824" y="420801"/>
                </a:lnTo>
                <a:lnTo>
                  <a:pt x="2154504" y="384835"/>
                </a:lnTo>
                <a:lnTo>
                  <a:pt x="2176907" y="343560"/>
                </a:lnTo>
                <a:lnTo>
                  <a:pt x="2191067" y="297942"/>
                </a:lnTo>
                <a:lnTo>
                  <a:pt x="2191385" y="294741"/>
                </a:lnTo>
                <a:lnTo>
                  <a:pt x="2192248" y="291973"/>
                </a:lnTo>
                <a:lnTo>
                  <a:pt x="2197189" y="24300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9213" y="4061980"/>
            <a:ext cx="2197735" cy="492125"/>
          </a:xfrm>
          <a:custGeom>
            <a:avLst/>
            <a:gdLst/>
            <a:ahLst/>
            <a:cxnLst/>
            <a:rect l="l" t="t" r="r" b="b"/>
            <a:pathLst>
              <a:path w="2197735" h="492125">
                <a:moveTo>
                  <a:pt x="2197189" y="243001"/>
                </a:moveTo>
                <a:lnTo>
                  <a:pt x="2192248" y="194030"/>
                </a:lnTo>
                <a:lnTo>
                  <a:pt x="2178088" y="148412"/>
                </a:lnTo>
                <a:lnTo>
                  <a:pt x="2155685" y="107137"/>
                </a:lnTo>
                <a:lnTo>
                  <a:pt x="2126018" y="71170"/>
                </a:lnTo>
                <a:lnTo>
                  <a:pt x="2090051" y="41503"/>
                </a:lnTo>
                <a:lnTo>
                  <a:pt x="2048776" y="19100"/>
                </a:lnTo>
                <a:lnTo>
                  <a:pt x="2003158" y="4940"/>
                </a:lnTo>
                <a:lnTo>
                  <a:pt x="1954187" y="0"/>
                </a:lnTo>
                <a:lnTo>
                  <a:pt x="244182" y="0"/>
                </a:lnTo>
                <a:lnTo>
                  <a:pt x="195211" y="4940"/>
                </a:lnTo>
                <a:lnTo>
                  <a:pt x="149606" y="19100"/>
                </a:lnTo>
                <a:lnTo>
                  <a:pt x="108318" y="41503"/>
                </a:lnTo>
                <a:lnTo>
                  <a:pt x="72364" y="71170"/>
                </a:lnTo>
                <a:lnTo>
                  <a:pt x="42684" y="107137"/>
                </a:lnTo>
                <a:lnTo>
                  <a:pt x="20281" y="148412"/>
                </a:lnTo>
                <a:lnTo>
                  <a:pt x="6121" y="194030"/>
                </a:lnTo>
                <a:lnTo>
                  <a:pt x="5791" y="197243"/>
                </a:lnTo>
                <a:lnTo>
                  <a:pt x="4940" y="199999"/>
                </a:lnTo>
                <a:lnTo>
                  <a:pt x="0" y="248970"/>
                </a:lnTo>
                <a:lnTo>
                  <a:pt x="4940" y="297942"/>
                </a:lnTo>
                <a:lnTo>
                  <a:pt x="19100" y="343560"/>
                </a:lnTo>
                <a:lnTo>
                  <a:pt x="41503" y="384835"/>
                </a:lnTo>
                <a:lnTo>
                  <a:pt x="71170" y="420801"/>
                </a:lnTo>
                <a:lnTo>
                  <a:pt x="107137" y="450469"/>
                </a:lnTo>
                <a:lnTo>
                  <a:pt x="148412" y="472871"/>
                </a:lnTo>
                <a:lnTo>
                  <a:pt x="194030" y="487032"/>
                </a:lnTo>
                <a:lnTo>
                  <a:pt x="243001" y="491972"/>
                </a:lnTo>
                <a:lnTo>
                  <a:pt x="1952993" y="491972"/>
                </a:lnTo>
                <a:lnTo>
                  <a:pt x="2001977" y="487032"/>
                </a:lnTo>
                <a:lnTo>
                  <a:pt x="2047582" y="472884"/>
                </a:lnTo>
                <a:lnTo>
                  <a:pt x="2088857" y="450469"/>
                </a:lnTo>
                <a:lnTo>
                  <a:pt x="2124824" y="420801"/>
                </a:lnTo>
                <a:lnTo>
                  <a:pt x="2154504" y="384835"/>
                </a:lnTo>
                <a:lnTo>
                  <a:pt x="2176907" y="343560"/>
                </a:lnTo>
                <a:lnTo>
                  <a:pt x="2191067" y="297942"/>
                </a:lnTo>
                <a:lnTo>
                  <a:pt x="2191385" y="294741"/>
                </a:lnTo>
                <a:lnTo>
                  <a:pt x="2192248" y="291973"/>
                </a:lnTo>
                <a:lnTo>
                  <a:pt x="2197189" y="24300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0405" y="4654683"/>
            <a:ext cx="2196465" cy="486409"/>
          </a:xfrm>
          <a:custGeom>
            <a:avLst/>
            <a:gdLst/>
            <a:ahLst/>
            <a:cxnLst/>
            <a:rect l="l" t="t" r="r" b="b"/>
            <a:pathLst>
              <a:path w="2196465" h="486410">
                <a:moveTo>
                  <a:pt x="1953000" y="0"/>
                </a:moveTo>
                <a:lnTo>
                  <a:pt x="243000" y="0"/>
                </a:lnTo>
                <a:lnTo>
                  <a:pt x="194027" y="4936"/>
                </a:lnTo>
                <a:lnTo>
                  <a:pt x="148413" y="19096"/>
                </a:lnTo>
                <a:lnTo>
                  <a:pt x="107136" y="41500"/>
                </a:lnTo>
                <a:lnTo>
                  <a:pt x="71173" y="71173"/>
                </a:lnTo>
                <a:lnTo>
                  <a:pt x="41500" y="107136"/>
                </a:lnTo>
                <a:lnTo>
                  <a:pt x="19096" y="148413"/>
                </a:lnTo>
                <a:lnTo>
                  <a:pt x="4936" y="194027"/>
                </a:lnTo>
                <a:lnTo>
                  <a:pt x="0" y="242997"/>
                </a:lnTo>
                <a:lnTo>
                  <a:pt x="4936" y="291971"/>
                </a:lnTo>
                <a:lnTo>
                  <a:pt x="19096" y="337585"/>
                </a:lnTo>
                <a:lnTo>
                  <a:pt x="41500" y="378862"/>
                </a:lnTo>
                <a:lnTo>
                  <a:pt x="71173" y="414826"/>
                </a:lnTo>
                <a:lnTo>
                  <a:pt x="107136" y="444498"/>
                </a:lnTo>
                <a:lnTo>
                  <a:pt x="148413" y="466903"/>
                </a:lnTo>
                <a:lnTo>
                  <a:pt x="194027" y="481062"/>
                </a:lnTo>
                <a:lnTo>
                  <a:pt x="243000" y="485999"/>
                </a:lnTo>
                <a:lnTo>
                  <a:pt x="1952997" y="486002"/>
                </a:lnTo>
                <a:lnTo>
                  <a:pt x="2001970" y="481065"/>
                </a:lnTo>
                <a:lnTo>
                  <a:pt x="2047584" y="466906"/>
                </a:lnTo>
                <a:lnTo>
                  <a:pt x="2088862" y="444501"/>
                </a:lnTo>
                <a:lnTo>
                  <a:pt x="2124825" y="414828"/>
                </a:lnTo>
                <a:lnTo>
                  <a:pt x="2154498" y="378865"/>
                </a:lnTo>
                <a:lnTo>
                  <a:pt x="2176903" y="337587"/>
                </a:lnTo>
                <a:lnTo>
                  <a:pt x="2191062" y="291973"/>
                </a:lnTo>
                <a:lnTo>
                  <a:pt x="2196001" y="243000"/>
                </a:lnTo>
                <a:lnTo>
                  <a:pt x="2191065" y="194027"/>
                </a:lnTo>
                <a:lnTo>
                  <a:pt x="2176905" y="148413"/>
                </a:lnTo>
                <a:lnTo>
                  <a:pt x="2154501" y="107136"/>
                </a:lnTo>
                <a:lnTo>
                  <a:pt x="2124828" y="71173"/>
                </a:lnTo>
                <a:lnTo>
                  <a:pt x="2088864" y="41500"/>
                </a:lnTo>
                <a:lnTo>
                  <a:pt x="2047587" y="19096"/>
                </a:lnTo>
                <a:lnTo>
                  <a:pt x="2001973" y="4936"/>
                </a:lnTo>
                <a:lnTo>
                  <a:pt x="1953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86878" y="4726432"/>
            <a:ext cx="18300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4756A0"/>
                </a:solidFill>
                <a:latin typeface="Arial"/>
                <a:cs typeface="Arial"/>
              </a:rPr>
              <a:t>РЕШЕНИЕ</a:t>
            </a:r>
            <a:r>
              <a:rPr sz="700" b="1" spc="-1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4756A0"/>
                </a:solidFill>
                <a:latin typeface="Arial"/>
                <a:cs typeface="Arial"/>
              </a:rPr>
              <a:t>И</a:t>
            </a:r>
            <a:r>
              <a:rPr sz="700" b="1" spc="-1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УСКОРЕНИЕ</a:t>
            </a:r>
            <a:r>
              <a:rPr sz="7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4756A0"/>
                </a:solidFill>
                <a:latin typeface="Arial"/>
                <a:cs typeface="Arial"/>
              </a:rPr>
              <a:t>РАССМОТРЕНИЯ</a:t>
            </a:r>
            <a:r>
              <a:rPr sz="700" b="1" spc="-4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АДМИНИСТРАТИВНЫХ</a:t>
            </a:r>
            <a:r>
              <a:rPr sz="7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ВОПРОСОВ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0395" y="5247398"/>
            <a:ext cx="2204085" cy="488315"/>
          </a:xfrm>
          <a:custGeom>
            <a:avLst/>
            <a:gdLst/>
            <a:ahLst/>
            <a:cxnLst/>
            <a:rect l="l" t="t" r="r" b="b"/>
            <a:pathLst>
              <a:path w="2204085" h="488314">
                <a:moveTo>
                  <a:pt x="2203805" y="244805"/>
                </a:moveTo>
                <a:lnTo>
                  <a:pt x="2198865" y="195834"/>
                </a:lnTo>
                <a:lnTo>
                  <a:pt x="2184704" y="150228"/>
                </a:lnTo>
                <a:lnTo>
                  <a:pt x="2162302" y="108953"/>
                </a:lnTo>
                <a:lnTo>
                  <a:pt x="2132622" y="72986"/>
                </a:lnTo>
                <a:lnTo>
                  <a:pt x="2096668" y="43307"/>
                </a:lnTo>
                <a:lnTo>
                  <a:pt x="2055380" y="20904"/>
                </a:lnTo>
                <a:lnTo>
                  <a:pt x="2009775" y="6743"/>
                </a:lnTo>
                <a:lnTo>
                  <a:pt x="2006828" y="6451"/>
                </a:lnTo>
                <a:lnTo>
                  <a:pt x="2001977" y="4940"/>
                </a:lnTo>
                <a:lnTo>
                  <a:pt x="1953006" y="0"/>
                </a:lnTo>
                <a:lnTo>
                  <a:pt x="243001" y="0"/>
                </a:lnTo>
                <a:lnTo>
                  <a:pt x="194030" y="4940"/>
                </a:lnTo>
                <a:lnTo>
                  <a:pt x="148424" y="19100"/>
                </a:lnTo>
                <a:lnTo>
                  <a:pt x="107137" y="41503"/>
                </a:lnTo>
                <a:lnTo>
                  <a:pt x="71183" y="71170"/>
                </a:lnTo>
                <a:lnTo>
                  <a:pt x="41503" y="107137"/>
                </a:lnTo>
                <a:lnTo>
                  <a:pt x="19100" y="148412"/>
                </a:lnTo>
                <a:lnTo>
                  <a:pt x="4940" y="194030"/>
                </a:lnTo>
                <a:lnTo>
                  <a:pt x="0" y="243001"/>
                </a:lnTo>
                <a:lnTo>
                  <a:pt x="4940" y="291973"/>
                </a:lnTo>
                <a:lnTo>
                  <a:pt x="19100" y="337578"/>
                </a:lnTo>
                <a:lnTo>
                  <a:pt x="41503" y="378866"/>
                </a:lnTo>
                <a:lnTo>
                  <a:pt x="71183" y="414820"/>
                </a:lnTo>
                <a:lnTo>
                  <a:pt x="107137" y="444500"/>
                </a:lnTo>
                <a:lnTo>
                  <a:pt x="148424" y="466902"/>
                </a:lnTo>
                <a:lnTo>
                  <a:pt x="194030" y="481063"/>
                </a:lnTo>
                <a:lnTo>
                  <a:pt x="196913" y="481355"/>
                </a:lnTo>
                <a:lnTo>
                  <a:pt x="201828" y="482879"/>
                </a:lnTo>
                <a:lnTo>
                  <a:pt x="250799" y="487807"/>
                </a:lnTo>
                <a:lnTo>
                  <a:pt x="1960803" y="487807"/>
                </a:lnTo>
                <a:lnTo>
                  <a:pt x="2009775" y="482879"/>
                </a:lnTo>
                <a:lnTo>
                  <a:pt x="2055380" y="468718"/>
                </a:lnTo>
                <a:lnTo>
                  <a:pt x="2096655" y="446316"/>
                </a:lnTo>
                <a:lnTo>
                  <a:pt x="2132622" y="416636"/>
                </a:lnTo>
                <a:lnTo>
                  <a:pt x="2162302" y="380669"/>
                </a:lnTo>
                <a:lnTo>
                  <a:pt x="2184704" y="339394"/>
                </a:lnTo>
                <a:lnTo>
                  <a:pt x="2198865" y="293789"/>
                </a:lnTo>
                <a:lnTo>
                  <a:pt x="2203805" y="24480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0395" y="5840107"/>
            <a:ext cx="2204085" cy="488315"/>
          </a:xfrm>
          <a:custGeom>
            <a:avLst/>
            <a:gdLst/>
            <a:ahLst/>
            <a:cxnLst/>
            <a:rect l="l" t="t" r="r" b="b"/>
            <a:pathLst>
              <a:path w="2204085" h="488314">
                <a:moveTo>
                  <a:pt x="2203805" y="244805"/>
                </a:moveTo>
                <a:lnTo>
                  <a:pt x="2198865" y="195834"/>
                </a:lnTo>
                <a:lnTo>
                  <a:pt x="2184704" y="150228"/>
                </a:lnTo>
                <a:lnTo>
                  <a:pt x="2162302" y="108940"/>
                </a:lnTo>
                <a:lnTo>
                  <a:pt x="2132622" y="72986"/>
                </a:lnTo>
                <a:lnTo>
                  <a:pt x="2096668" y="43307"/>
                </a:lnTo>
                <a:lnTo>
                  <a:pt x="2055380" y="20904"/>
                </a:lnTo>
                <a:lnTo>
                  <a:pt x="2009775" y="6743"/>
                </a:lnTo>
                <a:lnTo>
                  <a:pt x="2006828" y="6451"/>
                </a:lnTo>
                <a:lnTo>
                  <a:pt x="2001977" y="4940"/>
                </a:lnTo>
                <a:lnTo>
                  <a:pt x="1953006" y="0"/>
                </a:lnTo>
                <a:lnTo>
                  <a:pt x="243001" y="0"/>
                </a:lnTo>
                <a:lnTo>
                  <a:pt x="194030" y="4940"/>
                </a:lnTo>
                <a:lnTo>
                  <a:pt x="148424" y="19100"/>
                </a:lnTo>
                <a:lnTo>
                  <a:pt x="107137" y="41503"/>
                </a:lnTo>
                <a:lnTo>
                  <a:pt x="71183" y="71170"/>
                </a:lnTo>
                <a:lnTo>
                  <a:pt x="41503" y="107137"/>
                </a:lnTo>
                <a:lnTo>
                  <a:pt x="19100" y="148412"/>
                </a:lnTo>
                <a:lnTo>
                  <a:pt x="4940" y="194030"/>
                </a:lnTo>
                <a:lnTo>
                  <a:pt x="0" y="243001"/>
                </a:lnTo>
                <a:lnTo>
                  <a:pt x="4940" y="291973"/>
                </a:lnTo>
                <a:lnTo>
                  <a:pt x="19100" y="337578"/>
                </a:lnTo>
                <a:lnTo>
                  <a:pt x="41503" y="378866"/>
                </a:lnTo>
                <a:lnTo>
                  <a:pt x="71183" y="414820"/>
                </a:lnTo>
                <a:lnTo>
                  <a:pt x="107137" y="444500"/>
                </a:lnTo>
                <a:lnTo>
                  <a:pt x="148424" y="466902"/>
                </a:lnTo>
                <a:lnTo>
                  <a:pt x="194030" y="481063"/>
                </a:lnTo>
                <a:lnTo>
                  <a:pt x="196964" y="481368"/>
                </a:lnTo>
                <a:lnTo>
                  <a:pt x="201828" y="482866"/>
                </a:lnTo>
                <a:lnTo>
                  <a:pt x="250799" y="487807"/>
                </a:lnTo>
                <a:lnTo>
                  <a:pt x="1960803" y="487807"/>
                </a:lnTo>
                <a:lnTo>
                  <a:pt x="2009775" y="482879"/>
                </a:lnTo>
                <a:lnTo>
                  <a:pt x="2055380" y="468718"/>
                </a:lnTo>
                <a:lnTo>
                  <a:pt x="2096655" y="446316"/>
                </a:lnTo>
                <a:lnTo>
                  <a:pt x="2132622" y="416636"/>
                </a:lnTo>
                <a:lnTo>
                  <a:pt x="2162302" y="380669"/>
                </a:lnTo>
                <a:lnTo>
                  <a:pt x="2184704" y="339394"/>
                </a:lnTo>
                <a:lnTo>
                  <a:pt x="2198865" y="293789"/>
                </a:lnTo>
                <a:lnTo>
                  <a:pt x="2203805" y="24480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39596" y="1400481"/>
            <a:ext cx="3348354" cy="775970"/>
          </a:xfrm>
          <a:custGeom>
            <a:avLst/>
            <a:gdLst/>
            <a:ahLst/>
            <a:cxnLst/>
            <a:rect l="l" t="t" r="r" b="b"/>
            <a:pathLst>
              <a:path w="3348354" h="775969">
                <a:moveTo>
                  <a:pt x="3091279" y="0"/>
                </a:moveTo>
                <a:lnTo>
                  <a:pt x="256720" y="0"/>
                </a:lnTo>
                <a:lnTo>
                  <a:pt x="210574" y="4136"/>
                </a:lnTo>
                <a:lnTo>
                  <a:pt x="167142" y="16061"/>
                </a:lnTo>
                <a:lnTo>
                  <a:pt x="127148" y="35049"/>
                </a:lnTo>
                <a:lnTo>
                  <a:pt x="91318" y="60377"/>
                </a:lnTo>
                <a:lnTo>
                  <a:pt x="60377" y="91318"/>
                </a:lnTo>
                <a:lnTo>
                  <a:pt x="35049" y="127149"/>
                </a:lnTo>
                <a:lnTo>
                  <a:pt x="16061" y="167142"/>
                </a:lnTo>
                <a:lnTo>
                  <a:pt x="4136" y="210575"/>
                </a:lnTo>
                <a:lnTo>
                  <a:pt x="0" y="256721"/>
                </a:lnTo>
                <a:lnTo>
                  <a:pt x="0" y="518876"/>
                </a:lnTo>
                <a:lnTo>
                  <a:pt x="4136" y="565022"/>
                </a:lnTo>
                <a:lnTo>
                  <a:pt x="16061" y="608454"/>
                </a:lnTo>
                <a:lnTo>
                  <a:pt x="35049" y="648447"/>
                </a:lnTo>
                <a:lnTo>
                  <a:pt x="60377" y="684277"/>
                </a:lnTo>
                <a:lnTo>
                  <a:pt x="91318" y="715219"/>
                </a:lnTo>
                <a:lnTo>
                  <a:pt x="127148" y="740546"/>
                </a:lnTo>
                <a:lnTo>
                  <a:pt x="167142" y="759535"/>
                </a:lnTo>
                <a:lnTo>
                  <a:pt x="210574" y="771460"/>
                </a:lnTo>
                <a:lnTo>
                  <a:pt x="256720" y="775596"/>
                </a:lnTo>
                <a:lnTo>
                  <a:pt x="3091279" y="775596"/>
                </a:lnTo>
                <a:lnTo>
                  <a:pt x="3137424" y="771460"/>
                </a:lnTo>
                <a:lnTo>
                  <a:pt x="3180857" y="759535"/>
                </a:lnTo>
                <a:lnTo>
                  <a:pt x="3220850" y="740546"/>
                </a:lnTo>
                <a:lnTo>
                  <a:pt x="3256680" y="715219"/>
                </a:lnTo>
                <a:lnTo>
                  <a:pt x="3287622" y="684277"/>
                </a:lnTo>
                <a:lnTo>
                  <a:pt x="3312949" y="648447"/>
                </a:lnTo>
                <a:lnTo>
                  <a:pt x="3331938" y="608454"/>
                </a:lnTo>
                <a:lnTo>
                  <a:pt x="3343863" y="565022"/>
                </a:lnTo>
                <a:lnTo>
                  <a:pt x="3347999" y="518876"/>
                </a:lnTo>
                <a:lnTo>
                  <a:pt x="3347999" y="256721"/>
                </a:lnTo>
                <a:lnTo>
                  <a:pt x="3343863" y="210575"/>
                </a:lnTo>
                <a:lnTo>
                  <a:pt x="3331938" y="167142"/>
                </a:lnTo>
                <a:lnTo>
                  <a:pt x="3312949" y="127149"/>
                </a:lnTo>
                <a:lnTo>
                  <a:pt x="3287622" y="91318"/>
                </a:lnTo>
                <a:lnTo>
                  <a:pt x="3256680" y="60377"/>
                </a:lnTo>
                <a:lnTo>
                  <a:pt x="3220850" y="35049"/>
                </a:lnTo>
                <a:lnTo>
                  <a:pt x="3180857" y="16061"/>
                </a:lnTo>
                <a:lnTo>
                  <a:pt x="3137424" y="4136"/>
                </a:lnTo>
                <a:lnTo>
                  <a:pt x="3091279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393664" y="1691640"/>
            <a:ext cx="14408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КАК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ДОЛЖНО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БЫТЬ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54592" y="2283851"/>
            <a:ext cx="3348354" cy="486409"/>
          </a:xfrm>
          <a:custGeom>
            <a:avLst/>
            <a:gdLst/>
            <a:ahLst/>
            <a:cxnLst/>
            <a:rect l="l" t="t" r="r" b="b"/>
            <a:pathLst>
              <a:path w="3348354" h="486410">
                <a:moveTo>
                  <a:pt x="3105002" y="0"/>
                </a:moveTo>
                <a:lnTo>
                  <a:pt x="243000" y="0"/>
                </a:lnTo>
                <a:lnTo>
                  <a:pt x="194027" y="4936"/>
                </a:lnTo>
                <a:lnTo>
                  <a:pt x="148414" y="19096"/>
                </a:lnTo>
                <a:lnTo>
                  <a:pt x="107136" y="41500"/>
                </a:lnTo>
                <a:lnTo>
                  <a:pt x="71173" y="71173"/>
                </a:lnTo>
                <a:lnTo>
                  <a:pt x="41500" y="107137"/>
                </a:lnTo>
                <a:lnTo>
                  <a:pt x="19096" y="148414"/>
                </a:lnTo>
                <a:lnTo>
                  <a:pt x="4936" y="194028"/>
                </a:lnTo>
                <a:lnTo>
                  <a:pt x="0" y="242997"/>
                </a:lnTo>
                <a:lnTo>
                  <a:pt x="4936" y="291971"/>
                </a:lnTo>
                <a:lnTo>
                  <a:pt x="19096" y="337585"/>
                </a:lnTo>
                <a:lnTo>
                  <a:pt x="41500" y="378862"/>
                </a:lnTo>
                <a:lnTo>
                  <a:pt x="71173" y="414826"/>
                </a:lnTo>
                <a:lnTo>
                  <a:pt x="107136" y="444498"/>
                </a:lnTo>
                <a:lnTo>
                  <a:pt x="148414" y="466903"/>
                </a:lnTo>
                <a:lnTo>
                  <a:pt x="194027" y="481062"/>
                </a:lnTo>
                <a:lnTo>
                  <a:pt x="243000" y="485999"/>
                </a:lnTo>
                <a:lnTo>
                  <a:pt x="3104998" y="486003"/>
                </a:lnTo>
                <a:lnTo>
                  <a:pt x="3153972" y="481066"/>
                </a:lnTo>
                <a:lnTo>
                  <a:pt x="3199586" y="466907"/>
                </a:lnTo>
                <a:lnTo>
                  <a:pt x="3240863" y="444502"/>
                </a:lnTo>
                <a:lnTo>
                  <a:pt x="3276827" y="414829"/>
                </a:lnTo>
                <a:lnTo>
                  <a:pt x="3306499" y="378866"/>
                </a:lnTo>
                <a:lnTo>
                  <a:pt x="3328904" y="337588"/>
                </a:lnTo>
                <a:lnTo>
                  <a:pt x="3343063" y="291975"/>
                </a:lnTo>
                <a:lnTo>
                  <a:pt x="3348003" y="243001"/>
                </a:lnTo>
                <a:lnTo>
                  <a:pt x="3343066" y="194028"/>
                </a:lnTo>
                <a:lnTo>
                  <a:pt x="3328907" y="148414"/>
                </a:lnTo>
                <a:lnTo>
                  <a:pt x="3306502" y="107137"/>
                </a:lnTo>
                <a:lnTo>
                  <a:pt x="3276830" y="71173"/>
                </a:lnTo>
                <a:lnTo>
                  <a:pt x="3240866" y="41500"/>
                </a:lnTo>
                <a:lnTo>
                  <a:pt x="3199589" y="19096"/>
                </a:lnTo>
                <a:lnTo>
                  <a:pt x="3153975" y="4936"/>
                </a:lnTo>
                <a:lnTo>
                  <a:pt x="310500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45065" y="2355088"/>
            <a:ext cx="2182495" cy="348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5"/>
              </a:spcBef>
            </a:pPr>
            <a:r>
              <a:rPr sz="700" b="1" dirty="0">
                <a:latin typeface="Arial"/>
                <a:cs typeface="Arial"/>
              </a:rPr>
              <a:t>Сайт </a:t>
            </a:r>
            <a:r>
              <a:rPr sz="700" b="1" spc="-10" dirty="0">
                <a:latin typeface="Arial"/>
                <a:cs typeface="Arial"/>
              </a:rPr>
              <a:t>администрации,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регулярная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коммуникация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с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предпринимателями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(рассылки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на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почты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предпринимателей,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звонки,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ежегодные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встречи)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54592" y="2876558"/>
            <a:ext cx="3348354" cy="486409"/>
          </a:xfrm>
          <a:custGeom>
            <a:avLst/>
            <a:gdLst/>
            <a:ahLst/>
            <a:cxnLst/>
            <a:rect l="l" t="t" r="r" b="b"/>
            <a:pathLst>
              <a:path w="3348354" h="486410">
                <a:moveTo>
                  <a:pt x="3105002" y="0"/>
                </a:moveTo>
                <a:lnTo>
                  <a:pt x="243000" y="0"/>
                </a:lnTo>
                <a:lnTo>
                  <a:pt x="194027" y="4936"/>
                </a:lnTo>
                <a:lnTo>
                  <a:pt x="148414" y="19096"/>
                </a:lnTo>
                <a:lnTo>
                  <a:pt x="107136" y="41500"/>
                </a:lnTo>
                <a:lnTo>
                  <a:pt x="71173" y="71173"/>
                </a:lnTo>
                <a:lnTo>
                  <a:pt x="41500" y="107137"/>
                </a:lnTo>
                <a:lnTo>
                  <a:pt x="19096" y="148414"/>
                </a:lnTo>
                <a:lnTo>
                  <a:pt x="4936" y="194028"/>
                </a:lnTo>
                <a:lnTo>
                  <a:pt x="0" y="242997"/>
                </a:lnTo>
                <a:lnTo>
                  <a:pt x="4936" y="291971"/>
                </a:lnTo>
                <a:lnTo>
                  <a:pt x="19096" y="337585"/>
                </a:lnTo>
                <a:lnTo>
                  <a:pt x="41500" y="378862"/>
                </a:lnTo>
                <a:lnTo>
                  <a:pt x="71173" y="414826"/>
                </a:lnTo>
                <a:lnTo>
                  <a:pt x="107136" y="444498"/>
                </a:lnTo>
                <a:lnTo>
                  <a:pt x="148414" y="466903"/>
                </a:lnTo>
                <a:lnTo>
                  <a:pt x="194027" y="481062"/>
                </a:lnTo>
                <a:lnTo>
                  <a:pt x="243000" y="485999"/>
                </a:lnTo>
                <a:lnTo>
                  <a:pt x="3104998" y="486003"/>
                </a:lnTo>
                <a:lnTo>
                  <a:pt x="3153972" y="481066"/>
                </a:lnTo>
                <a:lnTo>
                  <a:pt x="3199586" y="466907"/>
                </a:lnTo>
                <a:lnTo>
                  <a:pt x="3240863" y="444502"/>
                </a:lnTo>
                <a:lnTo>
                  <a:pt x="3276827" y="414829"/>
                </a:lnTo>
                <a:lnTo>
                  <a:pt x="3306499" y="378866"/>
                </a:lnTo>
                <a:lnTo>
                  <a:pt x="3328904" y="337588"/>
                </a:lnTo>
                <a:lnTo>
                  <a:pt x="3343063" y="291975"/>
                </a:lnTo>
                <a:lnTo>
                  <a:pt x="3348003" y="243001"/>
                </a:lnTo>
                <a:lnTo>
                  <a:pt x="3343066" y="194028"/>
                </a:lnTo>
                <a:lnTo>
                  <a:pt x="3328907" y="148414"/>
                </a:lnTo>
                <a:lnTo>
                  <a:pt x="3306502" y="107137"/>
                </a:lnTo>
                <a:lnTo>
                  <a:pt x="3276830" y="71173"/>
                </a:lnTo>
                <a:lnTo>
                  <a:pt x="3240866" y="41500"/>
                </a:lnTo>
                <a:lnTo>
                  <a:pt x="3199589" y="19096"/>
                </a:lnTo>
                <a:lnTo>
                  <a:pt x="3153975" y="4936"/>
                </a:lnTo>
                <a:lnTo>
                  <a:pt x="310500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445065" y="3001264"/>
            <a:ext cx="2286635" cy="2330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sz="700" b="1" dirty="0">
                <a:latin typeface="Arial"/>
                <a:cs typeface="Arial"/>
              </a:rPr>
              <a:t>Не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всегда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достаточно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инвесторов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для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проведения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тендерной</a:t>
            </a:r>
            <a:r>
              <a:rPr sz="700" b="1" spc="-4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процедуры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53397" y="3469271"/>
            <a:ext cx="3349625" cy="492125"/>
          </a:xfrm>
          <a:custGeom>
            <a:avLst/>
            <a:gdLst/>
            <a:ahLst/>
            <a:cxnLst/>
            <a:rect l="l" t="t" r="r" b="b"/>
            <a:pathLst>
              <a:path w="3349625" h="492125">
                <a:moveTo>
                  <a:pt x="3349193" y="243001"/>
                </a:moveTo>
                <a:lnTo>
                  <a:pt x="3344253" y="194030"/>
                </a:lnTo>
                <a:lnTo>
                  <a:pt x="3330092" y="148412"/>
                </a:lnTo>
                <a:lnTo>
                  <a:pt x="3307689" y="107137"/>
                </a:lnTo>
                <a:lnTo>
                  <a:pt x="3278022" y="71170"/>
                </a:lnTo>
                <a:lnTo>
                  <a:pt x="3242056" y="41503"/>
                </a:lnTo>
                <a:lnTo>
                  <a:pt x="3200781" y="19100"/>
                </a:lnTo>
                <a:lnTo>
                  <a:pt x="3155162" y="4940"/>
                </a:lnTo>
                <a:lnTo>
                  <a:pt x="3106191" y="0"/>
                </a:lnTo>
                <a:lnTo>
                  <a:pt x="244195" y="0"/>
                </a:lnTo>
                <a:lnTo>
                  <a:pt x="195211" y="4940"/>
                </a:lnTo>
                <a:lnTo>
                  <a:pt x="149606" y="19100"/>
                </a:lnTo>
                <a:lnTo>
                  <a:pt x="108331" y="41503"/>
                </a:lnTo>
                <a:lnTo>
                  <a:pt x="72364" y="71170"/>
                </a:lnTo>
                <a:lnTo>
                  <a:pt x="42684" y="107137"/>
                </a:lnTo>
                <a:lnTo>
                  <a:pt x="20281" y="148412"/>
                </a:lnTo>
                <a:lnTo>
                  <a:pt x="6121" y="194030"/>
                </a:lnTo>
                <a:lnTo>
                  <a:pt x="5791" y="197243"/>
                </a:lnTo>
                <a:lnTo>
                  <a:pt x="4940" y="199999"/>
                </a:lnTo>
                <a:lnTo>
                  <a:pt x="0" y="248970"/>
                </a:lnTo>
                <a:lnTo>
                  <a:pt x="4940" y="297942"/>
                </a:lnTo>
                <a:lnTo>
                  <a:pt x="19100" y="343560"/>
                </a:lnTo>
                <a:lnTo>
                  <a:pt x="41503" y="384835"/>
                </a:lnTo>
                <a:lnTo>
                  <a:pt x="71183" y="420801"/>
                </a:lnTo>
                <a:lnTo>
                  <a:pt x="107137" y="450469"/>
                </a:lnTo>
                <a:lnTo>
                  <a:pt x="148412" y="472871"/>
                </a:lnTo>
                <a:lnTo>
                  <a:pt x="194030" y="487032"/>
                </a:lnTo>
                <a:lnTo>
                  <a:pt x="243001" y="491972"/>
                </a:lnTo>
                <a:lnTo>
                  <a:pt x="3104997" y="491972"/>
                </a:lnTo>
                <a:lnTo>
                  <a:pt x="3153981" y="487045"/>
                </a:lnTo>
                <a:lnTo>
                  <a:pt x="3199587" y="472884"/>
                </a:lnTo>
                <a:lnTo>
                  <a:pt x="3240862" y="450481"/>
                </a:lnTo>
                <a:lnTo>
                  <a:pt x="3276828" y="420801"/>
                </a:lnTo>
                <a:lnTo>
                  <a:pt x="3306508" y="384835"/>
                </a:lnTo>
                <a:lnTo>
                  <a:pt x="3328911" y="343560"/>
                </a:lnTo>
                <a:lnTo>
                  <a:pt x="3343071" y="297954"/>
                </a:lnTo>
                <a:lnTo>
                  <a:pt x="3343389" y="294741"/>
                </a:lnTo>
                <a:lnTo>
                  <a:pt x="3344253" y="291973"/>
                </a:lnTo>
                <a:lnTo>
                  <a:pt x="3349193" y="24300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53397" y="4061980"/>
            <a:ext cx="3349625" cy="492125"/>
          </a:xfrm>
          <a:custGeom>
            <a:avLst/>
            <a:gdLst/>
            <a:ahLst/>
            <a:cxnLst/>
            <a:rect l="l" t="t" r="r" b="b"/>
            <a:pathLst>
              <a:path w="3349625" h="492125">
                <a:moveTo>
                  <a:pt x="3349193" y="243001"/>
                </a:moveTo>
                <a:lnTo>
                  <a:pt x="3344253" y="194030"/>
                </a:lnTo>
                <a:lnTo>
                  <a:pt x="3330092" y="148412"/>
                </a:lnTo>
                <a:lnTo>
                  <a:pt x="3307689" y="107137"/>
                </a:lnTo>
                <a:lnTo>
                  <a:pt x="3278022" y="71170"/>
                </a:lnTo>
                <a:lnTo>
                  <a:pt x="3242056" y="41503"/>
                </a:lnTo>
                <a:lnTo>
                  <a:pt x="3200781" y="19100"/>
                </a:lnTo>
                <a:lnTo>
                  <a:pt x="3155162" y="4940"/>
                </a:lnTo>
                <a:lnTo>
                  <a:pt x="3106191" y="0"/>
                </a:lnTo>
                <a:lnTo>
                  <a:pt x="244195" y="0"/>
                </a:lnTo>
                <a:lnTo>
                  <a:pt x="195211" y="4940"/>
                </a:lnTo>
                <a:lnTo>
                  <a:pt x="149606" y="19100"/>
                </a:lnTo>
                <a:lnTo>
                  <a:pt x="108331" y="41503"/>
                </a:lnTo>
                <a:lnTo>
                  <a:pt x="72364" y="71170"/>
                </a:lnTo>
                <a:lnTo>
                  <a:pt x="42684" y="107137"/>
                </a:lnTo>
                <a:lnTo>
                  <a:pt x="20281" y="148412"/>
                </a:lnTo>
                <a:lnTo>
                  <a:pt x="6121" y="194030"/>
                </a:lnTo>
                <a:lnTo>
                  <a:pt x="5791" y="197243"/>
                </a:lnTo>
                <a:lnTo>
                  <a:pt x="4940" y="199999"/>
                </a:lnTo>
                <a:lnTo>
                  <a:pt x="0" y="248970"/>
                </a:lnTo>
                <a:lnTo>
                  <a:pt x="4940" y="297942"/>
                </a:lnTo>
                <a:lnTo>
                  <a:pt x="19100" y="343560"/>
                </a:lnTo>
                <a:lnTo>
                  <a:pt x="41503" y="384835"/>
                </a:lnTo>
                <a:lnTo>
                  <a:pt x="71183" y="420801"/>
                </a:lnTo>
                <a:lnTo>
                  <a:pt x="107137" y="450469"/>
                </a:lnTo>
                <a:lnTo>
                  <a:pt x="148412" y="472871"/>
                </a:lnTo>
                <a:lnTo>
                  <a:pt x="194030" y="487032"/>
                </a:lnTo>
                <a:lnTo>
                  <a:pt x="243001" y="491972"/>
                </a:lnTo>
                <a:lnTo>
                  <a:pt x="3104997" y="491972"/>
                </a:lnTo>
                <a:lnTo>
                  <a:pt x="3153981" y="487045"/>
                </a:lnTo>
                <a:lnTo>
                  <a:pt x="3199587" y="472884"/>
                </a:lnTo>
                <a:lnTo>
                  <a:pt x="3240862" y="450481"/>
                </a:lnTo>
                <a:lnTo>
                  <a:pt x="3276828" y="420801"/>
                </a:lnTo>
                <a:lnTo>
                  <a:pt x="3306508" y="384835"/>
                </a:lnTo>
                <a:lnTo>
                  <a:pt x="3328911" y="343560"/>
                </a:lnTo>
                <a:lnTo>
                  <a:pt x="3343071" y="297942"/>
                </a:lnTo>
                <a:lnTo>
                  <a:pt x="3343389" y="294741"/>
                </a:lnTo>
                <a:lnTo>
                  <a:pt x="3344253" y="291973"/>
                </a:lnTo>
                <a:lnTo>
                  <a:pt x="3349193" y="24300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54592" y="4654683"/>
            <a:ext cx="3348354" cy="486409"/>
          </a:xfrm>
          <a:custGeom>
            <a:avLst/>
            <a:gdLst/>
            <a:ahLst/>
            <a:cxnLst/>
            <a:rect l="l" t="t" r="r" b="b"/>
            <a:pathLst>
              <a:path w="3348354" h="486410">
                <a:moveTo>
                  <a:pt x="3105002" y="0"/>
                </a:moveTo>
                <a:lnTo>
                  <a:pt x="243000" y="0"/>
                </a:lnTo>
                <a:lnTo>
                  <a:pt x="194027" y="4936"/>
                </a:lnTo>
                <a:lnTo>
                  <a:pt x="148414" y="19096"/>
                </a:lnTo>
                <a:lnTo>
                  <a:pt x="107136" y="41500"/>
                </a:lnTo>
                <a:lnTo>
                  <a:pt x="71173" y="71173"/>
                </a:lnTo>
                <a:lnTo>
                  <a:pt x="41500" y="107136"/>
                </a:lnTo>
                <a:lnTo>
                  <a:pt x="19096" y="148414"/>
                </a:lnTo>
                <a:lnTo>
                  <a:pt x="4936" y="194028"/>
                </a:lnTo>
                <a:lnTo>
                  <a:pt x="0" y="242997"/>
                </a:lnTo>
                <a:lnTo>
                  <a:pt x="4936" y="291971"/>
                </a:lnTo>
                <a:lnTo>
                  <a:pt x="19096" y="337585"/>
                </a:lnTo>
                <a:lnTo>
                  <a:pt x="41500" y="378862"/>
                </a:lnTo>
                <a:lnTo>
                  <a:pt x="71173" y="414826"/>
                </a:lnTo>
                <a:lnTo>
                  <a:pt x="107136" y="444498"/>
                </a:lnTo>
                <a:lnTo>
                  <a:pt x="148414" y="466903"/>
                </a:lnTo>
                <a:lnTo>
                  <a:pt x="194027" y="481062"/>
                </a:lnTo>
                <a:lnTo>
                  <a:pt x="243000" y="485999"/>
                </a:lnTo>
                <a:lnTo>
                  <a:pt x="3104998" y="486003"/>
                </a:lnTo>
                <a:lnTo>
                  <a:pt x="3153972" y="481066"/>
                </a:lnTo>
                <a:lnTo>
                  <a:pt x="3199586" y="466907"/>
                </a:lnTo>
                <a:lnTo>
                  <a:pt x="3240863" y="444502"/>
                </a:lnTo>
                <a:lnTo>
                  <a:pt x="3276827" y="414829"/>
                </a:lnTo>
                <a:lnTo>
                  <a:pt x="3306499" y="378866"/>
                </a:lnTo>
                <a:lnTo>
                  <a:pt x="3328904" y="337588"/>
                </a:lnTo>
                <a:lnTo>
                  <a:pt x="3343063" y="291975"/>
                </a:lnTo>
                <a:lnTo>
                  <a:pt x="3348003" y="243001"/>
                </a:lnTo>
                <a:lnTo>
                  <a:pt x="3343066" y="194028"/>
                </a:lnTo>
                <a:lnTo>
                  <a:pt x="3328907" y="148414"/>
                </a:lnTo>
                <a:lnTo>
                  <a:pt x="3306502" y="107136"/>
                </a:lnTo>
                <a:lnTo>
                  <a:pt x="3276830" y="71173"/>
                </a:lnTo>
                <a:lnTo>
                  <a:pt x="3240866" y="41500"/>
                </a:lnTo>
                <a:lnTo>
                  <a:pt x="3199589" y="19096"/>
                </a:lnTo>
                <a:lnTo>
                  <a:pt x="3153975" y="4936"/>
                </a:lnTo>
                <a:lnTo>
                  <a:pt x="310500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45065" y="4726432"/>
            <a:ext cx="23901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Arial"/>
                <a:cs typeface="Arial"/>
              </a:rPr>
              <a:t>Личное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сопровождение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и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контроль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инвестиционным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уполномоченным</a:t>
            </a:r>
            <a:r>
              <a:rPr sz="700" b="1" dirty="0">
                <a:latin typeface="Arial"/>
                <a:cs typeface="Arial"/>
              </a:rPr>
              <a:t> каждого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крупного проекта на </a:t>
            </a:r>
            <a:r>
              <a:rPr sz="700" b="1" spc="-20" dirty="0">
                <a:latin typeface="Arial"/>
                <a:cs typeface="Arial"/>
              </a:rPr>
              <a:t>всех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стадиях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его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реализации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54591" y="5247398"/>
            <a:ext cx="3355975" cy="488315"/>
          </a:xfrm>
          <a:custGeom>
            <a:avLst/>
            <a:gdLst/>
            <a:ahLst/>
            <a:cxnLst/>
            <a:rect l="l" t="t" r="r" b="b"/>
            <a:pathLst>
              <a:path w="3355975" h="488314">
                <a:moveTo>
                  <a:pt x="3355797" y="244817"/>
                </a:moveTo>
                <a:lnTo>
                  <a:pt x="3350857" y="195834"/>
                </a:lnTo>
                <a:lnTo>
                  <a:pt x="3336696" y="150228"/>
                </a:lnTo>
                <a:lnTo>
                  <a:pt x="3314293" y="108953"/>
                </a:lnTo>
                <a:lnTo>
                  <a:pt x="3284626" y="72986"/>
                </a:lnTo>
                <a:lnTo>
                  <a:pt x="3248660" y="43307"/>
                </a:lnTo>
                <a:lnTo>
                  <a:pt x="3207385" y="20904"/>
                </a:lnTo>
                <a:lnTo>
                  <a:pt x="3161766" y="6743"/>
                </a:lnTo>
                <a:lnTo>
                  <a:pt x="3158820" y="6451"/>
                </a:lnTo>
                <a:lnTo>
                  <a:pt x="3153968" y="4940"/>
                </a:lnTo>
                <a:lnTo>
                  <a:pt x="3104997" y="0"/>
                </a:lnTo>
                <a:lnTo>
                  <a:pt x="243001" y="0"/>
                </a:lnTo>
                <a:lnTo>
                  <a:pt x="194017" y="4940"/>
                </a:lnTo>
                <a:lnTo>
                  <a:pt x="148412" y="19100"/>
                </a:lnTo>
                <a:lnTo>
                  <a:pt x="107137" y="41503"/>
                </a:lnTo>
                <a:lnTo>
                  <a:pt x="71170" y="71170"/>
                </a:lnTo>
                <a:lnTo>
                  <a:pt x="41490" y="107137"/>
                </a:lnTo>
                <a:lnTo>
                  <a:pt x="19088" y="148412"/>
                </a:lnTo>
                <a:lnTo>
                  <a:pt x="4927" y="194030"/>
                </a:lnTo>
                <a:lnTo>
                  <a:pt x="0" y="243001"/>
                </a:lnTo>
                <a:lnTo>
                  <a:pt x="4927" y="291973"/>
                </a:lnTo>
                <a:lnTo>
                  <a:pt x="19088" y="337578"/>
                </a:lnTo>
                <a:lnTo>
                  <a:pt x="41490" y="378866"/>
                </a:lnTo>
                <a:lnTo>
                  <a:pt x="71170" y="414820"/>
                </a:lnTo>
                <a:lnTo>
                  <a:pt x="107137" y="444500"/>
                </a:lnTo>
                <a:lnTo>
                  <a:pt x="148412" y="466902"/>
                </a:lnTo>
                <a:lnTo>
                  <a:pt x="194017" y="481063"/>
                </a:lnTo>
                <a:lnTo>
                  <a:pt x="196900" y="481355"/>
                </a:lnTo>
                <a:lnTo>
                  <a:pt x="201815" y="482879"/>
                </a:lnTo>
                <a:lnTo>
                  <a:pt x="250786" y="487807"/>
                </a:lnTo>
                <a:lnTo>
                  <a:pt x="3112795" y="487819"/>
                </a:lnTo>
                <a:lnTo>
                  <a:pt x="3161766" y="482879"/>
                </a:lnTo>
                <a:lnTo>
                  <a:pt x="3207372" y="468718"/>
                </a:lnTo>
                <a:lnTo>
                  <a:pt x="3248647" y="446316"/>
                </a:lnTo>
                <a:lnTo>
                  <a:pt x="3284613" y="416636"/>
                </a:lnTo>
                <a:lnTo>
                  <a:pt x="3314293" y="380682"/>
                </a:lnTo>
                <a:lnTo>
                  <a:pt x="3336696" y="339394"/>
                </a:lnTo>
                <a:lnTo>
                  <a:pt x="3350857" y="293789"/>
                </a:lnTo>
                <a:lnTo>
                  <a:pt x="3355797" y="24481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54591" y="5840107"/>
            <a:ext cx="3355975" cy="488315"/>
          </a:xfrm>
          <a:custGeom>
            <a:avLst/>
            <a:gdLst/>
            <a:ahLst/>
            <a:cxnLst/>
            <a:rect l="l" t="t" r="r" b="b"/>
            <a:pathLst>
              <a:path w="3355975" h="488314">
                <a:moveTo>
                  <a:pt x="3355797" y="244805"/>
                </a:moveTo>
                <a:lnTo>
                  <a:pt x="3350857" y="195834"/>
                </a:lnTo>
                <a:lnTo>
                  <a:pt x="3336696" y="150228"/>
                </a:lnTo>
                <a:lnTo>
                  <a:pt x="3314293" y="108940"/>
                </a:lnTo>
                <a:lnTo>
                  <a:pt x="3284626" y="72986"/>
                </a:lnTo>
                <a:lnTo>
                  <a:pt x="3248660" y="43307"/>
                </a:lnTo>
                <a:lnTo>
                  <a:pt x="3207385" y="20904"/>
                </a:lnTo>
                <a:lnTo>
                  <a:pt x="3161766" y="6743"/>
                </a:lnTo>
                <a:lnTo>
                  <a:pt x="3158820" y="6451"/>
                </a:lnTo>
                <a:lnTo>
                  <a:pt x="3153968" y="4940"/>
                </a:lnTo>
                <a:lnTo>
                  <a:pt x="3104997" y="0"/>
                </a:lnTo>
                <a:lnTo>
                  <a:pt x="243001" y="0"/>
                </a:lnTo>
                <a:lnTo>
                  <a:pt x="194017" y="4940"/>
                </a:lnTo>
                <a:lnTo>
                  <a:pt x="148412" y="19100"/>
                </a:lnTo>
                <a:lnTo>
                  <a:pt x="107137" y="41503"/>
                </a:lnTo>
                <a:lnTo>
                  <a:pt x="71170" y="71170"/>
                </a:lnTo>
                <a:lnTo>
                  <a:pt x="41490" y="107137"/>
                </a:lnTo>
                <a:lnTo>
                  <a:pt x="19088" y="148412"/>
                </a:lnTo>
                <a:lnTo>
                  <a:pt x="4927" y="194030"/>
                </a:lnTo>
                <a:lnTo>
                  <a:pt x="0" y="243001"/>
                </a:lnTo>
                <a:lnTo>
                  <a:pt x="4927" y="291973"/>
                </a:lnTo>
                <a:lnTo>
                  <a:pt x="19088" y="337578"/>
                </a:lnTo>
                <a:lnTo>
                  <a:pt x="41490" y="378866"/>
                </a:lnTo>
                <a:lnTo>
                  <a:pt x="71170" y="414820"/>
                </a:lnTo>
                <a:lnTo>
                  <a:pt x="107137" y="444500"/>
                </a:lnTo>
                <a:lnTo>
                  <a:pt x="148412" y="466902"/>
                </a:lnTo>
                <a:lnTo>
                  <a:pt x="194017" y="481063"/>
                </a:lnTo>
                <a:lnTo>
                  <a:pt x="196951" y="481368"/>
                </a:lnTo>
                <a:lnTo>
                  <a:pt x="201815" y="482866"/>
                </a:lnTo>
                <a:lnTo>
                  <a:pt x="250786" y="487807"/>
                </a:lnTo>
                <a:lnTo>
                  <a:pt x="3112795" y="487807"/>
                </a:lnTo>
                <a:lnTo>
                  <a:pt x="3161766" y="482879"/>
                </a:lnTo>
                <a:lnTo>
                  <a:pt x="3207372" y="468718"/>
                </a:lnTo>
                <a:lnTo>
                  <a:pt x="3248647" y="446316"/>
                </a:lnTo>
                <a:lnTo>
                  <a:pt x="3284613" y="416636"/>
                </a:lnTo>
                <a:lnTo>
                  <a:pt x="3314293" y="380669"/>
                </a:lnTo>
                <a:lnTo>
                  <a:pt x="3336696" y="339394"/>
                </a:lnTo>
                <a:lnTo>
                  <a:pt x="3350857" y="293789"/>
                </a:lnTo>
                <a:lnTo>
                  <a:pt x="3355797" y="24480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40780" y="2283851"/>
            <a:ext cx="3348354" cy="486409"/>
          </a:xfrm>
          <a:custGeom>
            <a:avLst/>
            <a:gdLst/>
            <a:ahLst/>
            <a:cxnLst/>
            <a:rect l="l" t="t" r="r" b="b"/>
            <a:pathLst>
              <a:path w="3348354" h="486410">
                <a:moveTo>
                  <a:pt x="3105002" y="0"/>
                </a:moveTo>
                <a:lnTo>
                  <a:pt x="243000" y="0"/>
                </a:lnTo>
                <a:lnTo>
                  <a:pt x="194027" y="4936"/>
                </a:lnTo>
                <a:lnTo>
                  <a:pt x="148414" y="19096"/>
                </a:lnTo>
                <a:lnTo>
                  <a:pt x="107136" y="41500"/>
                </a:lnTo>
                <a:lnTo>
                  <a:pt x="71173" y="71173"/>
                </a:lnTo>
                <a:lnTo>
                  <a:pt x="41500" y="107137"/>
                </a:lnTo>
                <a:lnTo>
                  <a:pt x="19096" y="148414"/>
                </a:lnTo>
                <a:lnTo>
                  <a:pt x="4936" y="194028"/>
                </a:lnTo>
                <a:lnTo>
                  <a:pt x="0" y="242997"/>
                </a:lnTo>
                <a:lnTo>
                  <a:pt x="4936" y="291971"/>
                </a:lnTo>
                <a:lnTo>
                  <a:pt x="19096" y="337585"/>
                </a:lnTo>
                <a:lnTo>
                  <a:pt x="41500" y="378862"/>
                </a:lnTo>
                <a:lnTo>
                  <a:pt x="71173" y="414826"/>
                </a:lnTo>
                <a:lnTo>
                  <a:pt x="107136" y="444498"/>
                </a:lnTo>
                <a:lnTo>
                  <a:pt x="148414" y="466903"/>
                </a:lnTo>
                <a:lnTo>
                  <a:pt x="194027" y="481062"/>
                </a:lnTo>
                <a:lnTo>
                  <a:pt x="243000" y="485999"/>
                </a:lnTo>
                <a:lnTo>
                  <a:pt x="3104998" y="486003"/>
                </a:lnTo>
                <a:lnTo>
                  <a:pt x="3153972" y="481066"/>
                </a:lnTo>
                <a:lnTo>
                  <a:pt x="3199585" y="466907"/>
                </a:lnTo>
                <a:lnTo>
                  <a:pt x="3240862" y="444502"/>
                </a:lnTo>
                <a:lnTo>
                  <a:pt x="3276826" y="414829"/>
                </a:lnTo>
                <a:lnTo>
                  <a:pt x="3306498" y="378866"/>
                </a:lnTo>
                <a:lnTo>
                  <a:pt x="3328903" y="337588"/>
                </a:lnTo>
                <a:lnTo>
                  <a:pt x="3343062" y="291975"/>
                </a:lnTo>
                <a:lnTo>
                  <a:pt x="3348003" y="243001"/>
                </a:lnTo>
                <a:lnTo>
                  <a:pt x="3343066" y="194028"/>
                </a:lnTo>
                <a:lnTo>
                  <a:pt x="3328907" y="148414"/>
                </a:lnTo>
                <a:lnTo>
                  <a:pt x="3306502" y="107137"/>
                </a:lnTo>
                <a:lnTo>
                  <a:pt x="3276830" y="71173"/>
                </a:lnTo>
                <a:lnTo>
                  <a:pt x="3240866" y="41500"/>
                </a:lnTo>
                <a:lnTo>
                  <a:pt x="3199589" y="19096"/>
                </a:lnTo>
                <a:lnTo>
                  <a:pt x="3153975" y="4936"/>
                </a:lnTo>
                <a:lnTo>
                  <a:pt x="310500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931252" y="2300223"/>
            <a:ext cx="2478405" cy="44958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ts val="819"/>
              </a:lnSpc>
              <a:spcBef>
                <a:spcPts val="145"/>
              </a:spcBef>
            </a:pPr>
            <a:r>
              <a:rPr sz="700" b="1" dirty="0">
                <a:latin typeface="Arial"/>
                <a:cs typeface="Arial"/>
              </a:rPr>
              <a:t>Сайт</a:t>
            </a:r>
            <a:r>
              <a:rPr sz="700" b="1" spc="-10" dirty="0">
                <a:latin typeface="Arial"/>
                <a:cs typeface="Arial"/>
              </a:rPr>
              <a:t> администрации,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статьи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на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сайтах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для </a:t>
            </a:r>
            <a:r>
              <a:rPr sz="700" b="1" spc="-10" dirty="0">
                <a:latin typeface="Arial"/>
                <a:cs typeface="Arial"/>
              </a:rPr>
              <a:t>инвесторов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и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предпринимателей,</a:t>
            </a:r>
            <a:r>
              <a:rPr sz="700" b="1" spc="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регулярная</a:t>
            </a:r>
            <a:r>
              <a:rPr sz="700" b="1" spc="2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коммуникация:</a:t>
            </a:r>
            <a:endParaRPr sz="700">
              <a:latin typeface="Arial"/>
              <a:cs typeface="Arial"/>
            </a:endParaRPr>
          </a:p>
          <a:p>
            <a:pPr marL="12700" marR="161290">
              <a:lnSpc>
                <a:spcPts val="790"/>
              </a:lnSpc>
              <a:spcBef>
                <a:spcPts val="85"/>
              </a:spcBef>
            </a:pPr>
            <a:r>
              <a:rPr sz="700" b="1" dirty="0">
                <a:latin typeface="Arial"/>
                <a:cs typeface="Arial"/>
              </a:rPr>
              <a:t>с </a:t>
            </a:r>
            <a:r>
              <a:rPr sz="700" b="1" spc="-10" dirty="0">
                <a:latin typeface="Arial"/>
                <a:cs typeface="Arial"/>
              </a:rPr>
              <a:t>предпринимателями</a:t>
            </a:r>
            <a:r>
              <a:rPr sz="700" b="1" dirty="0">
                <a:latin typeface="Arial"/>
                <a:cs typeface="Arial"/>
              </a:rPr>
              <a:t> (почтовая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рассылка,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звонки,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общий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чат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администрации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с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предпринимателями)</a:t>
            </a:r>
            <a:endParaRPr sz="7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440780" y="2876558"/>
            <a:ext cx="3348354" cy="486409"/>
          </a:xfrm>
          <a:custGeom>
            <a:avLst/>
            <a:gdLst/>
            <a:ahLst/>
            <a:cxnLst/>
            <a:rect l="l" t="t" r="r" b="b"/>
            <a:pathLst>
              <a:path w="3348354" h="486410">
                <a:moveTo>
                  <a:pt x="3105002" y="0"/>
                </a:moveTo>
                <a:lnTo>
                  <a:pt x="243000" y="0"/>
                </a:lnTo>
                <a:lnTo>
                  <a:pt x="194027" y="4936"/>
                </a:lnTo>
                <a:lnTo>
                  <a:pt x="148414" y="19096"/>
                </a:lnTo>
                <a:lnTo>
                  <a:pt x="107136" y="41500"/>
                </a:lnTo>
                <a:lnTo>
                  <a:pt x="71173" y="71173"/>
                </a:lnTo>
                <a:lnTo>
                  <a:pt x="41500" y="107137"/>
                </a:lnTo>
                <a:lnTo>
                  <a:pt x="19096" y="148414"/>
                </a:lnTo>
                <a:lnTo>
                  <a:pt x="4936" y="194028"/>
                </a:lnTo>
                <a:lnTo>
                  <a:pt x="0" y="242997"/>
                </a:lnTo>
                <a:lnTo>
                  <a:pt x="4936" y="291971"/>
                </a:lnTo>
                <a:lnTo>
                  <a:pt x="19096" y="337585"/>
                </a:lnTo>
                <a:lnTo>
                  <a:pt x="41500" y="378862"/>
                </a:lnTo>
                <a:lnTo>
                  <a:pt x="71173" y="414826"/>
                </a:lnTo>
                <a:lnTo>
                  <a:pt x="107136" y="444498"/>
                </a:lnTo>
                <a:lnTo>
                  <a:pt x="148414" y="466903"/>
                </a:lnTo>
                <a:lnTo>
                  <a:pt x="194027" y="481062"/>
                </a:lnTo>
                <a:lnTo>
                  <a:pt x="243000" y="485999"/>
                </a:lnTo>
                <a:lnTo>
                  <a:pt x="3104998" y="486003"/>
                </a:lnTo>
                <a:lnTo>
                  <a:pt x="3153972" y="481066"/>
                </a:lnTo>
                <a:lnTo>
                  <a:pt x="3199585" y="466907"/>
                </a:lnTo>
                <a:lnTo>
                  <a:pt x="3240862" y="444502"/>
                </a:lnTo>
                <a:lnTo>
                  <a:pt x="3276826" y="414829"/>
                </a:lnTo>
                <a:lnTo>
                  <a:pt x="3306498" y="378866"/>
                </a:lnTo>
                <a:lnTo>
                  <a:pt x="3328903" y="337588"/>
                </a:lnTo>
                <a:lnTo>
                  <a:pt x="3343062" y="291975"/>
                </a:lnTo>
                <a:lnTo>
                  <a:pt x="3348003" y="243001"/>
                </a:lnTo>
                <a:lnTo>
                  <a:pt x="3343066" y="194028"/>
                </a:lnTo>
                <a:lnTo>
                  <a:pt x="3328907" y="148414"/>
                </a:lnTo>
                <a:lnTo>
                  <a:pt x="3306502" y="107137"/>
                </a:lnTo>
                <a:lnTo>
                  <a:pt x="3276830" y="71173"/>
                </a:lnTo>
                <a:lnTo>
                  <a:pt x="3240866" y="41500"/>
                </a:lnTo>
                <a:lnTo>
                  <a:pt x="3199589" y="19096"/>
                </a:lnTo>
                <a:lnTo>
                  <a:pt x="3153975" y="4936"/>
                </a:lnTo>
                <a:lnTo>
                  <a:pt x="310500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931252" y="3001264"/>
            <a:ext cx="2531110" cy="2330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sz="700" b="1" dirty="0">
                <a:latin typeface="Arial"/>
                <a:cs typeface="Arial"/>
              </a:rPr>
              <a:t>Привлечение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инвесторов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для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распределения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площадок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через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тендерную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процедуру</a:t>
            </a:r>
            <a:endParaRPr sz="7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439586" y="3469271"/>
            <a:ext cx="3349625" cy="492125"/>
          </a:xfrm>
          <a:custGeom>
            <a:avLst/>
            <a:gdLst/>
            <a:ahLst/>
            <a:cxnLst/>
            <a:rect l="l" t="t" r="r" b="b"/>
            <a:pathLst>
              <a:path w="3349625" h="492125">
                <a:moveTo>
                  <a:pt x="3349193" y="243001"/>
                </a:moveTo>
                <a:lnTo>
                  <a:pt x="3344253" y="194030"/>
                </a:lnTo>
                <a:lnTo>
                  <a:pt x="3330092" y="148412"/>
                </a:lnTo>
                <a:lnTo>
                  <a:pt x="3307689" y="107137"/>
                </a:lnTo>
                <a:lnTo>
                  <a:pt x="3278022" y="71170"/>
                </a:lnTo>
                <a:lnTo>
                  <a:pt x="3242056" y="41503"/>
                </a:lnTo>
                <a:lnTo>
                  <a:pt x="3200781" y="19100"/>
                </a:lnTo>
                <a:lnTo>
                  <a:pt x="3155162" y="4940"/>
                </a:lnTo>
                <a:lnTo>
                  <a:pt x="3106191" y="0"/>
                </a:lnTo>
                <a:lnTo>
                  <a:pt x="244195" y="0"/>
                </a:lnTo>
                <a:lnTo>
                  <a:pt x="195211" y="4940"/>
                </a:lnTo>
                <a:lnTo>
                  <a:pt x="149606" y="19100"/>
                </a:lnTo>
                <a:lnTo>
                  <a:pt x="108331" y="41503"/>
                </a:lnTo>
                <a:lnTo>
                  <a:pt x="72364" y="71170"/>
                </a:lnTo>
                <a:lnTo>
                  <a:pt x="42684" y="107137"/>
                </a:lnTo>
                <a:lnTo>
                  <a:pt x="20281" y="148412"/>
                </a:lnTo>
                <a:lnTo>
                  <a:pt x="6121" y="194030"/>
                </a:lnTo>
                <a:lnTo>
                  <a:pt x="5791" y="197243"/>
                </a:lnTo>
                <a:lnTo>
                  <a:pt x="4940" y="199999"/>
                </a:lnTo>
                <a:lnTo>
                  <a:pt x="0" y="248970"/>
                </a:lnTo>
                <a:lnTo>
                  <a:pt x="4940" y="297942"/>
                </a:lnTo>
                <a:lnTo>
                  <a:pt x="19100" y="343560"/>
                </a:lnTo>
                <a:lnTo>
                  <a:pt x="41503" y="384835"/>
                </a:lnTo>
                <a:lnTo>
                  <a:pt x="71170" y="420801"/>
                </a:lnTo>
                <a:lnTo>
                  <a:pt x="107137" y="450469"/>
                </a:lnTo>
                <a:lnTo>
                  <a:pt x="148412" y="472871"/>
                </a:lnTo>
                <a:lnTo>
                  <a:pt x="194030" y="487032"/>
                </a:lnTo>
                <a:lnTo>
                  <a:pt x="243001" y="491972"/>
                </a:lnTo>
                <a:lnTo>
                  <a:pt x="3104997" y="491972"/>
                </a:lnTo>
                <a:lnTo>
                  <a:pt x="3153981" y="487045"/>
                </a:lnTo>
                <a:lnTo>
                  <a:pt x="3199587" y="472884"/>
                </a:lnTo>
                <a:lnTo>
                  <a:pt x="3240862" y="450481"/>
                </a:lnTo>
                <a:lnTo>
                  <a:pt x="3276828" y="420801"/>
                </a:lnTo>
                <a:lnTo>
                  <a:pt x="3306508" y="384835"/>
                </a:lnTo>
                <a:lnTo>
                  <a:pt x="3328911" y="343560"/>
                </a:lnTo>
                <a:lnTo>
                  <a:pt x="3343071" y="297954"/>
                </a:lnTo>
                <a:lnTo>
                  <a:pt x="3343389" y="294741"/>
                </a:lnTo>
                <a:lnTo>
                  <a:pt x="3344253" y="291973"/>
                </a:lnTo>
                <a:lnTo>
                  <a:pt x="3349193" y="24300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39586" y="4061980"/>
            <a:ext cx="3349625" cy="492125"/>
          </a:xfrm>
          <a:custGeom>
            <a:avLst/>
            <a:gdLst/>
            <a:ahLst/>
            <a:cxnLst/>
            <a:rect l="l" t="t" r="r" b="b"/>
            <a:pathLst>
              <a:path w="3349625" h="492125">
                <a:moveTo>
                  <a:pt x="3349193" y="243001"/>
                </a:moveTo>
                <a:lnTo>
                  <a:pt x="3344253" y="194030"/>
                </a:lnTo>
                <a:lnTo>
                  <a:pt x="3330092" y="148412"/>
                </a:lnTo>
                <a:lnTo>
                  <a:pt x="3307689" y="107137"/>
                </a:lnTo>
                <a:lnTo>
                  <a:pt x="3278022" y="71170"/>
                </a:lnTo>
                <a:lnTo>
                  <a:pt x="3242056" y="41503"/>
                </a:lnTo>
                <a:lnTo>
                  <a:pt x="3200781" y="19100"/>
                </a:lnTo>
                <a:lnTo>
                  <a:pt x="3155162" y="4940"/>
                </a:lnTo>
                <a:lnTo>
                  <a:pt x="3106191" y="0"/>
                </a:lnTo>
                <a:lnTo>
                  <a:pt x="244195" y="0"/>
                </a:lnTo>
                <a:lnTo>
                  <a:pt x="195211" y="4940"/>
                </a:lnTo>
                <a:lnTo>
                  <a:pt x="149606" y="19100"/>
                </a:lnTo>
                <a:lnTo>
                  <a:pt x="108331" y="41503"/>
                </a:lnTo>
                <a:lnTo>
                  <a:pt x="72364" y="71170"/>
                </a:lnTo>
                <a:lnTo>
                  <a:pt x="42684" y="107137"/>
                </a:lnTo>
                <a:lnTo>
                  <a:pt x="20281" y="148412"/>
                </a:lnTo>
                <a:lnTo>
                  <a:pt x="6121" y="194030"/>
                </a:lnTo>
                <a:lnTo>
                  <a:pt x="5791" y="197243"/>
                </a:lnTo>
                <a:lnTo>
                  <a:pt x="4940" y="199999"/>
                </a:lnTo>
                <a:lnTo>
                  <a:pt x="0" y="248970"/>
                </a:lnTo>
                <a:lnTo>
                  <a:pt x="4940" y="297942"/>
                </a:lnTo>
                <a:lnTo>
                  <a:pt x="19100" y="343560"/>
                </a:lnTo>
                <a:lnTo>
                  <a:pt x="41503" y="384835"/>
                </a:lnTo>
                <a:lnTo>
                  <a:pt x="71170" y="420801"/>
                </a:lnTo>
                <a:lnTo>
                  <a:pt x="107137" y="450469"/>
                </a:lnTo>
                <a:lnTo>
                  <a:pt x="148412" y="472871"/>
                </a:lnTo>
                <a:lnTo>
                  <a:pt x="194030" y="487032"/>
                </a:lnTo>
                <a:lnTo>
                  <a:pt x="243001" y="491972"/>
                </a:lnTo>
                <a:lnTo>
                  <a:pt x="3104997" y="491972"/>
                </a:lnTo>
                <a:lnTo>
                  <a:pt x="3153981" y="487045"/>
                </a:lnTo>
                <a:lnTo>
                  <a:pt x="3199587" y="472884"/>
                </a:lnTo>
                <a:lnTo>
                  <a:pt x="3240862" y="450481"/>
                </a:lnTo>
                <a:lnTo>
                  <a:pt x="3276828" y="420801"/>
                </a:lnTo>
                <a:lnTo>
                  <a:pt x="3306508" y="384835"/>
                </a:lnTo>
                <a:lnTo>
                  <a:pt x="3328911" y="343560"/>
                </a:lnTo>
                <a:lnTo>
                  <a:pt x="3343071" y="297942"/>
                </a:lnTo>
                <a:lnTo>
                  <a:pt x="3343389" y="294741"/>
                </a:lnTo>
                <a:lnTo>
                  <a:pt x="3344253" y="291973"/>
                </a:lnTo>
                <a:lnTo>
                  <a:pt x="3349193" y="24300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40780" y="4654683"/>
            <a:ext cx="3348354" cy="486409"/>
          </a:xfrm>
          <a:custGeom>
            <a:avLst/>
            <a:gdLst/>
            <a:ahLst/>
            <a:cxnLst/>
            <a:rect l="l" t="t" r="r" b="b"/>
            <a:pathLst>
              <a:path w="3348354" h="486410">
                <a:moveTo>
                  <a:pt x="3105002" y="0"/>
                </a:moveTo>
                <a:lnTo>
                  <a:pt x="243000" y="0"/>
                </a:lnTo>
                <a:lnTo>
                  <a:pt x="194027" y="4936"/>
                </a:lnTo>
                <a:lnTo>
                  <a:pt x="148414" y="19096"/>
                </a:lnTo>
                <a:lnTo>
                  <a:pt x="107136" y="41500"/>
                </a:lnTo>
                <a:lnTo>
                  <a:pt x="71173" y="71173"/>
                </a:lnTo>
                <a:lnTo>
                  <a:pt x="41500" y="107136"/>
                </a:lnTo>
                <a:lnTo>
                  <a:pt x="19096" y="148414"/>
                </a:lnTo>
                <a:lnTo>
                  <a:pt x="4936" y="194028"/>
                </a:lnTo>
                <a:lnTo>
                  <a:pt x="0" y="242997"/>
                </a:lnTo>
                <a:lnTo>
                  <a:pt x="4936" y="291971"/>
                </a:lnTo>
                <a:lnTo>
                  <a:pt x="19096" y="337585"/>
                </a:lnTo>
                <a:lnTo>
                  <a:pt x="41500" y="378862"/>
                </a:lnTo>
                <a:lnTo>
                  <a:pt x="71173" y="414826"/>
                </a:lnTo>
                <a:lnTo>
                  <a:pt x="107136" y="444498"/>
                </a:lnTo>
                <a:lnTo>
                  <a:pt x="148414" y="466903"/>
                </a:lnTo>
                <a:lnTo>
                  <a:pt x="194027" y="481062"/>
                </a:lnTo>
                <a:lnTo>
                  <a:pt x="243000" y="485999"/>
                </a:lnTo>
                <a:lnTo>
                  <a:pt x="3104998" y="486003"/>
                </a:lnTo>
                <a:lnTo>
                  <a:pt x="3153972" y="481066"/>
                </a:lnTo>
                <a:lnTo>
                  <a:pt x="3199585" y="466907"/>
                </a:lnTo>
                <a:lnTo>
                  <a:pt x="3240862" y="444502"/>
                </a:lnTo>
                <a:lnTo>
                  <a:pt x="3276826" y="414829"/>
                </a:lnTo>
                <a:lnTo>
                  <a:pt x="3306498" y="378866"/>
                </a:lnTo>
                <a:lnTo>
                  <a:pt x="3328903" y="337588"/>
                </a:lnTo>
                <a:lnTo>
                  <a:pt x="3343062" y="291975"/>
                </a:lnTo>
                <a:lnTo>
                  <a:pt x="3348003" y="243001"/>
                </a:lnTo>
                <a:lnTo>
                  <a:pt x="3343066" y="194028"/>
                </a:lnTo>
                <a:lnTo>
                  <a:pt x="3328907" y="148414"/>
                </a:lnTo>
                <a:lnTo>
                  <a:pt x="3306502" y="107136"/>
                </a:lnTo>
                <a:lnTo>
                  <a:pt x="3276830" y="71173"/>
                </a:lnTo>
                <a:lnTo>
                  <a:pt x="3240866" y="41500"/>
                </a:lnTo>
                <a:lnTo>
                  <a:pt x="3199589" y="19096"/>
                </a:lnTo>
                <a:lnTo>
                  <a:pt x="3153975" y="4936"/>
                </a:lnTo>
                <a:lnTo>
                  <a:pt x="310500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931252" y="4726432"/>
            <a:ext cx="23901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Arial"/>
                <a:cs typeface="Arial"/>
              </a:rPr>
              <a:t>Личное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сопровождение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и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контроль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инвестиционным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уполномоченным</a:t>
            </a:r>
            <a:r>
              <a:rPr sz="700" b="1" dirty="0">
                <a:latin typeface="Arial"/>
                <a:cs typeface="Arial"/>
              </a:rPr>
              <a:t> каждого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крупного проекта на </a:t>
            </a:r>
            <a:r>
              <a:rPr sz="700" b="1" spc="-20" dirty="0">
                <a:latin typeface="Arial"/>
                <a:cs typeface="Arial"/>
              </a:rPr>
              <a:t>всех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стадиях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его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реализации</a:t>
            </a:r>
            <a:endParaRPr sz="7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440779" y="5247398"/>
            <a:ext cx="3355975" cy="488315"/>
          </a:xfrm>
          <a:custGeom>
            <a:avLst/>
            <a:gdLst/>
            <a:ahLst/>
            <a:cxnLst/>
            <a:rect l="l" t="t" r="r" b="b"/>
            <a:pathLst>
              <a:path w="3355975" h="488314">
                <a:moveTo>
                  <a:pt x="3355797" y="244817"/>
                </a:moveTo>
                <a:lnTo>
                  <a:pt x="3350857" y="195834"/>
                </a:lnTo>
                <a:lnTo>
                  <a:pt x="3336696" y="150228"/>
                </a:lnTo>
                <a:lnTo>
                  <a:pt x="3314293" y="108953"/>
                </a:lnTo>
                <a:lnTo>
                  <a:pt x="3284626" y="72986"/>
                </a:lnTo>
                <a:lnTo>
                  <a:pt x="3248660" y="43307"/>
                </a:lnTo>
                <a:lnTo>
                  <a:pt x="3207385" y="20904"/>
                </a:lnTo>
                <a:lnTo>
                  <a:pt x="3161766" y="6743"/>
                </a:lnTo>
                <a:lnTo>
                  <a:pt x="3158820" y="6451"/>
                </a:lnTo>
                <a:lnTo>
                  <a:pt x="3153968" y="4940"/>
                </a:lnTo>
                <a:lnTo>
                  <a:pt x="3104997" y="0"/>
                </a:lnTo>
                <a:lnTo>
                  <a:pt x="243001" y="0"/>
                </a:lnTo>
                <a:lnTo>
                  <a:pt x="194017" y="4940"/>
                </a:lnTo>
                <a:lnTo>
                  <a:pt x="148412" y="19100"/>
                </a:lnTo>
                <a:lnTo>
                  <a:pt x="107137" y="41503"/>
                </a:lnTo>
                <a:lnTo>
                  <a:pt x="71170" y="71170"/>
                </a:lnTo>
                <a:lnTo>
                  <a:pt x="41490" y="107137"/>
                </a:lnTo>
                <a:lnTo>
                  <a:pt x="19088" y="148412"/>
                </a:lnTo>
                <a:lnTo>
                  <a:pt x="4927" y="194030"/>
                </a:lnTo>
                <a:lnTo>
                  <a:pt x="0" y="243001"/>
                </a:lnTo>
                <a:lnTo>
                  <a:pt x="4927" y="291973"/>
                </a:lnTo>
                <a:lnTo>
                  <a:pt x="19088" y="337578"/>
                </a:lnTo>
                <a:lnTo>
                  <a:pt x="41490" y="378866"/>
                </a:lnTo>
                <a:lnTo>
                  <a:pt x="71170" y="414820"/>
                </a:lnTo>
                <a:lnTo>
                  <a:pt x="107137" y="444500"/>
                </a:lnTo>
                <a:lnTo>
                  <a:pt x="148412" y="466902"/>
                </a:lnTo>
                <a:lnTo>
                  <a:pt x="194017" y="481063"/>
                </a:lnTo>
                <a:lnTo>
                  <a:pt x="196900" y="481355"/>
                </a:lnTo>
                <a:lnTo>
                  <a:pt x="201815" y="482879"/>
                </a:lnTo>
                <a:lnTo>
                  <a:pt x="250786" y="487807"/>
                </a:lnTo>
                <a:lnTo>
                  <a:pt x="3112795" y="487819"/>
                </a:lnTo>
                <a:lnTo>
                  <a:pt x="3161766" y="482879"/>
                </a:lnTo>
                <a:lnTo>
                  <a:pt x="3207372" y="468718"/>
                </a:lnTo>
                <a:lnTo>
                  <a:pt x="3248647" y="446316"/>
                </a:lnTo>
                <a:lnTo>
                  <a:pt x="3284613" y="416636"/>
                </a:lnTo>
                <a:lnTo>
                  <a:pt x="3314293" y="380682"/>
                </a:lnTo>
                <a:lnTo>
                  <a:pt x="3336696" y="339394"/>
                </a:lnTo>
                <a:lnTo>
                  <a:pt x="3350857" y="293789"/>
                </a:lnTo>
                <a:lnTo>
                  <a:pt x="3355797" y="24481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40779" y="5840107"/>
            <a:ext cx="3355975" cy="488315"/>
          </a:xfrm>
          <a:custGeom>
            <a:avLst/>
            <a:gdLst/>
            <a:ahLst/>
            <a:cxnLst/>
            <a:rect l="l" t="t" r="r" b="b"/>
            <a:pathLst>
              <a:path w="3355975" h="488314">
                <a:moveTo>
                  <a:pt x="3355797" y="244805"/>
                </a:moveTo>
                <a:lnTo>
                  <a:pt x="3350857" y="195834"/>
                </a:lnTo>
                <a:lnTo>
                  <a:pt x="3336696" y="150228"/>
                </a:lnTo>
                <a:lnTo>
                  <a:pt x="3314293" y="108940"/>
                </a:lnTo>
                <a:lnTo>
                  <a:pt x="3284626" y="72986"/>
                </a:lnTo>
                <a:lnTo>
                  <a:pt x="3248660" y="43307"/>
                </a:lnTo>
                <a:lnTo>
                  <a:pt x="3207385" y="20904"/>
                </a:lnTo>
                <a:lnTo>
                  <a:pt x="3161766" y="6743"/>
                </a:lnTo>
                <a:lnTo>
                  <a:pt x="3158820" y="6451"/>
                </a:lnTo>
                <a:lnTo>
                  <a:pt x="3153968" y="4940"/>
                </a:lnTo>
                <a:lnTo>
                  <a:pt x="3104997" y="0"/>
                </a:lnTo>
                <a:lnTo>
                  <a:pt x="243001" y="0"/>
                </a:lnTo>
                <a:lnTo>
                  <a:pt x="194017" y="4940"/>
                </a:lnTo>
                <a:lnTo>
                  <a:pt x="148412" y="19100"/>
                </a:lnTo>
                <a:lnTo>
                  <a:pt x="107137" y="41503"/>
                </a:lnTo>
                <a:lnTo>
                  <a:pt x="71170" y="71170"/>
                </a:lnTo>
                <a:lnTo>
                  <a:pt x="41490" y="107137"/>
                </a:lnTo>
                <a:lnTo>
                  <a:pt x="19088" y="148412"/>
                </a:lnTo>
                <a:lnTo>
                  <a:pt x="4927" y="194030"/>
                </a:lnTo>
                <a:lnTo>
                  <a:pt x="0" y="243001"/>
                </a:lnTo>
                <a:lnTo>
                  <a:pt x="4927" y="291973"/>
                </a:lnTo>
                <a:lnTo>
                  <a:pt x="19088" y="337578"/>
                </a:lnTo>
                <a:lnTo>
                  <a:pt x="41490" y="378866"/>
                </a:lnTo>
                <a:lnTo>
                  <a:pt x="71170" y="414820"/>
                </a:lnTo>
                <a:lnTo>
                  <a:pt x="107137" y="444500"/>
                </a:lnTo>
                <a:lnTo>
                  <a:pt x="148412" y="466902"/>
                </a:lnTo>
                <a:lnTo>
                  <a:pt x="194017" y="481063"/>
                </a:lnTo>
                <a:lnTo>
                  <a:pt x="196951" y="481368"/>
                </a:lnTo>
                <a:lnTo>
                  <a:pt x="201815" y="482866"/>
                </a:lnTo>
                <a:lnTo>
                  <a:pt x="250786" y="487807"/>
                </a:lnTo>
                <a:lnTo>
                  <a:pt x="3112795" y="487807"/>
                </a:lnTo>
                <a:lnTo>
                  <a:pt x="3161766" y="482879"/>
                </a:lnTo>
                <a:lnTo>
                  <a:pt x="3207372" y="468718"/>
                </a:lnTo>
                <a:lnTo>
                  <a:pt x="3248647" y="446316"/>
                </a:lnTo>
                <a:lnTo>
                  <a:pt x="3284613" y="416636"/>
                </a:lnTo>
                <a:lnTo>
                  <a:pt x="3314293" y="380669"/>
                </a:lnTo>
                <a:lnTo>
                  <a:pt x="3336696" y="339394"/>
                </a:lnTo>
                <a:lnTo>
                  <a:pt x="3350857" y="293789"/>
                </a:lnTo>
                <a:lnTo>
                  <a:pt x="3355797" y="24480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6623" y="2340864"/>
            <a:ext cx="368807" cy="368808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2719" y="2935223"/>
            <a:ext cx="368807" cy="36880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2760" y="2935223"/>
            <a:ext cx="362712" cy="362712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785692" y="3598671"/>
            <a:ext cx="1694180" cy="23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0"/>
              </a:spcBef>
            </a:pP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ИНФРАСТРУКТУРА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815"/>
              </a:lnSpc>
            </a:pPr>
            <a:r>
              <a:rPr sz="700" b="1" dirty="0">
                <a:solidFill>
                  <a:srgbClr val="4756A0"/>
                </a:solidFill>
                <a:latin typeface="Arial"/>
                <a:cs typeface="Arial"/>
              </a:rPr>
              <a:t>НА</a:t>
            </a:r>
            <a:r>
              <a:rPr sz="700" b="1" spc="2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ИНВЕСТИЦИОННЫХ</a:t>
            </a:r>
            <a:r>
              <a:rPr sz="700" b="1" spc="3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ПЛОЩАДКАХ</a:t>
            </a:r>
            <a:endParaRPr sz="7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5692" y="4193032"/>
            <a:ext cx="1517015" cy="23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0"/>
              </a:spcBef>
            </a:pPr>
            <a:r>
              <a:rPr sz="700" b="1" dirty="0">
                <a:solidFill>
                  <a:srgbClr val="4756A0"/>
                </a:solidFill>
                <a:latin typeface="Arial"/>
                <a:cs typeface="Arial"/>
              </a:rPr>
              <a:t>РАБОТА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4756A0"/>
                </a:solidFill>
                <a:latin typeface="Arial"/>
                <a:cs typeface="Arial"/>
              </a:rPr>
              <a:t>С</a:t>
            </a:r>
            <a:r>
              <a:rPr sz="700" b="1" spc="-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ИНВЕСТОРАМИ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815"/>
              </a:lnSpc>
            </a:pPr>
            <a:r>
              <a:rPr sz="700" b="1" dirty="0">
                <a:solidFill>
                  <a:srgbClr val="4756A0"/>
                </a:solidFill>
                <a:latin typeface="Arial"/>
                <a:cs typeface="Arial"/>
              </a:rPr>
              <a:t>БЕЗ</a:t>
            </a:r>
            <a:r>
              <a:rPr sz="700" b="1" spc="2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ИНВЕСТИЦИОННОГО</a:t>
            </a:r>
            <a:r>
              <a:rPr sz="700" b="1" spc="4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ПЛАНА</a:t>
            </a:r>
            <a:endParaRPr sz="7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43880" y="3653535"/>
            <a:ext cx="22263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Arial"/>
                <a:cs typeface="Arial"/>
              </a:rPr>
              <a:t>Создание </a:t>
            </a:r>
            <a:r>
              <a:rPr sz="700" b="1" spc="-10" dirty="0">
                <a:latin typeface="Arial"/>
                <a:cs typeface="Arial"/>
              </a:rPr>
              <a:t>инфраструктуры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по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запросу </a:t>
            </a:r>
            <a:r>
              <a:rPr sz="700" b="1" spc="-10" dirty="0">
                <a:latin typeface="Arial"/>
                <a:cs typeface="Arial"/>
              </a:rPr>
              <a:t>инвестора</a:t>
            </a:r>
            <a:endParaRPr sz="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43880" y="4193032"/>
            <a:ext cx="2321560" cy="2330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sz="700" b="1" dirty="0">
                <a:latin typeface="Arial"/>
                <a:cs typeface="Arial"/>
              </a:rPr>
              <a:t>Проводятся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переговоры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и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осмотр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инвестиционных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площадок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по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запросу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инвестора</a:t>
            </a:r>
            <a:endParaRPr sz="7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30067" y="3546855"/>
            <a:ext cx="25133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Arial"/>
                <a:cs typeface="Arial"/>
              </a:rPr>
              <a:t>Создание инженерной и </a:t>
            </a:r>
            <a:r>
              <a:rPr sz="700" b="1" spc="-10" dirty="0">
                <a:latin typeface="Arial"/>
                <a:cs typeface="Arial"/>
              </a:rPr>
              <a:t>транспортной</a:t>
            </a:r>
            <a:r>
              <a:rPr sz="700" b="1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инфраструктуры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до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прихода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инвестора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на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объект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с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целью</a:t>
            </a:r>
            <a:r>
              <a:rPr sz="700" b="1" spc="-10" dirty="0">
                <a:latin typeface="Arial"/>
                <a:cs typeface="Arial"/>
              </a:rPr>
              <a:t> экономии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времени</a:t>
            </a:r>
            <a:endParaRPr sz="7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930067" y="4193032"/>
            <a:ext cx="2590165" cy="2330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sz="700" b="1" dirty="0">
                <a:latin typeface="Arial"/>
                <a:cs typeface="Arial"/>
              </a:rPr>
              <a:t>Создание</a:t>
            </a:r>
            <a:r>
              <a:rPr sz="700" b="1" spc="-3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проектной</a:t>
            </a:r>
            <a:r>
              <a:rPr sz="700" b="1" spc="-3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команды,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которая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составляет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инвестиционные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планы и выводит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проекты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на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площадки</a:t>
            </a:r>
            <a:endParaRPr sz="700">
              <a:latin typeface="Arial"/>
              <a:cs typeface="Arial"/>
            </a:endParaRPr>
          </a:p>
        </p:txBody>
      </p:sp>
      <p:pic>
        <p:nvPicPr>
          <p:cNvPr id="49" name="object 4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16623" y="3532632"/>
            <a:ext cx="368807" cy="368808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23616" y="3532632"/>
            <a:ext cx="362711" cy="362711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22719" y="4126991"/>
            <a:ext cx="368807" cy="368807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29711" y="4126991"/>
            <a:ext cx="365760" cy="362712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794673" y="5372608"/>
            <a:ext cx="1429385" cy="2330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sz="700" b="1" dirty="0">
                <a:solidFill>
                  <a:srgbClr val="4756A0"/>
                </a:solidFill>
                <a:latin typeface="Arial"/>
                <a:cs typeface="Arial"/>
              </a:rPr>
              <a:t>РАБОТА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4756A0"/>
                </a:solidFill>
                <a:latin typeface="Arial"/>
                <a:cs typeface="Arial"/>
              </a:rPr>
              <a:t>С</a:t>
            </a:r>
            <a:r>
              <a:rPr sz="700" b="1" spc="-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ПОТЕНЦИАЛЬНЫМИ</a:t>
            </a:r>
            <a:r>
              <a:rPr sz="7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ИНВЕСТОРАМИ</a:t>
            </a:r>
            <a:endParaRPr sz="7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94673" y="5912103"/>
            <a:ext cx="1665605" cy="348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5"/>
              </a:spcBef>
            </a:pPr>
            <a:r>
              <a:rPr sz="700" b="1" dirty="0">
                <a:solidFill>
                  <a:srgbClr val="4756A0"/>
                </a:solidFill>
                <a:latin typeface="Arial"/>
                <a:cs typeface="Arial"/>
              </a:rPr>
              <a:t>РАБОТА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4756A0"/>
                </a:solidFill>
                <a:latin typeface="Arial"/>
                <a:cs typeface="Arial"/>
              </a:rPr>
              <a:t>С</a:t>
            </a:r>
            <a:r>
              <a:rPr sz="700" b="1" spc="-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РЕАЛИЗОВАННЫМИ</a:t>
            </a:r>
            <a:r>
              <a:rPr sz="7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4756A0"/>
                </a:solidFill>
                <a:latin typeface="Arial"/>
                <a:cs typeface="Arial"/>
              </a:rPr>
              <a:t>ПРОЕКТАМИ</a:t>
            </a:r>
            <a:r>
              <a:rPr sz="700" b="1" spc="-2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4756A0"/>
                </a:solidFill>
                <a:latin typeface="Arial"/>
                <a:cs typeface="Arial"/>
              </a:rPr>
              <a:t>НА</a:t>
            </a:r>
            <a:r>
              <a:rPr sz="700" b="1" spc="-2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ИНВЕСТИЦИОННЫХ</a:t>
            </a:r>
            <a:r>
              <a:rPr sz="7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ПЛОЩАДКАХ</a:t>
            </a:r>
            <a:endParaRPr sz="7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452859" y="5372608"/>
            <a:ext cx="2153920" cy="2330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sz="700" b="1" dirty="0">
                <a:latin typeface="Arial"/>
                <a:cs typeface="Arial"/>
              </a:rPr>
              <a:t>Подготовка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к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возможному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 err="1">
                <a:latin typeface="Arial"/>
                <a:cs typeface="Arial"/>
              </a:rPr>
              <a:t>приходу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spc="-10" dirty="0" err="1" smtClean="0">
                <a:latin typeface="Arial"/>
                <a:cs typeface="Arial"/>
              </a:rPr>
              <a:t>инвесторов</a:t>
            </a:r>
            <a:r>
              <a:rPr sz="700" b="1" spc="500" dirty="0" smtClean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при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возникновении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интереса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с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их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стороны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452859" y="5966967"/>
            <a:ext cx="2289810" cy="23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0"/>
              </a:spcBef>
            </a:pPr>
            <a:r>
              <a:rPr sz="700" b="1" dirty="0">
                <a:latin typeface="Arial"/>
                <a:cs typeface="Arial"/>
              </a:rPr>
              <a:t>Регулярная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обратная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связь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и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помощь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815"/>
              </a:lnSpc>
            </a:pPr>
            <a:r>
              <a:rPr sz="700" b="1" dirty="0">
                <a:latin typeface="Arial"/>
                <a:cs typeface="Arial"/>
              </a:rPr>
              <a:t>с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дальнейшим</a:t>
            </a:r>
            <a:r>
              <a:rPr sz="700" b="1" spc="-10" dirty="0">
                <a:latin typeface="Arial"/>
                <a:cs typeface="Arial"/>
              </a:rPr>
              <a:t> развитием </a:t>
            </a:r>
            <a:r>
              <a:rPr sz="700" b="1" dirty="0">
                <a:latin typeface="Arial"/>
                <a:cs typeface="Arial"/>
              </a:rPr>
              <a:t>в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случае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необходимости</a:t>
            </a:r>
            <a:endParaRPr sz="7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939047" y="5265927"/>
            <a:ext cx="2678430" cy="449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05"/>
              </a:spcBef>
            </a:pPr>
            <a:r>
              <a:rPr sz="700" b="1" dirty="0">
                <a:latin typeface="Arial"/>
                <a:cs typeface="Arial"/>
              </a:rPr>
              <a:t>Подготовка</a:t>
            </a:r>
            <a:r>
              <a:rPr sz="700" b="1" spc="-3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к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возможному</a:t>
            </a:r>
            <a:r>
              <a:rPr sz="700" b="1" spc="-3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приходу</a:t>
            </a:r>
            <a:r>
              <a:rPr sz="700" b="1" spc="-3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инвесторов,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создание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информационно-аналитических</a:t>
            </a:r>
            <a:r>
              <a:rPr sz="700" b="1" spc="4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буклетов,</a:t>
            </a:r>
            <a:r>
              <a:rPr sz="700" b="1" spc="6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сохранение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контактов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потенциальных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инвесторов,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составления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списка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для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дальнейшей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регулярной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коммуникации</a:t>
            </a:r>
            <a:endParaRPr sz="7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939047" y="5966967"/>
            <a:ext cx="2289810" cy="23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0"/>
              </a:spcBef>
            </a:pPr>
            <a:r>
              <a:rPr sz="700" b="1" dirty="0">
                <a:latin typeface="Arial"/>
                <a:cs typeface="Arial"/>
              </a:rPr>
              <a:t>Регулярная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обратная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связь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и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помощь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815"/>
              </a:lnSpc>
            </a:pPr>
            <a:r>
              <a:rPr sz="700" b="1" dirty="0">
                <a:latin typeface="Arial"/>
                <a:cs typeface="Arial"/>
              </a:rPr>
              <a:t>с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дальнейшим</a:t>
            </a:r>
            <a:r>
              <a:rPr sz="700" b="1" spc="-10" dirty="0">
                <a:latin typeface="Arial"/>
                <a:cs typeface="Arial"/>
              </a:rPr>
              <a:t> развитием </a:t>
            </a:r>
            <a:r>
              <a:rPr sz="700" b="1" dirty="0">
                <a:latin typeface="Arial"/>
                <a:cs typeface="Arial"/>
              </a:rPr>
              <a:t>в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случае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необходимости</a:t>
            </a:r>
            <a:endParaRPr sz="700">
              <a:latin typeface="Arial"/>
              <a:cs typeface="Arial"/>
            </a:endParaRPr>
          </a:p>
        </p:txBody>
      </p:sp>
      <p:pic>
        <p:nvPicPr>
          <p:cNvPr id="59" name="object 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31864" y="4715255"/>
            <a:ext cx="368807" cy="368807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22719" y="5312663"/>
            <a:ext cx="368807" cy="368808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32760" y="5312663"/>
            <a:ext cx="362712" cy="362712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31864" y="5907023"/>
            <a:ext cx="368807" cy="368808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32760" y="2340864"/>
            <a:ext cx="368808" cy="368808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32760" y="4715255"/>
            <a:ext cx="368808" cy="368807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032760" y="5907023"/>
            <a:ext cx="368808" cy="368808"/>
          </a:xfrm>
          <a:prstGeom prst="rect">
            <a:avLst/>
          </a:prstGeom>
        </p:spPr>
      </p:pic>
      <p:sp>
        <p:nvSpPr>
          <p:cNvPr id="66" name="object 66"/>
          <p:cNvSpPr txBox="1">
            <a:spLocks noGrp="1"/>
          </p:cNvSpPr>
          <p:nvPr>
            <p:ph type="ftr" sz="quarter" idx="5"/>
          </p:nvPr>
        </p:nvSpPr>
        <p:spPr>
          <a:xfrm>
            <a:off x="614316" y="6603972"/>
            <a:ext cx="402653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10" dirty="0"/>
              <a:t> </a:t>
            </a:r>
            <a:r>
              <a:rPr spc="-20" dirty="0"/>
              <a:t>ПРОФИЛЬ</a:t>
            </a:r>
            <a:r>
              <a:rPr spc="10" dirty="0"/>
              <a:t> </a:t>
            </a:r>
            <a:r>
              <a:rPr lang="ru-RU" dirty="0"/>
              <a:t>МАНСКОГО РАЙОНА</a:t>
            </a:r>
            <a:endParaRPr spc="-10" dirty="0"/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МЕРЫ</a:t>
            </a:r>
            <a:r>
              <a:rPr spc="-60" dirty="0"/>
              <a:t> </a:t>
            </a:r>
            <a:r>
              <a:rPr spc="-25" dirty="0"/>
              <a:t>ГОСУДАРСТВЕННОЙ</a:t>
            </a:r>
            <a:r>
              <a:rPr spc="-60" dirty="0"/>
              <a:t> </a:t>
            </a:r>
            <a:r>
              <a:rPr spc="-10" dirty="0"/>
              <a:t>ПОДДЕРЖКИ</a:t>
            </a:r>
          </a:p>
        </p:txBody>
      </p:sp>
      <p:sp>
        <p:nvSpPr>
          <p:cNvPr id="3" name="object 3"/>
          <p:cNvSpPr/>
          <p:nvPr/>
        </p:nvSpPr>
        <p:spPr>
          <a:xfrm>
            <a:off x="627016" y="163628"/>
            <a:ext cx="1346200" cy="274320"/>
          </a:xfrm>
          <a:custGeom>
            <a:avLst/>
            <a:gdLst/>
            <a:ahLst/>
            <a:cxnLst/>
            <a:rect l="l" t="t" r="r" b="b"/>
            <a:pathLst>
              <a:path w="1346200" h="274320">
                <a:moveTo>
                  <a:pt x="1208699" y="0"/>
                </a:moveTo>
                <a:lnTo>
                  <a:pt x="136922" y="0"/>
                </a:lnTo>
                <a:lnTo>
                  <a:pt x="93644" y="6980"/>
                </a:lnTo>
                <a:lnTo>
                  <a:pt x="56057" y="26418"/>
                </a:lnTo>
                <a:lnTo>
                  <a:pt x="26418" y="56058"/>
                </a:lnTo>
                <a:lnTo>
                  <a:pt x="6980" y="93644"/>
                </a:lnTo>
                <a:lnTo>
                  <a:pt x="0" y="136921"/>
                </a:lnTo>
                <a:lnTo>
                  <a:pt x="6980" y="180199"/>
                </a:lnTo>
                <a:lnTo>
                  <a:pt x="26418" y="217786"/>
                </a:lnTo>
                <a:lnTo>
                  <a:pt x="56057" y="247425"/>
                </a:lnTo>
                <a:lnTo>
                  <a:pt x="93644" y="266863"/>
                </a:lnTo>
                <a:lnTo>
                  <a:pt x="136922" y="273843"/>
                </a:lnTo>
                <a:lnTo>
                  <a:pt x="1208698" y="273845"/>
                </a:lnTo>
                <a:lnTo>
                  <a:pt x="1251976" y="266864"/>
                </a:lnTo>
                <a:lnTo>
                  <a:pt x="1289563" y="247427"/>
                </a:lnTo>
                <a:lnTo>
                  <a:pt x="1319202" y="217787"/>
                </a:lnTo>
                <a:lnTo>
                  <a:pt x="1338640" y="180200"/>
                </a:lnTo>
                <a:lnTo>
                  <a:pt x="1345622" y="136922"/>
                </a:lnTo>
                <a:lnTo>
                  <a:pt x="1338641" y="93644"/>
                </a:lnTo>
                <a:lnTo>
                  <a:pt x="1319204" y="56058"/>
                </a:lnTo>
                <a:lnTo>
                  <a:pt x="1289564" y="26418"/>
                </a:lnTo>
                <a:lnTo>
                  <a:pt x="1251977" y="6980"/>
                </a:lnTo>
                <a:lnTo>
                  <a:pt x="1208699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419" y="227076"/>
            <a:ext cx="10553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меры</a:t>
            </a: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господдержки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36134" y="1424448"/>
            <a:ext cx="1710055" cy="1710055"/>
            <a:chOff x="627014" y="1401545"/>
            <a:chExt cx="1710055" cy="1710055"/>
          </a:xfrm>
        </p:grpSpPr>
        <p:sp>
          <p:nvSpPr>
            <p:cNvPr id="6" name="object 6"/>
            <p:cNvSpPr/>
            <p:nvPr/>
          </p:nvSpPr>
          <p:spPr>
            <a:xfrm>
              <a:off x="627014" y="1401545"/>
              <a:ext cx="1710055" cy="1710055"/>
            </a:xfrm>
            <a:custGeom>
              <a:avLst/>
              <a:gdLst/>
              <a:ahLst/>
              <a:cxnLst/>
              <a:rect l="l" t="t" r="r" b="b"/>
              <a:pathLst>
                <a:path w="1710055" h="1710055">
                  <a:moveTo>
                    <a:pt x="1428961" y="0"/>
                  </a:moveTo>
                  <a:lnTo>
                    <a:pt x="281039" y="0"/>
                  </a:lnTo>
                  <a:lnTo>
                    <a:pt x="235453" y="3678"/>
                  </a:lnTo>
                  <a:lnTo>
                    <a:pt x="192209" y="14327"/>
                  </a:lnTo>
                  <a:lnTo>
                    <a:pt x="151885" y="31369"/>
                  </a:lnTo>
                  <a:lnTo>
                    <a:pt x="115061" y="54224"/>
                  </a:lnTo>
                  <a:lnTo>
                    <a:pt x="82314" y="82314"/>
                  </a:lnTo>
                  <a:lnTo>
                    <a:pt x="54224" y="115060"/>
                  </a:lnTo>
                  <a:lnTo>
                    <a:pt x="31369" y="151885"/>
                  </a:lnTo>
                  <a:lnTo>
                    <a:pt x="14327" y="192208"/>
                  </a:lnTo>
                  <a:lnTo>
                    <a:pt x="3678" y="235452"/>
                  </a:lnTo>
                  <a:lnTo>
                    <a:pt x="0" y="281038"/>
                  </a:lnTo>
                  <a:lnTo>
                    <a:pt x="0" y="1428960"/>
                  </a:lnTo>
                  <a:lnTo>
                    <a:pt x="3678" y="1474546"/>
                  </a:lnTo>
                  <a:lnTo>
                    <a:pt x="14327" y="1517790"/>
                  </a:lnTo>
                  <a:lnTo>
                    <a:pt x="31369" y="1558114"/>
                  </a:lnTo>
                  <a:lnTo>
                    <a:pt x="54224" y="1594938"/>
                  </a:lnTo>
                  <a:lnTo>
                    <a:pt x="82314" y="1627684"/>
                  </a:lnTo>
                  <a:lnTo>
                    <a:pt x="115061" y="1655774"/>
                  </a:lnTo>
                  <a:lnTo>
                    <a:pt x="151885" y="1678630"/>
                  </a:lnTo>
                  <a:lnTo>
                    <a:pt x="192209" y="1695671"/>
                  </a:lnTo>
                  <a:lnTo>
                    <a:pt x="235453" y="1706320"/>
                  </a:lnTo>
                  <a:lnTo>
                    <a:pt x="281039" y="1709999"/>
                  </a:lnTo>
                  <a:lnTo>
                    <a:pt x="1428961" y="1709999"/>
                  </a:lnTo>
                  <a:lnTo>
                    <a:pt x="1474546" y="1706320"/>
                  </a:lnTo>
                  <a:lnTo>
                    <a:pt x="1517790" y="1695671"/>
                  </a:lnTo>
                  <a:lnTo>
                    <a:pt x="1558114" y="1678630"/>
                  </a:lnTo>
                  <a:lnTo>
                    <a:pt x="1594938" y="1655774"/>
                  </a:lnTo>
                  <a:lnTo>
                    <a:pt x="1627685" y="1627684"/>
                  </a:lnTo>
                  <a:lnTo>
                    <a:pt x="1655775" y="1594938"/>
                  </a:lnTo>
                  <a:lnTo>
                    <a:pt x="1678630" y="1558114"/>
                  </a:lnTo>
                  <a:lnTo>
                    <a:pt x="1695671" y="1517790"/>
                  </a:lnTo>
                  <a:lnTo>
                    <a:pt x="1706321" y="1474546"/>
                  </a:lnTo>
                  <a:lnTo>
                    <a:pt x="1709999" y="1428960"/>
                  </a:lnTo>
                  <a:lnTo>
                    <a:pt x="1709999" y="281038"/>
                  </a:lnTo>
                  <a:lnTo>
                    <a:pt x="1706321" y="235452"/>
                  </a:lnTo>
                  <a:lnTo>
                    <a:pt x="1695671" y="192208"/>
                  </a:lnTo>
                  <a:lnTo>
                    <a:pt x="1678630" y="151885"/>
                  </a:lnTo>
                  <a:lnTo>
                    <a:pt x="1655775" y="115060"/>
                  </a:lnTo>
                  <a:lnTo>
                    <a:pt x="1627685" y="82314"/>
                  </a:lnTo>
                  <a:lnTo>
                    <a:pt x="1594938" y="54224"/>
                  </a:lnTo>
                  <a:lnTo>
                    <a:pt x="1558114" y="31369"/>
                  </a:lnTo>
                  <a:lnTo>
                    <a:pt x="1517790" y="14327"/>
                  </a:lnTo>
                  <a:lnTo>
                    <a:pt x="1474546" y="3678"/>
                  </a:lnTo>
                  <a:lnTo>
                    <a:pt x="142896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5507" y="1526428"/>
              <a:ext cx="1457325" cy="587375"/>
            </a:xfrm>
            <a:custGeom>
              <a:avLst/>
              <a:gdLst/>
              <a:ahLst/>
              <a:cxnLst/>
              <a:rect l="l" t="t" r="r" b="b"/>
              <a:pathLst>
                <a:path w="1457325" h="587375">
                  <a:moveTo>
                    <a:pt x="1281429" y="0"/>
                  </a:moveTo>
                  <a:lnTo>
                    <a:pt x="175488" y="0"/>
                  </a:lnTo>
                  <a:lnTo>
                    <a:pt x="128836" y="6268"/>
                  </a:lnTo>
                  <a:lnTo>
                    <a:pt x="86915" y="23959"/>
                  </a:lnTo>
                  <a:lnTo>
                    <a:pt x="51399" y="51399"/>
                  </a:lnTo>
                  <a:lnTo>
                    <a:pt x="23959" y="86915"/>
                  </a:lnTo>
                  <a:lnTo>
                    <a:pt x="6268" y="128836"/>
                  </a:lnTo>
                  <a:lnTo>
                    <a:pt x="0" y="175488"/>
                  </a:lnTo>
                  <a:lnTo>
                    <a:pt x="0" y="411308"/>
                  </a:lnTo>
                  <a:lnTo>
                    <a:pt x="6268" y="457960"/>
                  </a:lnTo>
                  <a:lnTo>
                    <a:pt x="23959" y="499881"/>
                  </a:lnTo>
                  <a:lnTo>
                    <a:pt x="51399" y="535397"/>
                  </a:lnTo>
                  <a:lnTo>
                    <a:pt x="86915" y="562837"/>
                  </a:lnTo>
                  <a:lnTo>
                    <a:pt x="128836" y="580528"/>
                  </a:lnTo>
                  <a:lnTo>
                    <a:pt x="175488" y="586797"/>
                  </a:lnTo>
                  <a:lnTo>
                    <a:pt x="1281429" y="586797"/>
                  </a:lnTo>
                  <a:lnTo>
                    <a:pt x="1328081" y="580528"/>
                  </a:lnTo>
                  <a:lnTo>
                    <a:pt x="1370001" y="562837"/>
                  </a:lnTo>
                  <a:lnTo>
                    <a:pt x="1405518" y="535397"/>
                  </a:lnTo>
                  <a:lnTo>
                    <a:pt x="1432958" y="499881"/>
                  </a:lnTo>
                  <a:lnTo>
                    <a:pt x="1450649" y="457960"/>
                  </a:lnTo>
                  <a:lnTo>
                    <a:pt x="1456918" y="411308"/>
                  </a:lnTo>
                  <a:lnTo>
                    <a:pt x="1456918" y="175488"/>
                  </a:lnTo>
                  <a:lnTo>
                    <a:pt x="1450649" y="128836"/>
                  </a:lnTo>
                  <a:lnTo>
                    <a:pt x="1432958" y="86915"/>
                  </a:lnTo>
                  <a:lnTo>
                    <a:pt x="1405518" y="51399"/>
                  </a:lnTo>
                  <a:lnTo>
                    <a:pt x="1370001" y="23959"/>
                  </a:lnTo>
                  <a:lnTo>
                    <a:pt x="1328081" y="6268"/>
                  </a:lnTo>
                  <a:lnTo>
                    <a:pt x="1281429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605920" y="1580642"/>
            <a:ext cx="1710055" cy="1710055"/>
            <a:chOff x="2485201" y="1401545"/>
            <a:chExt cx="1710055" cy="1710055"/>
          </a:xfrm>
        </p:grpSpPr>
        <p:sp>
          <p:nvSpPr>
            <p:cNvPr id="9" name="object 9"/>
            <p:cNvSpPr/>
            <p:nvPr/>
          </p:nvSpPr>
          <p:spPr>
            <a:xfrm>
              <a:off x="2485201" y="1401545"/>
              <a:ext cx="1710055" cy="1710055"/>
            </a:xfrm>
            <a:custGeom>
              <a:avLst/>
              <a:gdLst/>
              <a:ahLst/>
              <a:cxnLst/>
              <a:rect l="l" t="t" r="r" b="b"/>
              <a:pathLst>
                <a:path w="1710054" h="1710055">
                  <a:moveTo>
                    <a:pt x="1428960" y="0"/>
                  </a:moveTo>
                  <a:lnTo>
                    <a:pt x="281039" y="0"/>
                  </a:lnTo>
                  <a:lnTo>
                    <a:pt x="235453" y="3678"/>
                  </a:lnTo>
                  <a:lnTo>
                    <a:pt x="192209" y="14327"/>
                  </a:lnTo>
                  <a:lnTo>
                    <a:pt x="151885" y="31369"/>
                  </a:lnTo>
                  <a:lnTo>
                    <a:pt x="115061" y="54224"/>
                  </a:lnTo>
                  <a:lnTo>
                    <a:pt x="82314" y="82314"/>
                  </a:lnTo>
                  <a:lnTo>
                    <a:pt x="54224" y="115060"/>
                  </a:lnTo>
                  <a:lnTo>
                    <a:pt x="31369" y="151885"/>
                  </a:lnTo>
                  <a:lnTo>
                    <a:pt x="14327" y="192208"/>
                  </a:lnTo>
                  <a:lnTo>
                    <a:pt x="3678" y="235452"/>
                  </a:lnTo>
                  <a:lnTo>
                    <a:pt x="0" y="281038"/>
                  </a:lnTo>
                  <a:lnTo>
                    <a:pt x="0" y="1428960"/>
                  </a:lnTo>
                  <a:lnTo>
                    <a:pt x="3678" y="1474546"/>
                  </a:lnTo>
                  <a:lnTo>
                    <a:pt x="14327" y="1517790"/>
                  </a:lnTo>
                  <a:lnTo>
                    <a:pt x="31369" y="1558114"/>
                  </a:lnTo>
                  <a:lnTo>
                    <a:pt x="54224" y="1594938"/>
                  </a:lnTo>
                  <a:lnTo>
                    <a:pt x="82314" y="1627684"/>
                  </a:lnTo>
                  <a:lnTo>
                    <a:pt x="115061" y="1655774"/>
                  </a:lnTo>
                  <a:lnTo>
                    <a:pt x="151885" y="1678630"/>
                  </a:lnTo>
                  <a:lnTo>
                    <a:pt x="192209" y="1695671"/>
                  </a:lnTo>
                  <a:lnTo>
                    <a:pt x="235453" y="1706320"/>
                  </a:lnTo>
                  <a:lnTo>
                    <a:pt x="281039" y="1709999"/>
                  </a:lnTo>
                  <a:lnTo>
                    <a:pt x="1428960" y="1709999"/>
                  </a:lnTo>
                  <a:lnTo>
                    <a:pt x="1474546" y="1706320"/>
                  </a:lnTo>
                  <a:lnTo>
                    <a:pt x="1517790" y="1695671"/>
                  </a:lnTo>
                  <a:lnTo>
                    <a:pt x="1558114" y="1678630"/>
                  </a:lnTo>
                  <a:lnTo>
                    <a:pt x="1594938" y="1655774"/>
                  </a:lnTo>
                  <a:lnTo>
                    <a:pt x="1627685" y="1627684"/>
                  </a:lnTo>
                  <a:lnTo>
                    <a:pt x="1655775" y="1594938"/>
                  </a:lnTo>
                  <a:lnTo>
                    <a:pt x="1678631" y="1558114"/>
                  </a:lnTo>
                  <a:lnTo>
                    <a:pt x="1695672" y="1517790"/>
                  </a:lnTo>
                  <a:lnTo>
                    <a:pt x="1706322" y="1474546"/>
                  </a:lnTo>
                  <a:lnTo>
                    <a:pt x="1710000" y="1428960"/>
                  </a:lnTo>
                  <a:lnTo>
                    <a:pt x="1710000" y="281038"/>
                  </a:lnTo>
                  <a:lnTo>
                    <a:pt x="1706322" y="235452"/>
                  </a:lnTo>
                  <a:lnTo>
                    <a:pt x="1695672" y="192208"/>
                  </a:lnTo>
                  <a:lnTo>
                    <a:pt x="1678631" y="151885"/>
                  </a:lnTo>
                  <a:lnTo>
                    <a:pt x="1655775" y="115060"/>
                  </a:lnTo>
                  <a:lnTo>
                    <a:pt x="1627685" y="82314"/>
                  </a:lnTo>
                  <a:lnTo>
                    <a:pt x="1594938" y="54224"/>
                  </a:lnTo>
                  <a:lnTo>
                    <a:pt x="1558114" y="31369"/>
                  </a:lnTo>
                  <a:lnTo>
                    <a:pt x="1517790" y="14327"/>
                  </a:lnTo>
                  <a:lnTo>
                    <a:pt x="1474546" y="3678"/>
                  </a:lnTo>
                  <a:lnTo>
                    <a:pt x="14289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03695" y="1526428"/>
              <a:ext cx="1457325" cy="587375"/>
            </a:xfrm>
            <a:custGeom>
              <a:avLst/>
              <a:gdLst/>
              <a:ahLst/>
              <a:cxnLst/>
              <a:rect l="l" t="t" r="r" b="b"/>
              <a:pathLst>
                <a:path w="1457325" h="587375">
                  <a:moveTo>
                    <a:pt x="1281429" y="0"/>
                  </a:moveTo>
                  <a:lnTo>
                    <a:pt x="175488" y="0"/>
                  </a:lnTo>
                  <a:lnTo>
                    <a:pt x="128836" y="6268"/>
                  </a:lnTo>
                  <a:lnTo>
                    <a:pt x="86915" y="23959"/>
                  </a:lnTo>
                  <a:lnTo>
                    <a:pt x="51399" y="51399"/>
                  </a:lnTo>
                  <a:lnTo>
                    <a:pt x="23959" y="86915"/>
                  </a:lnTo>
                  <a:lnTo>
                    <a:pt x="6268" y="128836"/>
                  </a:lnTo>
                  <a:lnTo>
                    <a:pt x="0" y="175488"/>
                  </a:lnTo>
                  <a:lnTo>
                    <a:pt x="0" y="411308"/>
                  </a:lnTo>
                  <a:lnTo>
                    <a:pt x="6268" y="457960"/>
                  </a:lnTo>
                  <a:lnTo>
                    <a:pt x="23959" y="499881"/>
                  </a:lnTo>
                  <a:lnTo>
                    <a:pt x="51399" y="535397"/>
                  </a:lnTo>
                  <a:lnTo>
                    <a:pt x="86915" y="562837"/>
                  </a:lnTo>
                  <a:lnTo>
                    <a:pt x="128836" y="580528"/>
                  </a:lnTo>
                  <a:lnTo>
                    <a:pt x="175488" y="586797"/>
                  </a:lnTo>
                  <a:lnTo>
                    <a:pt x="1281429" y="586797"/>
                  </a:lnTo>
                  <a:lnTo>
                    <a:pt x="1328081" y="580528"/>
                  </a:lnTo>
                  <a:lnTo>
                    <a:pt x="1370002" y="562837"/>
                  </a:lnTo>
                  <a:lnTo>
                    <a:pt x="1405519" y="535397"/>
                  </a:lnTo>
                  <a:lnTo>
                    <a:pt x="1432959" y="499881"/>
                  </a:lnTo>
                  <a:lnTo>
                    <a:pt x="1450650" y="457960"/>
                  </a:lnTo>
                  <a:lnTo>
                    <a:pt x="1456918" y="411308"/>
                  </a:lnTo>
                  <a:lnTo>
                    <a:pt x="1456918" y="175488"/>
                  </a:lnTo>
                  <a:lnTo>
                    <a:pt x="1450650" y="128836"/>
                  </a:lnTo>
                  <a:lnTo>
                    <a:pt x="1432959" y="86915"/>
                  </a:lnTo>
                  <a:lnTo>
                    <a:pt x="1405519" y="51399"/>
                  </a:lnTo>
                  <a:lnTo>
                    <a:pt x="1370002" y="23959"/>
                  </a:lnTo>
                  <a:lnTo>
                    <a:pt x="1328081" y="6268"/>
                  </a:lnTo>
                  <a:lnTo>
                    <a:pt x="1281429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259400" y="1436462"/>
            <a:ext cx="1710055" cy="1710055"/>
            <a:chOff x="4343389" y="1401545"/>
            <a:chExt cx="1710055" cy="1710055"/>
          </a:xfrm>
        </p:grpSpPr>
        <p:sp>
          <p:nvSpPr>
            <p:cNvPr id="12" name="object 12"/>
            <p:cNvSpPr/>
            <p:nvPr/>
          </p:nvSpPr>
          <p:spPr>
            <a:xfrm>
              <a:off x="4343389" y="1401545"/>
              <a:ext cx="1710055" cy="1710055"/>
            </a:xfrm>
            <a:custGeom>
              <a:avLst/>
              <a:gdLst/>
              <a:ahLst/>
              <a:cxnLst/>
              <a:rect l="l" t="t" r="r" b="b"/>
              <a:pathLst>
                <a:path w="1710054" h="1710055">
                  <a:moveTo>
                    <a:pt x="1428960" y="0"/>
                  </a:moveTo>
                  <a:lnTo>
                    <a:pt x="281039" y="0"/>
                  </a:lnTo>
                  <a:lnTo>
                    <a:pt x="235453" y="3678"/>
                  </a:lnTo>
                  <a:lnTo>
                    <a:pt x="192209" y="14327"/>
                  </a:lnTo>
                  <a:lnTo>
                    <a:pt x="151885" y="31369"/>
                  </a:lnTo>
                  <a:lnTo>
                    <a:pt x="115061" y="54224"/>
                  </a:lnTo>
                  <a:lnTo>
                    <a:pt x="82314" y="82314"/>
                  </a:lnTo>
                  <a:lnTo>
                    <a:pt x="54224" y="115060"/>
                  </a:lnTo>
                  <a:lnTo>
                    <a:pt x="31369" y="151885"/>
                  </a:lnTo>
                  <a:lnTo>
                    <a:pt x="14327" y="192208"/>
                  </a:lnTo>
                  <a:lnTo>
                    <a:pt x="3678" y="235452"/>
                  </a:lnTo>
                  <a:lnTo>
                    <a:pt x="0" y="281038"/>
                  </a:lnTo>
                  <a:lnTo>
                    <a:pt x="0" y="1428960"/>
                  </a:lnTo>
                  <a:lnTo>
                    <a:pt x="3678" y="1474546"/>
                  </a:lnTo>
                  <a:lnTo>
                    <a:pt x="14327" y="1517790"/>
                  </a:lnTo>
                  <a:lnTo>
                    <a:pt x="31369" y="1558114"/>
                  </a:lnTo>
                  <a:lnTo>
                    <a:pt x="54224" y="1594938"/>
                  </a:lnTo>
                  <a:lnTo>
                    <a:pt x="82314" y="1627684"/>
                  </a:lnTo>
                  <a:lnTo>
                    <a:pt x="115061" y="1655774"/>
                  </a:lnTo>
                  <a:lnTo>
                    <a:pt x="151885" y="1678630"/>
                  </a:lnTo>
                  <a:lnTo>
                    <a:pt x="192209" y="1695671"/>
                  </a:lnTo>
                  <a:lnTo>
                    <a:pt x="235453" y="1706320"/>
                  </a:lnTo>
                  <a:lnTo>
                    <a:pt x="281039" y="1709999"/>
                  </a:lnTo>
                  <a:lnTo>
                    <a:pt x="1428960" y="1709999"/>
                  </a:lnTo>
                  <a:lnTo>
                    <a:pt x="1474546" y="1706320"/>
                  </a:lnTo>
                  <a:lnTo>
                    <a:pt x="1517790" y="1695671"/>
                  </a:lnTo>
                  <a:lnTo>
                    <a:pt x="1558114" y="1678630"/>
                  </a:lnTo>
                  <a:lnTo>
                    <a:pt x="1594938" y="1655774"/>
                  </a:lnTo>
                  <a:lnTo>
                    <a:pt x="1627685" y="1627684"/>
                  </a:lnTo>
                  <a:lnTo>
                    <a:pt x="1655775" y="1594938"/>
                  </a:lnTo>
                  <a:lnTo>
                    <a:pt x="1678631" y="1558114"/>
                  </a:lnTo>
                  <a:lnTo>
                    <a:pt x="1695672" y="1517790"/>
                  </a:lnTo>
                  <a:lnTo>
                    <a:pt x="1706322" y="1474546"/>
                  </a:lnTo>
                  <a:lnTo>
                    <a:pt x="1710000" y="1428960"/>
                  </a:lnTo>
                  <a:lnTo>
                    <a:pt x="1710000" y="281038"/>
                  </a:lnTo>
                  <a:lnTo>
                    <a:pt x="1706322" y="235452"/>
                  </a:lnTo>
                  <a:lnTo>
                    <a:pt x="1695672" y="192208"/>
                  </a:lnTo>
                  <a:lnTo>
                    <a:pt x="1678631" y="151885"/>
                  </a:lnTo>
                  <a:lnTo>
                    <a:pt x="1655775" y="115060"/>
                  </a:lnTo>
                  <a:lnTo>
                    <a:pt x="1627685" y="82314"/>
                  </a:lnTo>
                  <a:lnTo>
                    <a:pt x="1594938" y="54224"/>
                  </a:lnTo>
                  <a:lnTo>
                    <a:pt x="1558114" y="31369"/>
                  </a:lnTo>
                  <a:lnTo>
                    <a:pt x="1517790" y="14327"/>
                  </a:lnTo>
                  <a:lnTo>
                    <a:pt x="1474546" y="3678"/>
                  </a:lnTo>
                  <a:lnTo>
                    <a:pt x="14289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32189" y="1526428"/>
              <a:ext cx="1457325" cy="587375"/>
            </a:xfrm>
            <a:custGeom>
              <a:avLst/>
              <a:gdLst/>
              <a:ahLst/>
              <a:cxnLst/>
              <a:rect l="l" t="t" r="r" b="b"/>
              <a:pathLst>
                <a:path w="1457325" h="587375">
                  <a:moveTo>
                    <a:pt x="1281429" y="0"/>
                  </a:moveTo>
                  <a:lnTo>
                    <a:pt x="175488" y="0"/>
                  </a:lnTo>
                  <a:lnTo>
                    <a:pt x="128837" y="6268"/>
                  </a:lnTo>
                  <a:lnTo>
                    <a:pt x="86916" y="23959"/>
                  </a:lnTo>
                  <a:lnTo>
                    <a:pt x="51399" y="51399"/>
                  </a:lnTo>
                  <a:lnTo>
                    <a:pt x="23959" y="86915"/>
                  </a:lnTo>
                  <a:lnTo>
                    <a:pt x="6268" y="128836"/>
                  </a:lnTo>
                  <a:lnTo>
                    <a:pt x="0" y="175488"/>
                  </a:lnTo>
                  <a:lnTo>
                    <a:pt x="0" y="411308"/>
                  </a:lnTo>
                  <a:lnTo>
                    <a:pt x="6268" y="457960"/>
                  </a:lnTo>
                  <a:lnTo>
                    <a:pt x="23959" y="499881"/>
                  </a:lnTo>
                  <a:lnTo>
                    <a:pt x="51399" y="535397"/>
                  </a:lnTo>
                  <a:lnTo>
                    <a:pt x="86916" y="562837"/>
                  </a:lnTo>
                  <a:lnTo>
                    <a:pt x="128837" y="580528"/>
                  </a:lnTo>
                  <a:lnTo>
                    <a:pt x="175488" y="586797"/>
                  </a:lnTo>
                  <a:lnTo>
                    <a:pt x="1281429" y="586797"/>
                  </a:lnTo>
                  <a:lnTo>
                    <a:pt x="1328081" y="580528"/>
                  </a:lnTo>
                  <a:lnTo>
                    <a:pt x="1370002" y="562837"/>
                  </a:lnTo>
                  <a:lnTo>
                    <a:pt x="1405519" y="535397"/>
                  </a:lnTo>
                  <a:lnTo>
                    <a:pt x="1432959" y="499881"/>
                  </a:lnTo>
                  <a:lnTo>
                    <a:pt x="1450650" y="457960"/>
                  </a:lnTo>
                  <a:lnTo>
                    <a:pt x="1456918" y="411308"/>
                  </a:lnTo>
                  <a:lnTo>
                    <a:pt x="1456918" y="175488"/>
                  </a:lnTo>
                  <a:lnTo>
                    <a:pt x="1450650" y="128836"/>
                  </a:lnTo>
                  <a:lnTo>
                    <a:pt x="1432959" y="86915"/>
                  </a:lnTo>
                  <a:lnTo>
                    <a:pt x="1405519" y="51399"/>
                  </a:lnTo>
                  <a:lnTo>
                    <a:pt x="1370002" y="23959"/>
                  </a:lnTo>
                  <a:lnTo>
                    <a:pt x="1328081" y="6268"/>
                  </a:lnTo>
                  <a:lnTo>
                    <a:pt x="1281429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198913" y="3303473"/>
            <a:ext cx="1710055" cy="1828718"/>
            <a:chOff x="627014" y="3265923"/>
            <a:chExt cx="1710055" cy="1710055"/>
          </a:xfrm>
        </p:grpSpPr>
        <p:sp>
          <p:nvSpPr>
            <p:cNvPr id="21" name="object 21"/>
            <p:cNvSpPr/>
            <p:nvPr/>
          </p:nvSpPr>
          <p:spPr>
            <a:xfrm>
              <a:off x="627014" y="3265923"/>
              <a:ext cx="1710055" cy="1710055"/>
            </a:xfrm>
            <a:custGeom>
              <a:avLst/>
              <a:gdLst/>
              <a:ahLst/>
              <a:cxnLst/>
              <a:rect l="l" t="t" r="r" b="b"/>
              <a:pathLst>
                <a:path w="1710055" h="1710054">
                  <a:moveTo>
                    <a:pt x="1428961" y="0"/>
                  </a:moveTo>
                  <a:lnTo>
                    <a:pt x="281039" y="0"/>
                  </a:lnTo>
                  <a:lnTo>
                    <a:pt x="235453" y="3678"/>
                  </a:lnTo>
                  <a:lnTo>
                    <a:pt x="192209" y="14327"/>
                  </a:lnTo>
                  <a:lnTo>
                    <a:pt x="151885" y="31369"/>
                  </a:lnTo>
                  <a:lnTo>
                    <a:pt x="115061" y="54224"/>
                  </a:lnTo>
                  <a:lnTo>
                    <a:pt x="82314" y="82314"/>
                  </a:lnTo>
                  <a:lnTo>
                    <a:pt x="54224" y="115061"/>
                  </a:lnTo>
                  <a:lnTo>
                    <a:pt x="31369" y="151886"/>
                  </a:lnTo>
                  <a:lnTo>
                    <a:pt x="14327" y="192209"/>
                  </a:lnTo>
                  <a:lnTo>
                    <a:pt x="3678" y="235453"/>
                  </a:lnTo>
                  <a:lnTo>
                    <a:pt x="0" y="281039"/>
                  </a:lnTo>
                  <a:lnTo>
                    <a:pt x="0" y="1428960"/>
                  </a:lnTo>
                  <a:lnTo>
                    <a:pt x="3678" y="1474547"/>
                  </a:lnTo>
                  <a:lnTo>
                    <a:pt x="14327" y="1517791"/>
                  </a:lnTo>
                  <a:lnTo>
                    <a:pt x="31369" y="1558114"/>
                  </a:lnTo>
                  <a:lnTo>
                    <a:pt x="54224" y="1594939"/>
                  </a:lnTo>
                  <a:lnTo>
                    <a:pt x="82314" y="1627685"/>
                  </a:lnTo>
                  <a:lnTo>
                    <a:pt x="115061" y="1655776"/>
                  </a:lnTo>
                  <a:lnTo>
                    <a:pt x="151885" y="1678631"/>
                  </a:lnTo>
                  <a:lnTo>
                    <a:pt x="192209" y="1695672"/>
                  </a:lnTo>
                  <a:lnTo>
                    <a:pt x="235453" y="1706322"/>
                  </a:lnTo>
                  <a:lnTo>
                    <a:pt x="281039" y="1710000"/>
                  </a:lnTo>
                  <a:lnTo>
                    <a:pt x="1428961" y="1710000"/>
                  </a:lnTo>
                  <a:lnTo>
                    <a:pt x="1474546" y="1706322"/>
                  </a:lnTo>
                  <a:lnTo>
                    <a:pt x="1517790" y="1695672"/>
                  </a:lnTo>
                  <a:lnTo>
                    <a:pt x="1558114" y="1678631"/>
                  </a:lnTo>
                  <a:lnTo>
                    <a:pt x="1594938" y="1655776"/>
                  </a:lnTo>
                  <a:lnTo>
                    <a:pt x="1627685" y="1627685"/>
                  </a:lnTo>
                  <a:lnTo>
                    <a:pt x="1655775" y="1594939"/>
                  </a:lnTo>
                  <a:lnTo>
                    <a:pt x="1678630" y="1558114"/>
                  </a:lnTo>
                  <a:lnTo>
                    <a:pt x="1695671" y="1517791"/>
                  </a:lnTo>
                  <a:lnTo>
                    <a:pt x="1706321" y="1474547"/>
                  </a:lnTo>
                  <a:lnTo>
                    <a:pt x="1709999" y="1428960"/>
                  </a:lnTo>
                  <a:lnTo>
                    <a:pt x="1709999" y="281039"/>
                  </a:lnTo>
                  <a:lnTo>
                    <a:pt x="1706321" y="235453"/>
                  </a:lnTo>
                  <a:lnTo>
                    <a:pt x="1695671" y="192209"/>
                  </a:lnTo>
                  <a:lnTo>
                    <a:pt x="1678630" y="151886"/>
                  </a:lnTo>
                  <a:lnTo>
                    <a:pt x="1655775" y="115061"/>
                  </a:lnTo>
                  <a:lnTo>
                    <a:pt x="1627685" y="82314"/>
                  </a:lnTo>
                  <a:lnTo>
                    <a:pt x="1594938" y="54224"/>
                  </a:lnTo>
                  <a:lnTo>
                    <a:pt x="1558114" y="31369"/>
                  </a:lnTo>
                  <a:lnTo>
                    <a:pt x="1517790" y="14327"/>
                  </a:lnTo>
                  <a:lnTo>
                    <a:pt x="1474546" y="3678"/>
                  </a:lnTo>
                  <a:lnTo>
                    <a:pt x="142896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5507" y="3390807"/>
              <a:ext cx="1457325" cy="587375"/>
            </a:xfrm>
            <a:custGeom>
              <a:avLst/>
              <a:gdLst/>
              <a:ahLst/>
              <a:cxnLst/>
              <a:rect l="l" t="t" r="r" b="b"/>
              <a:pathLst>
                <a:path w="1457325" h="587375">
                  <a:moveTo>
                    <a:pt x="1281429" y="0"/>
                  </a:moveTo>
                  <a:lnTo>
                    <a:pt x="175488" y="0"/>
                  </a:lnTo>
                  <a:lnTo>
                    <a:pt x="128836" y="6268"/>
                  </a:lnTo>
                  <a:lnTo>
                    <a:pt x="86915" y="23959"/>
                  </a:lnTo>
                  <a:lnTo>
                    <a:pt x="51399" y="51399"/>
                  </a:lnTo>
                  <a:lnTo>
                    <a:pt x="23959" y="86915"/>
                  </a:lnTo>
                  <a:lnTo>
                    <a:pt x="6268" y="128836"/>
                  </a:lnTo>
                  <a:lnTo>
                    <a:pt x="0" y="175488"/>
                  </a:lnTo>
                  <a:lnTo>
                    <a:pt x="0" y="411308"/>
                  </a:lnTo>
                  <a:lnTo>
                    <a:pt x="6268" y="457960"/>
                  </a:lnTo>
                  <a:lnTo>
                    <a:pt x="23959" y="499881"/>
                  </a:lnTo>
                  <a:lnTo>
                    <a:pt x="51399" y="535397"/>
                  </a:lnTo>
                  <a:lnTo>
                    <a:pt x="86915" y="562837"/>
                  </a:lnTo>
                  <a:lnTo>
                    <a:pt x="128836" y="580528"/>
                  </a:lnTo>
                  <a:lnTo>
                    <a:pt x="175488" y="586797"/>
                  </a:lnTo>
                  <a:lnTo>
                    <a:pt x="1281429" y="586797"/>
                  </a:lnTo>
                  <a:lnTo>
                    <a:pt x="1328081" y="580528"/>
                  </a:lnTo>
                  <a:lnTo>
                    <a:pt x="1370001" y="562837"/>
                  </a:lnTo>
                  <a:lnTo>
                    <a:pt x="1405518" y="535397"/>
                  </a:lnTo>
                  <a:lnTo>
                    <a:pt x="1432958" y="499881"/>
                  </a:lnTo>
                  <a:lnTo>
                    <a:pt x="1450649" y="457960"/>
                  </a:lnTo>
                  <a:lnTo>
                    <a:pt x="1456918" y="411308"/>
                  </a:lnTo>
                  <a:lnTo>
                    <a:pt x="1456918" y="175488"/>
                  </a:lnTo>
                  <a:lnTo>
                    <a:pt x="1450649" y="128836"/>
                  </a:lnTo>
                  <a:lnTo>
                    <a:pt x="1432958" y="86915"/>
                  </a:lnTo>
                  <a:lnTo>
                    <a:pt x="1405518" y="51399"/>
                  </a:lnTo>
                  <a:lnTo>
                    <a:pt x="1370001" y="23959"/>
                  </a:lnTo>
                  <a:lnTo>
                    <a:pt x="1328081" y="6268"/>
                  </a:lnTo>
                  <a:lnTo>
                    <a:pt x="1281429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925283" y="3254503"/>
            <a:ext cx="1710055" cy="1890465"/>
            <a:chOff x="2485201" y="3265923"/>
            <a:chExt cx="1710055" cy="1710055"/>
          </a:xfrm>
        </p:grpSpPr>
        <p:sp>
          <p:nvSpPr>
            <p:cNvPr id="24" name="object 24"/>
            <p:cNvSpPr/>
            <p:nvPr/>
          </p:nvSpPr>
          <p:spPr>
            <a:xfrm>
              <a:off x="2485201" y="3265923"/>
              <a:ext cx="1710055" cy="1710055"/>
            </a:xfrm>
            <a:custGeom>
              <a:avLst/>
              <a:gdLst/>
              <a:ahLst/>
              <a:cxnLst/>
              <a:rect l="l" t="t" r="r" b="b"/>
              <a:pathLst>
                <a:path w="1710054" h="1710054">
                  <a:moveTo>
                    <a:pt x="1428960" y="0"/>
                  </a:moveTo>
                  <a:lnTo>
                    <a:pt x="281039" y="0"/>
                  </a:lnTo>
                  <a:lnTo>
                    <a:pt x="235453" y="3678"/>
                  </a:lnTo>
                  <a:lnTo>
                    <a:pt x="192209" y="14327"/>
                  </a:lnTo>
                  <a:lnTo>
                    <a:pt x="151885" y="31369"/>
                  </a:lnTo>
                  <a:lnTo>
                    <a:pt x="115061" y="54224"/>
                  </a:lnTo>
                  <a:lnTo>
                    <a:pt x="82314" y="82314"/>
                  </a:lnTo>
                  <a:lnTo>
                    <a:pt x="54224" y="115061"/>
                  </a:lnTo>
                  <a:lnTo>
                    <a:pt x="31369" y="151886"/>
                  </a:lnTo>
                  <a:lnTo>
                    <a:pt x="14327" y="192209"/>
                  </a:lnTo>
                  <a:lnTo>
                    <a:pt x="3678" y="235453"/>
                  </a:lnTo>
                  <a:lnTo>
                    <a:pt x="0" y="281039"/>
                  </a:lnTo>
                  <a:lnTo>
                    <a:pt x="0" y="1428960"/>
                  </a:lnTo>
                  <a:lnTo>
                    <a:pt x="3678" y="1474547"/>
                  </a:lnTo>
                  <a:lnTo>
                    <a:pt x="14327" y="1517791"/>
                  </a:lnTo>
                  <a:lnTo>
                    <a:pt x="31369" y="1558114"/>
                  </a:lnTo>
                  <a:lnTo>
                    <a:pt x="54224" y="1594939"/>
                  </a:lnTo>
                  <a:lnTo>
                    <a:pt x="82314" y="1627685"/>
                  </a:lnTo>
                  <a:lnTo>
                    <a:pt x="115061" y="1655776"/>
                  </a:lnTo>
                  <a:lnTo>
                    <a:pt x="151885" y="1678631"/>
                  </a:lnTo>
                  <a:lnTo>
                    <a:pt x="192209" y="1695672"/>
                  </a:lnTo>
                  <a:lnTo>
                    <a:pt x="235453" y="1706322"/>
                  </a:lnTo>
                  <a:lnTo>
                    <a:pt x="281039" y="1710000"/>
                  </a:lnTo>
                  <a:lnTo>
                    <a:pt x="1428960" y="1710000"/>
                  </a:lnTo>
                  <a:lnTo>
                    <a:pt x="1474546" y="1706322"/>
                  </a:lnTo>
                  <a:lnTo>
                    <a:pt x="1517790" y="1695672"/>
                  </a:lnTo>
                  <a:lnTo>
                    <a:pt x="1558114" y="1678631"/>
                  </a:lnTo>
                  <a:lnTo>
                    <a:pt x="1594938" y="1655776"/>
                  </a:lnTo>
                  <a:lnTo>
                    <a:pt x="1627685" y="1627685"/>
                  </a:lnTo>
                  <a:lnTo>
                    <a:pt x="1655775" y="1594939"/>
                  </a:lnTo>
                  <a:lnTo>
                    <a:pt x="1678631" y="1558114"/>
                  </a:lnTo>
                  <a:lnTo>
                    <a:pt x="1695672" y="1517791"/>
                  </a:lnTo>
                  <a:lnTo>
                    <a:pt x="1706322" y="1474547"/>
                  </a:lnTo>
                  <a:lnTo>
                    <a:pt x="1710000" y="1428960"/>
                  </a:lnTo>
                  <a:lnTo>
                    <a:pt x="1710000" y="281039"/>
                  </a:lnTo>
                  <a:lnTo>
                    <a:pt x="1706322" y="235453"/>
                  </a:lnTo>
                  <a:lnTo>
                    <a:pt x="1695672" y="192209"/>
                  </a:lnTo>
                  <a:lnTo>
                    <a:pt x="1678631" y="151886"/>
                  </a:lnTo>
                  <a:lnTo>
                    <a:pt x="1655775" y="115061"/>
                  </a:lnTo>
                  <a:lnTo>
                    <a:pt x="1627685" y="82314"/>
                  </a:lnTo>
                  <a:lnTo>
                    <a:pt x="1594938" y="54224"/>
                  </a:lnTo>
                  <a:lnTo>
                    <a:pt x="1558114" y="31369"/>
                  </a:lnTo>
                  <a:lnTo>
                    <a:pt x="1517790" y="14327"/>
                  </a:lnTo>
                  <a:lnTo>
                    <a:pt x="1474546" y="3678"/>
                  </a:lnTo>
                  <a:lnTo>
                    <a:pt x="14289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03695" y="3390807"/>
              <a:ext cx="1457325" cy="587375"/>
            </a:xfrm>
            <a:custGeom>
              <a:avLst/>
              <a:gdLst/>
              <a:ahLst/>
              <a:cxnLst/>
              <a:rect l="l" t="t" r="r" b="b"/>
              <a:pathLst>
                <a:path w="1457325" h="587375">
                  <a:moveTo>
                    <a:pt x="1281429" y="0"/>
                  </a:moveTo>
                  <a:lnTo>
                    <a:pt x="175488" y="0"/>
                  </a:lnTo>
                  <a:lnTo>
                    <a:pt x="128836" y="6268"/>
                  </a:lnTo>
                  <a:lnTo>
                    <a:pt x="86915" y="23959"/>
                  </a:lnTo>
                  <a:lnTo>
                    <a:pt x="51399" y="51399"/>
                  </a:lnTo>
                  <a:lnTo>
                    <a:pt x="23959" y="86915"/>
                  </a:lnTo>
                  <a:lnTo>
                    <a:pt x="6268" y="128836"/>
                  </a:lnTo>
                  <a:lnTo>
                    <a:pt x="0" y="175488"/>
                  </a:lnTo>
                  <a:lnTo>
                    <a:pt x="0" y="411308"/>
                  </a:lnTo>
                  <a:lnTo>
                    <a:pt x="6268" y="457960"/>
                  </a:lnTo>
                  <a:lnTo>
                    <a:pt x="23959" y="499881"/>
                  </a:lnTo>
                  <a:lnTo>
                    <a:pt x="51399" y="535397"/>
                  </a:lnTo>
                  <a:lnTo>
                    <a:pt x="86915" y="562837"/>
                  </a:lnTo>
                  <a:lnTo>
                    <a:pt x="128836" y="580528"/>
                  </a:lnTo>
                  <a:lnTo>
                    <a:pt x="175488" y="586797"/>
                  </a:lnTo>
                  <a:lnTo>
                    <a:pt x="1281429" y="586797"/>
                  </a:lnTo>
                  <a:lnTo>
                    <a:pt x="1328081" y="580528"/>
                  </a:lnTo>
                  <a:lnTo>
                    <a:pt x="1370002" y="562837"/>
                  </a:lnTo>
                  <a:lnTo>
                    <a:pt x="1405519" y="535397"/>
                  </a:lnTo>
                  <a:lnTo>
                    <a:pt x="1432959" y="499881"/>
                  </a:lnTo>
                  <a:lnTo>
                    <a:pt x="1450650" y="457960"/>
                  </a:lnTo>
                  <a:lnTo>
                    <a:pt x="1456918" y="411308"/>
                  </a:lnTo>
                  <a:lnTo>
                    <a:pt x="1456918" y="175488"/>
                  </a:lnTo>
                  <a:lnTo>
                    <a:pt x="1450650" y="128836"/>
                  </a:lnTo>
                  <a:lnTo>
                    <a:pt x="1432959" y="86915"/>
                  </a:lnTo>
                  <a:lnTo>
                    <a:pt x="1405519" y="51399"/>
                  </a:lnTo>
                  <a:lnTo>
                    <a:pt x="1370002" y="23959"/>
                  </a:lnTo>
                  <a:lnTo>
                    <a:pt x="1328081" y="6268"/>
                  </a:lnTo>
                  <a:lnTo>
                    <a:pt x="1281429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465554" y="2173142"/>
            <a:ext cx="127731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" b="1" dirty="0">
                <a:latin typeface="Arial"/>
                <a:cs typeface="Arial"/>
              </a:rPr>
              <a:t>Центр «</a:t>
            </a:r>
            <a:r>
              <a:rPr sz="600" b="1" dirty="0">
                <a:latin typeface="Arial"/>
                <a:cs typeface="Arial"/>
              </a:rPr>
              <a:t>МОЙ</a:t>
            </a:r>
            <a:r>
              <a:rPr sz="600" b="1" spc="-2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БИЗНЕС</a:t>
            </a:r>
            <a:r>
              <a:rPr lang="ru-RU" sz="600" b="1" dirty="0">
                <a:latin typeface="Arial"/>
                <a:cs typeface="Arial"/>
              </a:rPr>
              <a:t>"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176189" y="2562037"/>
            <a:ext cx="1535763" cy="590684"/>
          </a:xfrm>
          <a:custGeom>
            <a:avLst/>
            <a:gdLst/>
            <a:ahLst/>
            <a:cxnLst/>
            <a:rect l="l" t="t" r="r" b="b"/>
            <a:pathLst>
              <a:path w="842010" h="180339">
                <a:moveTo>
                  <a:pt x="751719" y="0"/>
                </a:moveTo>
                <a:lnTo>
                  <a:pt x="89999" y="0"/>
                </a:lnTo>
                <a:lnTo>
                  <a:pt x="54967" y="7072"/>
                </a:lnTo>
                <a:lnTo>
                  <a:pt x="26360" y="26360"/>
                </a:lnTo>
                <a:lnTo>
                  <a:pt x="7072" y="54967"/>
                </a:lnTo>
                <a:lnTo>
                  <a:pt x="0" y="89999"/>
                </a:lnTo>
                <a:lnTo>
                  <a:pt x="7072" y="125031"/>
                </a:lnTo>
                <a:lnTo>
                  <a:pt x="26360" y="153639"/>
                </a:lnTo>
                <a:lnTo>
                  <a:pt x="54967" y="172926"/>
                </a:lnTo>
                <a:lnTo>
                  <a:pt x="89999" y="179999"/>
                </a:lnTo>
                <a:lnTo>
                  <a:pt x="751719" y="179999"/>
                </a:lnTo>
                <a:lnTo>
                  <a:pt x="786751" y="172926"/>
                </a:lnTo>
                <a:lnTo>
                  <a:pt x="815358" y="153639"/>
                </a:lnTo>
                <a:lnTo>
                  <a:pt x="834646" y="125031"/>
                </a:lnTo>
                <a:lnTo>
                  <a:pt x="841719" y="89999"/>
                </a:lnTo>
                <a:lnTo>
                  <a:pt x="834646" y="54967"/>
                </a:lnTo>
                <a:lnTo>
                  <a:pt x="815358" y="26360"/>
                </a:lnTo>
                <a:lnTo>
                  <a:pt x="786751" y="7072"/>
                </a:lnTo>
                <a:lnTo>
                  <a:pt x="751719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 sz="800" dirty="0"/>
          </a:p>
        </p:txBody>
      </p:sp>
      <p:sp>
        <p:nvSpPr>
          <p:cNvPr id="37" name="object 37"/>
          <p:cNvSpPr txBox="1"/>
          <p:nvPr/>
        </p:nvSpPr>
        <p:spPr>
          <a:xfrm>
            <a:off x="2362200" y="2703630"/>
            <a:ext cx="138897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https://xn---</a:t>
            </a:r>
            <a:r>
              <a:rPr lang="en-US" sz="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24-9cdulgg0aog6b.xn-</a:t>
            </a:r>
            <a:r>
              <a:rPr lang="en-US" sz="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-p1ai/</a:t>
            </a:r>
            <a:r>
              <a:rPr sz="8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98894" y="2190767"/>
            <a:ext cx="1137920" cy="1974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40"/>
              </a:spcBef>
            </a:pPr>
            <a:r>
              <a:rPr lang="ru-RU" sz="600" b="1" dirty="0">
                <a:latin typeface="Arial"/>
                <a:cs typeface="Arial"/>
              </a:rPr>
              <a:t>АНО «Корпорация </a:t>
            </a:r>
            <a:r>
              <a:rPr sz="600" b="1" spc="-45" dirty="0">
                <a:latin typeface="Arial"/>
                <a:cs typeface="Arial"/>
              </a:rPr>
              <a:t> </a:t>
            </a:r>
            <a:r>
              <a:rPr lang="ru-RU" sz="600" b="1" spc="-10" dirty="0">
                <a:latin typeface="Arial"/>
                <a:cs typeface="Arial"/>
              </a:rPr>
              <a:t>развития Енисейской Сибири»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685743" y="2653013"/>
            <a:ext cx="1544235" cy="469125"/>
          </a:xfrm>
          <a:custGeom>
            <a:avLst/>
            <a:gdLst/>
            <a:ahLst/>
            <a:cxnLst/>
            <a:rect l="l" t="t" r="r" b="b"/>
            <a:pathLst>
              <a:path w="842010" h="180339">
                <a:moveTo>
                  <a:pt x="751719" y="0"/>
                </a:moveTo>
                <a:lnTo>
                  <a:pt x="89999" y="0"/>
                </a:lnTo>
                <a:lnTo>
                  <a:pt x="54967" y="7072"/>
                </a:lnTo>
                <a:lnTo>
                  <a:pt x="26360" y="26360"/>
                </a:lnTo>
                <a:lnTo>
                  <a:pt x="7072" y="54967"/>
                </a:lnTo>
                <a:lnTo>
                  <a:pt x="0" y="89999"/>
                </a:lnTo>
                <a:lnTo>
                  <a:pt x="7072" y="125031"/>
                </a:lnTo>
                <a:lnTo>
                  <a:pt x="26360" y="153639"/>
                </a:lnTo>
                <a:lnTo>
                  <a:pt x="54967" y="172926"/>
                </a:lnTo>
                <a:lnTo>
                  <a:pt x="89999" y="179999"/>
                </a:lnTo>
                <a:lnTo>
                  <a:pt x="751719" y="179999"/>
                </a:lnTo>
                <a:lnTo>
                  <a:pt x="786751" y="172926"/>
                </a:lnTo>
                <a:lnTo>
                  <a:pt x="815358" y="153639"/>
                </a:lnTo>
                <a:lnTo>
                  <a:pt x="834646" y="125031"/>
                </a:lnTo>
                <a:lnTo>
                  <a:pt x="841719" y="89999"/>
                </a:lnTo>
                <a:lnTo>
                  <a:pt x="834646" y="54967"/>
                </a:lnTo>
                <a:lnTo>
                  <a:pt x="815358" y="26360"/>
                </a:lnTo>
                <a:lnTo>
                  <a:pt x="786751" y="7072"/>
                </a:lnTo>
                <a:lnTo>
                  <a:pt x="751719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 txBox="1"/>
          <p:nvPr/>
        </p:nvSpPr>
        <p:spPr>
          <a:xfrm>
            <a:off x="5012985" y="2770753"/>
            <a:ext cx="12968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800" b="1" spc="-20" dirty="0">
                <a:solidFill>
                  <a:srgbClr val="FFFFFF"/>
                </a:solidFill>
                <a:latin typeface="Arial"/>
                <a:cs typeface="Arial"/>
              </a:rPr>
              <a:t>https://ensib.ru/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41067" y="2204147"/>
            <a:ext cx="1600310" cy="1974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327660">
              <a:lnSpc>
                <a:spcPts val="700"/>
              </a:lnSpc>
              <a:spcBef>
                <a:spcPts val="140"/>
              </a:spcBef>
            </a:pPr>
            <a:r>
              <a:rPr lang="ru-RU" sz="600" b="1" dirty="0">
                <a:latin typeface="Arial"/>
                <a:cs typeface="Arial"/>
              </a:rPr>
              <a:t>Центр регионального развития «Локальная экономика»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355593" y="2658402"/>
            <a:ext cx="1454904" cy="475119"/>
          </a:xfrm>
          <a:custGeom>
            <a:avLst/>
            <a:gdLst/>
            <a:ahLst/>
            <a:cxnLst/>
            <a:rect l="l" t="t" r="r" b="b"/>
            <a:pathLst>
              <a:path w="842010" h="180339">
                <a:moveTo>
                  <a:pt x="751719" y="0"/>
                </a:moveTo>
                <a:lnTo>
                  <a:pt x="89999" y="0"/>
                </a:lnTo>
                <a:lnTo>
                  <a:pt x="54967" y="7072"/>
                </a:lnTo>
                <a:lnTo>
                  <a:pt x="26360" y="26360"/>
                </a:lnTo>
                <a:lnTo>
                  <a:pt x="7072" y="54967"/>
                </a:lnTo>
                <a:lnTo>
                  <a:pt x="0" y="89999"/>
                </a:lnTo>
                <a:lnTo>
                  <a:pt x="7072" y="125031"/>
                </a:lnTo>
                <a:lnTo>
                  <a:pt x="26360" y="153639"/>
                </a:lnTo>
                <a:lnTo>
                  <a:pt x="54967" y="172926"/>
                </a:lnTo>
                <a:lnTo>
                  <a:pt x="89999" y="179999"/>
                </a:lnTo>
                <a:lnTo>
                  <a:pt x="751719" y="179999"/>
                </a:lnTo>
                <a:lnTo>
                  <a:pt x="786751" y="172926"/>
                </a:lnTo>
                <a:lnTo>
                  <a:pt x="815358" y="153639"/>
                </a:lnTo>
                <a:lnTo>
                  <a:pt x="834646" y="125031"/>
                </a:lnTo>
                <a:lnTo>
                  <a:pt x="841719" y="89999"/>
                </a:lnTo>
                <a:lnTo>
                  <a:pt x="834646" y="54967"/>
                </a:lnTo>
                <a:lnTo>
                  <a:pt x="815358" y="26360"/>
                </a:lnTo>
                <a:lnTo>
                  <a:pt x="786751" y="7072"/>
                </a:lnTo>
                <a:lnTo>
                  <a:pt x="751719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https://crr-krsk.ru</a:t>
            </a:r>
            <a:r>
              <a:rPr lang="en-US" sz="800" dirty="0">
                <a:solidFill>
                  <a:schemeClr val="bg1"/>
                </a:solidFill>
              </a:rPr>
              <a:t>/</a:t>
            </a:r>
            <a:endParaRPr sz="800" dirty="0">
              <a:solidFill>
                <a:schemeClr val="bg1"/>
              </a:solidFill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368766" y="4204820"/>
            <a:ext cx="1327150" cy="28725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40"/>
              </a:spcBef>
            </a:pPr>
            <a:r>
              <a:rPr lang="ru-RU" sz="600" b="1" dirty="0">
                <a:latin typeface="Arial"/>
                <a:cs typeface="Arial"/>
              </a:rPr>
              <a:t>Агентство развития малого и среднего предпринимательства Красноярского края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993663" y="4857319"/>
            <a:ext cx="2050619" cy="575295"/>
          </a:xfrm>
          <a:custGeom>
            <a:avLst/>
            <a:gdLst/>
            <a:ahLst/>
            <a:cxnLst/>
            <a:rect l="l" t="t" r="r" b="b"/>
            <a:pathLst>
              <a:path w="842010" h="180339">
                <a:moveTo>
                  <a:pt x="751719" y="0"/>
                </a:moveTo>
                <a:lnTo>
                  <a:pt x="89999" y="0"/>
                </a:lnTo>
                <a:lnTo>
                  <a:pt x="54967" y="7072"/>
                </a:lnTo>
                <a:lnTo>
                  <a:pt x="26360" y="26359"/>
                </a:lnTo>
                <a:lnTo>
                  <a:pt x="7072" y="54967"/>
                </a:lnTo>
                <a:lnTo>
                  <a:pt x="0" y="89999"/>
                </a:lnTo>
                <a:lnTo>
                  <a:pt x="7072" y="125031"/>
                </a:lnTo>
                <a:lnTo>
                  <a:pt x="26360" y="153639"/>
                </a:lnTo>
                <a:lnTo>
                  <a:pt x="54967" y="172926"/>
                </a:lnTo>
                <a:lnTo>
                  <a:pt x="89999" y="179999"/>
                </a:lnTo>
                <a:lnTo>
                  <a:pt x="751719" y="179999"/>
                </a:lnTo>
                <a:lnTo>
                  <a:pt x="786751" y="172926"/>
                </a:lnTo>
                <a:lnTo>
                  <a:pt x="815358" y="153639"/>
                </a:lnTo>
                <a:lnTo>
                  <a:pt x="834646" y="125031"/>
                </a:lnTo>
                <a:lnTo>
                  <a:pt x="841719" y="89999"/>
                </a:lnTo>
                <a:lnTo>
                  <a:pt x="834646" y="54967"/>
                </a:lnTo>
                <a:lnTo>
                  <a:pt x="815358" y="26359"/>
                </a:lnTo>
                <a:lnTo>
                  <a:pt x="786751" y="7072"/>
                </a:lnTo>
                <a:lnTo>
                  <a:pt x="751719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algn="l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http://krasmsp.krskstate.ru/?eyes=yes</a:t>
            </a:r>
            <a:endParaRPr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010010" y="4869030"/>
            <a:ext cx="1726030" cy="563584"/>
          </a:xfrm>
          <a:custGeom>
            <a:avLst/>
            <a:gdLst/>
            <a:ahLst/>
            <a:cxnLst/>
            <a:rect l="l" t="t" r="r" b="b"/>
            <a:pathLst>
              <a:path w="842010" h="180339">
                <a:moveTo>
                  <a:pt x="751719" y="0"/>
                </a:moveTo>
                <a:lnTo>
                  <a:pt x="89999" y="0"/>
                </a:lnTo>
                <a:lnTo>
                  <a:pt x="54967" y="7072"/>
                </a:lnTo>
                <a:lnTo>
                  <a:pt x="26360" y="26359"/>
                </a:lnTo>
                <a:lnTo>
                  <a:pt x="7072" y="54967"/>
                </a:lnTo>
                <a:lnTo>
                  <a:pt x="0" y="89999"/>
                </a:lnTo>
                <a:lnTo>
                  <a:pt x="7072" y="125031"/>
                </a:lnTo>
                <a:lnTo>
                  <a:pt x="26360" y="153639"/>
                </a:lnTo>
                <a:lnTo>
                  <a:pt x="54967" y="172926"/>
                </a:lnTo>
                <a:lnTo>
                  <a:pt x="89999" y="179999"/>
                </a:lnTo>
                <a:lnTo>
                  <a:pt x="751719" y="179999"/>
                </a:lnTo>
                <a:lnTo>
                  <a:pt x="786751" y="172926"/>
                </a:lnTo>
                <a:lnTo>
                  <a:pt x="815358" y="153639"/>
                </a:lnTo>
                <a:lnTo>
                  <a:pt x="834646" y="125031"/>
                </a:lnTo>
                <a:lnTo>
                  <a:pt x="841719" y="89999"/>
                </a:lnTo>
                <a:lnTo>
                  <a:pt x="834646" y="54967"/>
                </a:lnTo>
                <a:lnTo>
                  <a:pt x="815358" y="26359"/>
                </a:lnTo>
                <a:lnTo>
                  <a:pt x="786751" y="7072"/>
                </a:lnTo>
                <a:lnTo>
                  <a:pt x="751719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r>
              <a:rPr lang="ru-RU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</a:p>
          <a:p>
            <a:r>
              <a:rPr lang="ru-RU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ttps://kritbi.ru/</a:t>
            </a:r>
            <a:endParaRPr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749803" y="4714747"/>
            <a:ext cx="6057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ссылка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 на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</a:rPr>
              <a:t>сайт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608745" y="4714747"/>
            <a:ext cx="6057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ссылка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 на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</a:rPr>
              <a:t>сайт</a:t>
            </a:r>
            <a:endParaRPr sz="600" dirty="0">
              <a:latin typeface="Arial"/>
              <a:cs typeface="Arial"/>
            </a:endParaRPr>
          </a:p>
        </p:txBody>
      </p:sp>
      <p:pic>
        <p:nvPicPr>
          <p:cNvPr id="65" name="object 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3554" y="1652464"/>
            <a:ext cx="943067" cy="421012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968" y="1504280"/>
            <a:ext cx="1083453" cy="684064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40" y="1580642"/>
            <a:ext cx="681643" cy="548779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614" y="3547137"/>
            <a:ext cx="570171" cy="514584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30" y="3376910"/>
            <a:ext cx="1150563" cy="475717"/>
          </a:xfrm>
          <a:prstGeom prst="rect">
            <a:avLst/>
          </a:prstGeom>
        </p:spPr>
      </p:pic>
      <p:sp>
        <p:nvSpPr>
          <p:cNvPr id="75" name="object 75"/>
          <p:cNvSpPr txBox="1">
            <a:spLocks noGrp="1"/>
          </p:cNvSpPr>
          <p:nvPr>
            <p:ph type="ftr" sz="quarter" idx="5"/>
          </p:nvPr>
        </p:nvSpPr>
        <p:spPr>
          <a:xfrm>
            <a:off x="614316" y="6603972"/>
            <a:ext cx="402653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10" dirty="0"/>
              <a:t> </a:t>
            </a:r>
            <a:r>
              <a:rPr spc="-20" dirty="0"/>
              <a:t>ПРОФИЛЬ</a:t>
            </a:r>
            <a:r>
              <a:rPr lang="ru-RU" spc="10" dirty="0"/>
              <a:t> МАНСКОГО РАЙОНА</a:t>
            </a:r>
            <a:endParaRPr spc="-10" dirty="0"/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6181739" y="4197587"/>
            <a:ext cx="171005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КГАУ «КРИТБИ»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pc="-30" dirty="0"/>
              <a:t>МИНИСТЕРСТВА,</a:t>
            </a:r>
            <a:r>
              <a:rPr spc="-100" dirty="0"/>
              <a:t> </a:t>
            </a:r>
            <a:r>
              <a:rPr spc="-10" dirty="0"/>
              <a:t>ОКАЗЫВАЮЩИЕ</a:t>
            </a:r>
            <a:r>
              <a:rPr spc="-95" dirty="0"/>
              <a:t> </a:t>
            </a:r>
            <a:r>
              <a:rPr spc="-10" dirty="0"/>
              <a:t>ПОДДЕРЖКУ </a:t>
            </a:r>
            <a:r>
              <a:rPr spc="-25" dirty="0"/>
              <a:t>ПРЕДПРИНИМАТЕЛЯМ</a:t>
            </a:r>
            <a:r>
              <a:rPr spc="-20" dirty="0"/>
              <a:t> </a:t>
            </a:r>
            <a:r>
              <a:rPr dirty="0"/>
              <a:t>И</a:t>
            </a:r>
            <a:r>
              <a:rPr spc="-20" dirty="0"/>
              <a:t> </a:t>
            </a:r>
            <a:r>
              <a:rPr spc="-10" dirty="0"/>
              <a:t>ИНВЕСТОРАМ</a:t>
            </a:r>
          </a:p>
        </p:txBody>
      </p:sp>
      <p:sp>
        <p:nvSpPr>
          <p:cNvPr id="3" name="object 3"/>
          <p:cNvSpPr/>
          <p:nvPr/>
        </p:nvSpPr>
        <p:spPr>
          <a:xfrm>
            <a:off x="627016" y="163628"/>
            <a:ext cx="1346200" cy="274320"/>
          </a:xfrm>
          <a:custGeom>
            <a:avLst/>
            <a:gdLst/>
            <a:ahLst/>
            <a:cxnLst/>
            <a:rect l="l" t="t" r="r" b="b"/>
            <a:pathLst>
              <a:path w="1346200" h="274320">
                <a:moveTo>
                  <a:pt x="1208699" y="0"/>
                </a:moveTo>
                <a:lnTo>
                  <a:pt x="136922" y="0"/>
                </a:lnTo>
                <a:lnTo>
                  <a:pt x="93644" y="6980"/>
                </a:lnTo>
                <a:lnTo>
                  <a:pt x="56057" y="26418"/>
                </a:lnTo>
                <a:lnTo>
                  <a:pt x="26418" y="56058"/>
                </a:lnTo>
                <a:lnTo>
                  <a:pt x="6980" y="93644"/>
                </a:lnTo>
                <a:lnTo>
                  <a:pt x="0" y="136921"/>
                </a:lnTo>
                <a:lnTo>
                  <a:pt x="6980" y="180199"/>
                </a:lnTo>
                <a:lnTo>
                  <a:pt x="26418" y="217786"/>
                </a:lnTo>
                <a:lnTo>
                  <a:pt x="56057" y="247425"/>
                </a:lnTo>
                <a:lnTo>
                  <a:pt x="93644" y="266863"/>
                </a:lnTo>
                <a:lnTo>
                  <a:pt x="136922" y="273843"/>
                </a:lnTo>
                <a:lnTo>
                  <a:pt x="1208698" y="273845"/>
                </a:lnTo>
                <a:lnTo>
                  <a:pt x="1251976" y="266864"/>
                </a:lnTo>
                <a:lnTo>
                  <a:pt x="1289563" y="247427"/>
                </a:lnTo>
                <a:lnTo>
                  <a:pt x="1319202" y="217787"/>
                </a:lnTo>
                <a:lnTo>
                  <a:pt x="1338640" y="180200"/>
                </a:lnTo>
                <a:lnTo>
                  <a:pt x="1345622" y="136922"/>
                </a:lnTo>
                <a:lnTo>
                  <a:pt x="1338641" y="93644"/>
                </a:lnTo>
                <a:lnTo>
                  <a:pt x="1319204" y="56058"/>
                </a:lnTo>
                <a:lnTo>
                  <a:pt x="1289564" y="26418"/>
                </a:lnTo>
                <a:lnTo>
                  <a:pt x="1251977" y="6980"/>
                </a:lnTo>
                <a:lnTo>
                  <a:pt x="1208699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419" y="227076"/>
            <a:ext cx="10553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меры</a:t>
            </a: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господдержки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016" y="1401545"/>
            <a:ext cx="4498340" cy="844550"/>
          </a:xfrm>
          <a:custGeom>
            <a:avLst/>
            <a:gdLst/>
            <a:ahLst/>
            <a:cxnLst/>
            <a:rect l="l" t="t" r="r" b="b"/>
            <a:pathLst>
              <a:path w="4498340" h="844550">
                <a:moveTo>
                  <a:pt x="4219545" y="0"/>
                </a:moveTo>
                <a:lnTo>
                  <a:pt x="278296" y="0"/>
                </a:lnTo>
                <a:lnTo>
                  <a:pt x="233155" y="3642"/>
                </a:lnTo>
                <a:lnTo>
                  <a:pt x="190333" y="14187"/>
                </a:lnTo>
                <a:lnTo>
                  <a:pt x="150403" y="31063"/>
                </a:lnTo>
                <a:lnTo>
                  <a:pt x="113938" y="53695"/>
                </a:lnTo>
                <a:lnTo>
                  <a:pt x="81511" y="81511"/>
                </a:lnTo>
                <a:lnTo>
                  <a:pt x="53695" y="113939"/>
                </a:lnTo>
                <a:lnTo>
                  <a:pt x="31062" y="150404"/>
                </a:lnTo>
                <a:lnTo>
                  <a:pt x="14187" y="190334"/>
                </a:lnTo>
                <a:lnTo>
                  <a:pt x="3642" y="233157"/>
                </a:lnTo>
                <a:lnTo>
                  <a:pt x="0" y="278298"/>
                </a:lnTo>
                <a:lnTo>
                  <a:pt x="0" y="566026"/>
                </a:lnTo>
                <a:lnTo>
                  <a:pt x="3642" y="611167"/>
                </a:lnTo>
                <a:lnTo>
                  <a:pt x="14187" y="653989"/>
                </a:lnTo>
                <a:lnTo>
                  <a:pt x="31062" y="693919"/>
                </a:lnTo>
                <a:lnTo>
                  <a:pt x="53695" y="730385"/>
                </a:lnTo>
                <a:lnTo>
                  <a:pt x="81511" y="762812"/>
                </a:lnTo>
                <a:lnTo>
                  <a:pt x="113938" y="790628"/>
                </a:lnTo>
                <a:lnTo>
                  <a:pt x="150403" y="813260"/>
                </a:lnTo>
                <a:lnTo>
                  <a:pt x="190333" y="830136"/>
                </a:lnTo>
                <a:lnTo>
                  <a:pt x="233155" y="840681"/>
                </a:lnTo>
                <a:lnTo>
                  <a:pt x="278296" y="844323"/>
                </a:lnTo>
                <a:lnTo>
                  <a:pt x="4219545" y="844323"/>
                </a:lnTo>
                <a:lnTo>
                  <a:pt x="4264686" y="840681"/>
                </a:lnTo>
                <a:lnTo>
                  <a:pt x="4307508" y="830136"/>
                </a:lnTo>
                <a:lnTo>
                  <a:pt x="4347438" y="813260"/>
                </a:lnTo>
                <a:lnTo>
                  <a:pt x="4383903" y="790628"/>
                </a:lnTo>
                <a:lnTo>
                  <a:pt x="4416330" y="762812"/>
                </a:lnTo>
                <a:lnTo>
                  <a:pt x="4444146" y="730385"/>
                </a:lnTo>
                <a:lnTo>
                  <a:pt x="4466778" y="693919"/>
                </a:lnTo>
                <a:lnTo>
                  <a:pt x="4483653" y="653989"/>
                </a:lnTo>
                <a:lnTo>
                  <a:pt x="4494199" y="611167"/>
                </a:lnTo>
                <a:lnTo>
                  <a:pt x="4497841" y="566026"/>
                </a:lnTo>
                <a:lnTo>
                  <a:pt x="4497841" y="278298"/>
                </a:lnTo>
                <a:lnTo>
                  <a:pt x="4494199" y="233157"/>
                </a:lnTo>
                <a:lnTo>
                  <a:pt x="4483653" y="190334"/>
                </a:lnTo>
                <a:lnTo>
                  <a:pt x="4466778" y="150404"/>
                </a:lnTo>
                <a:lnTo>
                  <a:pt x="4444146" y="113939"/>
                </a:lnTo>
                <a:lnTo>
                  <a:pt x="4416330" y="81511"/>
                </a:lnTo>
                <a:lnTo>
                  <a:pt x="4383903" y="53695"/>
                </a:lnTo>
                <a:lnTo>
                  <a:pt x="4347438" y="31063"/>
                </a:lnTo>
                <a:lnTo>
                  <a:pt x="4307508" y="14187"/>
                </a:lnTo>
                <a:lnTo>
                  <a:pt x="4264686" y="3642"/>
                </a:lnTo>
                <a:lnTo>
                  <a:pt x="421954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15826" y="1560576"/>
            <a:ext cx="3420110" cy="5206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b="1" dirty="0">
                <a:latin typeface="Arial"/>
                <a:cs typeface="Arial"/>
              </a:rPr>
              <a:t>МИНИСТЕРСТВО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ПРОМЫШЛЕННОСТИ, </a:t>
            </a:r>
            <a:r>
              <a:rPr sz="1100" b="1" dirty="0">
                <a:latin typeface="Arial"/>
                <a:cs typeface="Arial"/>
              </a:rPr>
              <a:t>ТОРГОВЛИ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И </a:t>
            </a:r>
            <a:r>
              <a:rPr lang="ru-RU" sz="1100" b="1" spc="-10" dirty="0">
                <a:latin typeface="Arial"/>
                <a:cs typeface="Arial"/>
              </a:rPr>
              <a:t>ТОРГОВЛИ КРАСНОЯРСКОГО КРАЯ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7016" y="2417033"/>
            <a:ext cx="4498340" cy="844550"/>
          </a:xfrm>
          <a:custGeom>
            <a:avLst/>
            <a:gdLst/>
            <a:ahLst/>
            <a:cxnLst/>
            <a:rect l="l" t="t" r="r" b="b"/>
            <a:pathLst>
              <a:path w="4498340" h="844550">
                <a:moveTo>
                  <a:pt x="4219545" y="0"/>
                </a:moveTo>
                <a:lnTo>
                  <a:pt x="278296" y="0"/>
                </a:lnTo>
                <a:lnTo>
                  <a:pt x="233155" y="3642"/>
                </a:lnTo>
                <a:lnTo>
                  <a:pt x="190333" y="14187"/>
                </a:lnTo>
                <a:lnTo>
                  <a:pt x="150403" y="31063"/>
                </a:lnTo>
                <a:lnTo>
                  <a:pt x="113938" y="53695"/>
                </a:lnTo>
                <a:lnTo>
                  <a:pt x="81511" y="81511"/>
                </a:lnTo>
                <a:lnTo>
                  <a:pt x="53695" y="113939"/>
                </a:lnTo>
                <a:lnTo>
                  <a:pt x="31062" y="150404"/>
                </a:lnTo>
                <a:lnTo>
                  <a:pt x="14187" y="190334"/>
                </a:lnTo>
                <a:lnTo>
                  <a:pt x="3642" y="233157"/>
                </a:lnTo>
                <a:lnTo>
                  <a:pt x="0" y="278298"/>
                </a:lnTo>
                <a:lnTo>
                  <a:pt x="0" y="566026"/>
                </a:lnTo>
                <a:lnTo>
                  <a:pt x="3642" y="611167"/>
                </a:lnTo>
                <a:lnTo>
                  <a:pt x="14187" y="653989"/>
                </a:lnTo>
                <a:lnTo>
                  <a:pt x="31062" y="693919"/>
                </a:lnTo>
                <a:lnTo>
                  <a:pt x="53695" y="730385"/>
                </a:lnTo>
                <a:lnTo>
                  <a:pt x="81511" y="762812"/>
                </a:lnTo>
                <a:lnTo>
                  <a:pt x="113938" y="790628"/>
                </a:lnTo>
                <a:lnTo>
                  <a:pt x="150403" y="813260"/>
                </a:lnTo>
                <a:lnTo>
                  <a:pt x="190333" y="830136"/>
                </a:lnTo>
                <a:lnTo>
                  <a:pt x="233155" y="840681"/>
                </a:lnTo>
                <a:lnTo>
                  <a:pt x="278296" y="844323"/>
                </a:lnTo>
                <a:lnTo>
                  <a:pt x="4219545" y="844323"/>
                </a:lnTo>
                <a:lnTo>
                  <a:pt x="4264686" y="840681"/>
                </a:lnTo>
                <a:lnTo>
                  <a:pt x="4307508" y="830136"/>
                </a:lnTo>
                <a:lnTo>
                  <a:pt x="4347438" y="813260"/>
                </a:lnTo>
                <a:lnTo>
                  <a:pt x="4383903" y="790628"/>
                </a:lnTo>
                <a:lnTo>
                  <a:pt x="4416330" y="762812"/>
                </a:lnTo>
                <a:lnTo>
                  <a:pt x="4444146" y="730385"/>
                </a:lnTo>
                <a:lnTo>
                  <a:pt x="4466778" y="693919"/>
                </a:lnTo>
                <a:lnTo>
                  <a:pt x="4483653" y="653989"/>
                </a:lnTo>
                <a:lnTo>
                  <a:pt x="4494199" y="611167"/>
                </a:lnTo>
                <a:lnTo>
                  <a:pt x="4497841" y="566026"/>
                </a:lnTo>
                <a:lnTo>
                  <a:pt x="4497841" y="278298"/>
                </a:lnTo>
                <a:lnTo>
                  <a:pt x="4494199" y="233157"/>
                </a:lnTo>
                <a:lnTo>
                  <a:pt x="4483653" y="190334"/>
                </a:lnTo>
                <a:lnTo>
                  <a:pt x="4466778" y="150404"/>
                </a:lnTo>
                <a:lnTo>
                  <a:pt x="4444146" y="113939"/>
                </a:lnTo>
                <a:lnTo>
                  <a:pt x="4416330" y="81511"/>
                </a:lnTo>
                <a:lnTo>
                  <a:pt x="4383903" y="53695"/>
                </a:lnTo>
                <a:lnTo>
                  <a:pt x="4347438" y="31063"/>
                </a:lnTo>
                <a:lnTo>
                  <a:pt x="4307508" y="14187"/>
                </a:lnTo>
                <a:lnTo>
                  <a:pt x="4264686" y="3642"/>
                </a:lnTo>
                <a:lnTo>
                  <a:pt x="421954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15826" y="2657855"/>
            <a:ext cx="3085465" cy="5206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b="1" dirty="0">
                <a:latin typeface="Arial"/>
                <a:cs typeface="Arial"/>
              </a:rPr>
              <a:t>МИНИСТЕРСТВО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СТРОИТЕЛЬСТ</a:t>
            </a:r>
            <a:r>
              <a:rPr lang="ru-RU" sz="1100" b="1" spc="-10" dirty="0">
                <a:latin typeface="Arial"/>
                <a:cs typeface="Arial"/>
              </a:rPr>
              <a:t>А И ЖИЛИЩНО-КОММУНАЛЬНОГО ЗОЗЯЙСТВА КРАСНОЯСКОГО КРАЯ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7016" y="3432521"/>
            <a:ext cx="4498340" cy="844550"/>
          </a:xfrm>
          <a:custGeom>
            <a:avLst/>
            <a:gdLst/>
            <a:ahLst/>
            <a:cxnLst/>
            <a:rect l="l" t="t" r="r" b="b"/>
            <a:pathLst>
              <a:path w="4498340" h="844550">
                <a:moveTo>
                  <a:pt x="4219545" y="0"/>
                </a:moveTo>
                <a:lnTo>
                  <a:pt x="278296" y="0"/>
                </a:lnTo>
                <a:lnTo>
                  <a:pt x="233155" y="3642"/>
                </a:lnTo>
                <a:lnTo>
                  <a:pt x="190333" y="14187"/>
                </a:lnTo>
                <a:lnTo>
                  <a:pt x="150403" y="31063"/>
                </a:lnTo>
                <a:lnTo>
                  <a:pt x="113938" y="53695"/>
                </a:lnTo>
                <a:lnTo>
                  <a:pt x="81511" y="81511"/>
                </a:lnTo>
                <a:lnTo>
                  <a:pt x="53695" y="113938"/>
                </a:lnTo>
                <a:lnTo>
                  <a:pt x="31062" y="150403"/>
                </a:lnTo>
                <a:lnTo>
                  <a:pt x="14187" y="190334"/>
                </a:lnTo>
                <a:lnTo>
                  <a:pt x="3642" y="233156"/>
                </a:lnTo>
                <a:lnTo>
                  <a:pt x="0" y="278297"/>
                </a:lnTo>
                <a:lnTo>
                  <a:pt x="0" y="566025"/>
                </a:lnTo>
                <a:lnTo>
                  <a:pt x="3642" y="611166"/>
                </a:lnTo>
                <a:lnTo>
                  <a:pt x="14187" y="653988"/>
                </a:lnTo>
                <a:lnTo>
                  <a:pt x="31062" y="693919"/>
                </a:lnTo>
                <a:lnTo>
                  <a:pt x="53695" y="730384"/>
                </a:lnTo>
                <a:lnTo>
                  <a:pt x="81511" y="762811"/>
                </a:lnTo>
                <a:lnTo>
                  <a:pt x="113938" y="790627"/>
                </a:lnTo>
                <a:lnTo>
                  <a:pt x="150403" y="813259"/>
                </a:lnTo>
                <a:lnTo>
                  <a:pt x="190333" y="830134"/>
                </a:lnTo>
                <a:lnTo>
                  <a:pt x="233155" y="840680"/>
                </a:lnTo>
                <a:lnTo>
                  <a:pt x="278296" y="844322"/>
                </a:lnTo>
                <a:lnTo>
                  <a:pt x="4219545" y="844322"/>
                </a:lnTo>
                <a:lnTo>
                  <a:pt x="4264686" y="840680"/>
                </a:lnTo>
                <a:lnTo>
                  <a:pt x="4307508" y="830134"/>
                </a:lnTo>
                <a:lnTo>
                  <a:pt x="4347438" y="813259"/>
                </a:lnTo>
                <a:lnTo>
                  <a:pt x="4383903" y="790627"/>
                </a:lnTo>
                <a:lnTo>
                  <a:pt x="4416330" y="762811"/>
                </a:lnTo>
                <a:lnTo>
                  <a:pt x="4444146" y="730384"/>
                </a:lnTo>
                <a:lnTo>
                  <a:pt x="4466778" y="693919"/>
                </a:lnTo>
                <a:lnTo>
                  <a:pt x="4483653" y="653988"/>
                </a:lnTo>
                <a:lnTo>
                  <a:pt x="4494199" y="611166"/>
                </a:lnTo>
                <a:lnTo>
                  <a:pt x="4497841" y="566025"/>
                </a:lnTo>
                <a:lnTo>
                  <a:pt x="4497841" y="278297"/>
                </a:lnTo>
                <a:lnTo>
                  <a:pt x="4494199" y="233156"/>
                </a:lnTo>
                <a:lnTo>
                  <a:pt x="4483653" y="190334"/>
                </a:lnTo>
                <a:lnTo>
                  <a:pt x="4466778" y="150403"/>
                </a:lnTo>
                <a:lnTo>
                  <a:pt x="4444146" y="113938"/>
                </a:lnTo>
                <a:lnTo>
                  <a:pt x="4416330" y="81511"/>
                </a:lnTo>
                <a:lnTo>
                  <a:pt x="4383903" y="53695"/>
                </a:lnTo>
                <a:lnTo>
                  <a:pt x="4347438" y="31063"/>
                </a:lnTo>
                <a:lnTo>
                  <a:pt x="4307508" y="14187"/>
                </a:lnTo>
                <a:lnTo>
                  <a:pt x="4264686" y="3642"/>
                </a:lnTo>
                <a:lnTo>
                  <a:pt x="421954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415826" y="3672840"/>
            <a:ext cx="306324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МИНИСТЕРСТВО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lang="ru-RU" sz="1100" b="1" dirty="0">
                <a:latin typeface="Arial"/>
                <a:cs typeface="Arial"/>
              </a:rPr>
              <a:t>ЦИФРОВОГО РАЗВИТИЯ КРАСНОЯРСКОГО КРАЯ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271922" y="1401545"/>
            <a:ext cx="4498340" cy="844550"/>
          </a:xfrm>
          <a:custGeom>
            <a:avLst/>
            <a:gdLst/>
            <a:ahLst/>
            <a:cxnLst/>
            <a:rect l="l" t="t" r="r" b="b"/>
            <a:pathLst>
              <a:path w="4498340" h="844550">
                <a:moveTo>
                  <a:pt x="4219544" y="0"/>
                </a:moveTo>
                <a:lnTo>
                  <a:pt x="278296" y="0"/>
                </a:lnTo>
                <a:lnTo>
                  <a:pt x="233155" y="3642"/>
                </a:lnTo>
                <a:lnTo>
                  <a:pt x="190333" y="14187"/>
                </a:lnTo>
                <a:lnTo>
                  <a:pt x="150403" y="31063"/>
                </a:lnTo>
                <a:lnTo>
                  <a:pt x="113937" y="53695"/>
                </a:lnTo>
                <a:lnTo>
                  <a:pt x="81510" y="81511"/>
                </a:lnTo>
                <a:lnTo>
                  <a:pt x="53694" y="113939"/>
                </a:lnTo>
                <a:lnTo>
                  <a:pt x="31062" y="150404"/>
                </a:lnTo>
                <a:lnTo>
                  <a:pt x="14187" y="190334"/>
                </a:lnTo>
                <a:lnTo>
                  <a:pt x="3642" y="233157"/>
                </a:lnTo>
                <a:lnTo>
                  <a:pt x="0" y="278298"/>
                </a:lnTo>
                <a:lnTo>
                  <a:pt x="0" y="566026"/>
                </a:lnTo>
                <a:lnTo>
                  <a:pt x="3642" y="611167"/>
                </a:lnTo>
                <a:lnTo>
                  <a:pt x="14187" y="653989"/>
                </a:lnTo>
                <a:lnTo>
                  <a:pt x="31062" y="693919"/>
                </a:lnTo>
                <a:lnTo>
                  <a:pt x="53694" y="730385"/>
                </a:lnTo>
                <a:lnTo>
                  <a:pt x="81510" y="762812"/>
                </a:lnTo>
                <a:lnTo>
                  <a:pt x="113937" y="790628"/>
                </a:lnTo>
                <a:lnTo>
                  <a:pt x="150403" y="813260"/>
                </a:lnTo>
                <a:lnTo>
                  <a:pt x="190333" y="830136"/>
                </a:lnTo>
                <a:lnTo>
                  <a:pt x="233155" y="840681"/>
                </a:lnTo>
                <a:lnTo>
                  <a:pt x="278296" y="844323"/>
                </a:lnTo>
                <a:lnTo>
                  <a:pt x="4219544" y="844323"/>
                </a:lnTo>
                <a:lnTo>
                  <a:pt x="4264685" y="840681"/>
                </a:lnTo>
                <a:lnTo>
                  <a:pt x="4307507" y="830136"/>
                </a:lnTo>
                <a:lnTo>
                  <a:pt x="4347437" y="813260"/>
                </a:lnTo>
                <a:lnTo>
                  <a:pt x="4383902" y="790628"/>
                </a:lnTo>
                <a:lnTo>
                  <a:pt x="4416329" y="762812"/>
                </a:lnTo>
                <a:lnTo>
                  <a:pt x="4444145" y="730385"/>
                </a:lnTo>
                <a:lnTo>
                  <a:pt x="4466778" y="693919"/>
                </a:lnTo>
                <a:lnTo>
                  <a:pt x="4483653" y="653989"/>
                </a:lnTo>
                <a:lnTo>
                  <a:pt x="4494198" y="611167"/>
                </a:lnTo>
                <a:lnTo>
                  <a:pt x="4497840" y="566026"/>
                </a:lnTo>
                <a:lnTo>
                  <a:pt x="4497840" y="278298"/>
                </a:lnTo>
                <a:lnTo>
                  <a:pt x="4494198" y="233157"/>
                </a:lnTo>
                <a:lnTo>
                  <a:pt x="4483653" y="190334"/>
                </a:lnTo>
                <a:lnTo>
                  <a:pt x="4466778" y="150404"/>
                </a:lnTo>
                <a:lnTo>
                  <a:pt x="4444145" y="113939"/>
                </a:lnTo>
                <a:lnTo>
                  <a:pt x="4416329" y="81511"/>
                </a:lnTo>
                <a:lnTo>
                  <a:pt x="4383902" y="53695"/>
                </a:lnTo>
                <a:lnTo>
                  <a:pt x="4347437" y="31063"/>
                </a:lnTo>
                <a:lnTo>
                  <a:pt x="4307507" y="14187"/>
                </a:lnTo>
                <a:lnTo>
                  <a:pt x="4264685" y="3642"/>
                </a:lnTo>
                <a:lnTo>
                  <a:pt x="421954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60731" y="1642871"/>
            <a:ext cx="3454400" cy="5206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b="1" dirty="0">
                <a:latin typeface="Arial"/>
                <a:cs typeface="Arial"/>
              </a:rPr>
              <a:t>МИНИСТЕРСТВО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ЭКОНОМИ</a:t>
            </a:r>
            <a:r>
              <a:rPr lang="ru-RU" sz="1100" b="1" spc="-10" dirty="0">
                <a:latin typeface="Arial"/>
                <a:cs typeface="Arial"/>
              </a:rPr>
              <a:t>КИ И РЕГИОНАЛЬНОГО РАЗВИТИЯ КРАСНОЯРСКОГО КРАЯ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271922" y="2417033"/>
            <a:ext cx="4498340" cy="844550"/>
          </a:xfrm>
          <a:custGeom>
            <a:avLst/>
            <a:gdLst/>
            <a:ahLst/>
            <a:cxnLst/>
            <a:rect l="l" t="t" r="r" b="b"/>
            <a:pathLst>
              <a:path w="4498340" h="844550">
                <a:moveTo>
                  <a:pt x="4219544" y="0"/>
                </a:moveTo>
                <a:lnTo>
                  <a:pt x="278296" y="0"/>
                </a:lnTo>
                <a:lnTo>
                  <a:pt x="233155" y="3642"/>
                </a:lnTo>
                <a:lnTo>
                  <a:pt x="190333" y="14187"/>
                </a:lnTo>
                <a:lnTo>
                  <a:pt x="150403" y="31063"/>
                </a:lnTo>
                <a:lnTo>
                  <a:pt x="113937" y="53695"/>
                </a:lnTo>
                <a:lnTo>
                  <a:pt x="81510" y="81511"/>
                </a:lnTo>
                <a:lnTo>
                  <a:pt x="53694" y="113939"/>
                </a:lnTo>
                <a:lnTo>
                  <a:pt x="31062" y="150404"/>
                </a:lnTo>
                <a:lnTo>
                  <a:pt x="14187" y="190334"/>
                </a:lnTo>
                <a:lnTo>
                  <a:pt x="3642" y="233157"/>
                </a:lnTo>
                <a:lnTo>
                  <a:pt x="0" y="278298"/>
                </a:lnTo>
                <a:lnTo>
                  <a:pt x="0" y="566026"/>
                </a:lnTo>
                <a:lnTo>
                  <a:pt x="3642" y="611167"/>
                </a:lnTo>
                <a:lnTo>
                  <a:pt x="14187" y="653989"/>
                </a:lnTo>
                <a:lnTo>
                  <a:pt x="31062" y="693919"/>
                </a:lnTo>
                <a:lnTo>
                  <a:pt x="53694" y="730385"/>
                </a:lnTo>
                <a:lnTo>
                  <a:pt x="81510" y="762812"/>
                </a:lnTo>
                <a:lnTo>
                  <a:pt x="113937" y="790628"/>
                </a:lnTo>
                <a:lnTo>
                  <a:pt x="150403" y="813260"/>
                </a:lnTo>
                <a:lnTo>
                  <a:pt x="190333" y="830136"/>
                </a:lnTo>
                <a:lnTo>
                  <a:pt x="233155" y="840681"/>
                </a:lnTo>
                <a:lnTo>
                  <a:pt x="278296" y="844323"/>
                </a:lnTo>
                <a:lnTo>
                  <a:pt x="4219544" y="844323"/>
                </a:lnTo>
                <a:lnTo>
                  <a:pt x="4264685" y="840681"/>
                </a:lnTo>
                <a:lnTo>
                  <a:pt x="4307507" y="830136"/>
                </a:lnTo>
                <a:lnTo>
                  <a:pt x="4347437" y="813260"/>
                </a:lnTo>
                <a:lnTo>
                  <a:pt x="4383902" y="790628"/>
                </a:lnTo>
                <a:lnTo>
                  <a:pt x="4416329" y="762812"/>
                </a:lnTo>
                <a:lnTo>
                  <a:pt x="4444145" y="730385"/>
                </a:lnTo>
                <a:lnTo>
                  <a:pt x="4466778" y="693919"/>
                </a:lnTo>
                <a:lnTo>
                  <a:pt x="4483653" y="653989"/>
                </a:lnTo>
                <a:lnTo>
                  <a:pt x="4494198" y="611167"/>
                </a:lnTo>
                <a:lnTo>
                  <a:pt x="4497840" y="566026"/>
                </a:lnTo>
                <a:lnTo>
                  <a:pt x="4497840" y="278298"/>
                </a:lnTo>
                <a:lnTo>
                  <a:pt x="4494198" y="233157"/>
                </a:lnTo>
                <a:lnTo>
                  <a:pt x="4483653" y="190334"/>
                </a:lnTo>
                <a:lnTo>
                  <a:pt x="4466778" y="150404"/>
                </a:lnTo>
                <a:lnTo>
                  <a:pt x="4444145" y="113939"/>
                </a:lnTo>
                <a:lnTo>
                  <a:pt x="4416329" y="81511"/>
                </a:lnTo>
                <a:lnTo>
                  <a:pt x="4383902" y="53695"/>
                </a:lnTo>
                <a:lnTo>
                  <a:pt x="4347437" y="31063"/>
                </a:lnTo>
                <a:lnTo>
                  <a:pt x="4307507" y="14187"/>
                </a:lnTo>
                <a:lnTo>
                  <a:pt x="4264685" y="3642"/>
                </a:lnTo>
                <a:lnTo>
                  <a:pt x="421954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060731" y="2743200"/>
            <a:ext cx="333629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МИНИСТЕРСТВО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КУЛЬТУРЫ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lang="ru-RU" sz="1100" b="1" dirty="0">
                <a:latin typeface="Arial"/>
                <a:cs typeface="Arial"/>
              </a:rPr>
              <a:t>КРАСНОЯРСКОГО КРАЯ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322897" y="3476990"/>
            <a:ext cx="4498340" cy="844550"/>
          </a:xfrm>
          <a:custGeom>
            <a:avLst/>
            <a:gdLst/>
            <a:ahLst/>
            <a:cxnLst/>
            <a:rect l="l" t="t" r="r" b="b"/>
            <a:pathLst>
              <a:path w="4498340" h="844550">
                <a:moveTo>
                  <a:pt x="4219544" y="0"/>
                </a:moveTo>
                <a:lnTo>
                  <a:pt x="278296" y="0"/>
                </a:lnTo>
                <a:lnTo>
                  <a:pt x="233155" y="3642"/>
                </a:lnTo>
                <a:lnTo>
                  <a:pt x="190333" y="14187"/>
                </a:lnTo>
                <a:lnTo>
                  <a:pt x="150403" y="31063"/>
                </a:lnTo>
                <a:lnTo>
                  <a:pt x="113937" y="53695"/>
                </a:lnTo>
                <a:lnTo>
                  <a:pt x="81510" y="81511"/>
                </a:lnTo>
                <a:lnTo>
                  <a:pt x="53694" y="113938"/>
                </a:lnTo>
                <a:lnTo>
                  <a:pt x="31062" y="150403"/>
                </a:lnTo>
                <a:lnTo>
                  <a:pt x="14187" y="190334"/>
                </a:lnTo>
                <a:lnTo>
                  <a:pt x="3642" y="233156"/>
                </a:lnTo>
                <a:lnTo>
                  <a:pt x="0" y="278297"/>
                </a:lnTo>
                <a:lnTo>
                  <a:pt x="0" y="566025"/>
                </a:lnTo>
                <a:lnTo>
                  <a:pt x="3642" y="611166"/>
                </a:lnTo>
                <a:lnTo>
                  <a:pt x="14187" y="653988"/>
                </a:lnTo>
                <a:lnTo>
                  <a:pt x="31062" y="693919"/>
                </a:lnTo>
                <a:lnTo>
                  <a:pt x="53694" y="730384"/>
                </a:lnTo>
                <a:lnTo>
                  <a:pt x="81510" y="762811"/>
                </a:lnTo>
                <a:lnTo>
                  <a:pt x="113937" y="790627"/>
                </a:lnTo>
                <a:lnTo>
                  <a:pt x="150403" y="813259"/>
                </a:lnTo>
                <a:lnTo>
                  <a:pt x="190333" y="830134"/>
                </a:lnTo>
                <a:lnTo>
                  <a:pt x="233155" y="840680"/>
                </a:lnTo>
                <a:lnTo>
                  <a:pt x="278296" y="844322"/>
                </a:lnTo>
                <a:lnTo>
                  <a:pt x="4219544" y="844322"/>
                </a:lnTo>
                <a:lnTo>
                  <a:pt x="4264685" y="840680"/>
                </a:lnTo>
                <a:lnTo>
                  <a:pt x="4307507" y="830134"/>
                </a:lnTo>
                <a:lnTo>
                  <a:pt x="4347437" y="813259"/>
                </a:lnTo>
                <a:lnTo>
                  <a:pt x="4383902" y="790627"/>
                </a:lnTo>
                <a:lnTo>
                  <a:pt x="4416329" y="762811"/>
                </a:lnTo>
                <a:lnTo>
                  <a:pt x="4444145" y="730384"/>
                </a:lnTo>
                <a:lnTo>
                  <a:pt x="4466778" y="693919"/>
                </a:lnTo>
                <a:lnTo>
                  <a:pt x="4483653" y="653988"/>
                </a:lnTo>
                <a:lnTo>
                  <a:pt x="4494198" y="611166"/>
                </a:lnTo>
                <a:lnTo>
                  <a:pt x="4497840" y="566025"/>
                </a:lnTo>
                <a:lnTo>
                  <a:pt x="4497840" y="278297"/>
                </a:lnTo>
                <a:lnTo>
                  <a:pt x="4494198" y="233156"/>
                </a:lnTo>
                <a:lnTo>
                  <a:pt x="4483653" y="190334"/>
                </a:lnTo>
                <a:lnTo>
                  <a:pt x="4466778" y="150403"/>
                </a:lnTo>
                <a:lnTo>
                  <a:pt x="4444145" y="113938"/>
                </a:lnTo>
                <a:lnTo>
                  <a:pt x="4416329" y="81511"/>
                </a:lnTo>
                <a:lnTo>
                  <a:pt x="4383902" y="53695"/>
                </a:lnTo>
                <a:lnTo>
                  <a:pt x="4347437" y="31063"/>
                </a:lnTo>
                <a:lnTo>
                  <a:pt x="4307507" y="14187"/>
                </a:lnTo>
                <a:lnTo>
                  <a:pt x="4264685" y="3642"/>
                </a:lnTo>
                <a:lnTo>
                  <a:pt x="421954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060731" y="3662521"/>
            <a:ext cx="3291840" cy="346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МИНИСТЕРСТВО</a:t>
            </a:r>
            <a:r>
              <a:rPr sz="1100" b="1" spc="-7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СЕЛЬСКОГО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ХОЗЯЙСТВА</a:t>
            </a:r>
            <a:r>
              <a:rPr lang="ru-RU" sz="1100" dirty="0">
                <a:latin typeface="Arial"/>
                <a:cs typeface="Arial"/>
              </a:rPr>
              <a:t> </a:t>
            </a:r>
            <a:r>
              <a:rPr lang="ru-RU" sz="1100" b="1" dirty="0">
                <a:latin typeface="Arial"/>
                <a:cs typeface="Arial"/>
              </a:rPr>
              <a:t>КРАСНОЯРСКОГО КРАЯ</a:t>
            </a:r>
            <a:endParaRPr sz="1100" b="1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390413" y="3865201"/>
            <a:ext cx="587375" cy="587375"/>
          </a:xfrm>
          <a:custGeom>
            <a:avLst/>
            <a:gdLst/>
            <a:ahLst/>
            <a:cxnLst/>
            <a:rect l="l" t="t" r="r" b="b"/>
            <a:pathLst>
              <a:path w="587375" h="587375">
                <a:moveTo>
                  <a:pt x="293399" y="0"/>
                </a:moveTo>
                <a:lnTo>
                  <a:pt x="245808" y="3840"/>
                </a:lnTo>
                <a:lnTo>
                  <a:pt x="200662" y="14957"/>
                </a:lnTo>
                <a:lnTo>
                  <a:pt x="158565" y="32748"/>
                </a:lnTo>
                <a:lnTo>
                  <a:pt x="120121" y="56609"/>
                </a:lnTo>
                <a:lnTo>
                  <a:pt x="85934" y="85934"/>
                </a:lnTo>
                <a:lnTo>
                  <a:pt x="56609" y="120121"/>
                </a:lnTo>
                <a:lnTo>
                  <a:pt x="32748" y="158565"/>
                </a:lnTo>
                <a:lnTo>
                  <a:pt x="14957" y="200662"/>
                </a:lnTo>
                <a:lnTo>
                  <a:pt x="3840" y="245808"/>
                </a:lnTo>
                <a:lnTo>
                  <a:pt x="0" y="293399"/>
                </a:lnTo>
                <a:lnTo>
                  <a:pt x="3840" y="340989"/>
                </a:lnTo>
                <a:lnTo>
                  <a:pt x="14957" y="386135"/>
                </a:lnTo>
                <a:lnTo>
                  <a:pt x="32748" y="428232"/>
                </a:lnTo>
                <a:lnTo>
                  <a:pt x="56609" y="466676"/>
                </a:lnTo>
                <a:lnTo>
                  <a:pt x="85934" y="500863"/>
                </a:lnTo>
                <a:lnTo>
                  <a:pt x="120121" y="530189"/>
                </a:lnTo>
                <a:lnTo>
                  <a:pt x="158565" y="554049"/>
                </a:lnTo>
                <a:lnTo>
                  <a:pt x="200662" y="571840"/>
                </a:lnTo>
                <a:lnTo>
                  <a:pt x="245808" y="582958"/>
                </a:lnTo>
                <a:lnTo>
                  <a:pt x="293399" y="586798"/>
                </a:lnTo>
                <a:lnTo>
                  <a:pt x="340990" y="582958"/>
                </a:lnTo>
                <a:lnTo>
                  <a:pt x="386136" y="571840"/>
                </a:lnTo>
                <a:lnTo>
                  <a:pt x="428233" y="554049"/>
                </a:lnTo>
                <a:lnTo>
                  <a:pt x="466677" y="530189"/>
                </a:lnTo>
                <a:lnTo>
                  <a:pt x="500864" y="500863"/>
                </a:lnTo>
                <a:lnTo>
                  <a:pt x="530189" y="466676"/>
                </a:lnTo>
                <a:lnTo>
                  <a:pt x="554049" y="428232"/>
                </a:lnTo>
                <a:lnTo>
                  <a:pt x="571840" y="386135"/>
                </a:lnTo>
                <a:lnTo>
                  <a:pt x="582958" y="340989"/>
                </a:lnTo>
                <a:lnTo>
                  <a:pt x="586798" y="293399"/>
                </a:lnTo>
                <a:lnTo>
                  <a:pt x="582958" y="245808"/>
                </a:lnTo>
                <a:lnTo>
                  <a:pt x="571840" y="200662"/>
                </a:lnTo>
                <a:lnTo>
                  <a:pt x="554049" y="158565"/>
                </a:lnTo>
                <a:lnTo>
                  <a:pt x="530189" y="120121"/>
                </a:lnTo>
                <a:lnTo>
                  <a:pt x="500864" y="85934"/>
                </a:lnTo>
                <a:lnTo>
                  <a:pt x="466677" y="56609"/>
                </a:lnTo>
                <a:lnTo>
                  <a:pt x="428233" y="32748"/>
                </a:lnTo>
                <a:lnTo>
                  <a:pt x="386136" y="14957"/>
                </a:lnTo>
                <a:lnTo>
                  <a:pt x="340990" y="3840"/>
                </a:lnTo>
                <a:lnTo>
                  <a:pt x="29339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xfrm>
            <a:off x="614316" y="6603972"/>
            <a:ext cx="402653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10" dirty="0"/>
              <a:t> </a:t>
            </a:r>
            <a:r>
              <a:rPr spc="-20" dirty="0"/>
              <a:t>ПРОФИЛЬ</a:t>
            </a:r>
            <a:r>
              <a:rPr spc="10" dirty="0"/>
              <a:t> </a:t>
            </a:r>
            <a:r>
              <a:rPr lang="ru-RU" dirty="0"/>
              <a:t>МАНСКОГО РАЙОНА</a:t>
            </a:r>
            <a:endParaRPr spc="-10" dirty="0"/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249" y="2672553"/>
            <a:ext cx="385197" cy="49298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857" y="1656707"/>
            <a:ext cx="385197" cy="49298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96" y="1569397"/>
            <a:ext cx="385197" cy="49298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58" y="2643615"/>
            <a:ext cx="385197" cy="49298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9" y="3610742"/>
            <a:ext cx="385197" cy="4929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591" y="3553745"/>
            <a:ext cx="385197" cy="492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016" y="3919791"/>
            <a:ext cx="3470910" cy="2388235"/>
          </a:xfrm>
          <a:custGeom>
            <a:avLst/>
            <a:gdLst/>
            <a:ahLst/>
            <a:cxnLst/>
            <a:rect l="l" t="t" r="r" b="b"/>
            <a:pathLst>
              <a:path w="3470910" h="2388235">
                <a:moveTo>
                  <a:pt x="3189377" y="0"/>
                </a:moveTo>
                <a:lnTo>
                  <a:pt x="281475" y="0"/>
                </a:lnTo>
                <a:lnTo>
                  <a:pt x="235818" y="3684"/>
                </a:lnTo>
                <a:lnTo>
                  <a:pt x="192507" y="14349"/>
                </a:lnTo>
                <a:lnTo>
                  <a:pt x="152121" y="31417"/>
                </a:lnTo>
                <a:lnTo>
                  <a:pt x="115239" y="54308"/>
                </a:lnTo>
                <a:lnTo>
                  <a:pt x="82442" y="82442"/>
                </a:lnTo>
                <a:lnTo>
                  <a:pt x="54308" y="115239"/>
                </a:lnTo>
                <a:lnTo>
                  <a:pt x="31417" y="152121"/>
                </a:lnTo>
                <a:lnTo>
                  <a:pt x="14349" y="192507"/>
                </a:lnTo>
                <a:lnTo>
                  <a:pt x="3684" y="235818"/>
                </a:lnTo>
                <a:lnTo>
                  <a:pt x="0" y="281475"/>
                </a:lnTo>
                <a:lnTo>
                  <a:pt x="0" y="2106553"/>
                </a:lnTo>
                <a:lnTo>
                  <a:pt x="3684" y="2152210"/>
                </a:lnTo>
                <a:lnTo>
                  <a:pt x="14349" y="2195521"/>
                </a:lnTo>
                <a:lnTo>
                  <a:pt x="31417" y="2235908"/>
                </a:lnTo>
                <a:lnTo>
                  <a:pt x="54308" y="2272789"/>
                </a:lnTo>
                <a:lnTo>
                  <a:pt x="82442" y="2305587"/>
                </a:lnTo>
                <a:lnTo>
                  <a:pt x="115239" y="2333720"/>
                </a:lnTo>
                <a:lnTo>
                  <a:pt x="152121" y="2356611"/>
                </a:lnTo>
                <a:lnTo>
                  <a:pt x="192507" y="2373679"/>
                </a:lnTo>
                <a:lnTo>
                  <a:pt x="235818" y="2384345"/>
                </a:lnTo>
                <a:lnTo>
                  <a:pt x="281475" y="2388029"/>
                </a:lnTo>
                <a:lnTo>
                  <a:pt x="3189377" y="2388029"/>
                </a:lnTo>
                <a:lnTo>
                  <a:pt x="3235033" y="2384345"/>
                </a:lnTo>
                <a:lnTo>
                  <a:pt x="3278345" y="2373679"/>
                </a:lnTo>
                <a:lnTo>
                  <a:pt x="3318731" y="2356611"/>
                </a:lnTo>
                <a:lnTo>
                  <a:pt x="3355612" y="2333720"/>
                </a:lnTo>
                <a:lnTo>
                  <a:pt x="3388410" y="2305587"/>
                </a:lnTo>
                <a:lnTo>
                  <a:pt x="3416543" y="2272789"/>
                </a:lnTo>
                <a:lnTo>
                  <a:pt x="3439434" y="2235908"/>
                </a:lnTo>
                <a:lnTo>
                  <a:pt x="3456502" y="2195521"/>
                </a:lnTo>
                <a:lnTo>
                  <a:pt x="3467168" y="2152210"/>
                </a:lnTo>
                <a:lnTo>
                  <a:pt x="3470852" y="2106553"/>
                </a:lnTo>
                <a:lnTo>
                  <a:pt x="3470852" y="281475"/>
                </a:lnTo>
                <a:lnTo>
                  <a:pt x="3467168" y="235818"/>
                </a:lnTo>
                <a:lnTo>
                  <a:pt x="3456502" y="192507"/>
                </a:lnTo>
                <a:lnTo>
                  <a:pt x="3439434" y="152121"/>
                </a:lnTo>
                <a:lnTo>
                  <a:pt x="3416543" y="115239"/>
                </a:lnTo>
                <a:lnTo>
                  <a:pt x="3388410" y="82442"/>
                </a:lnTo>
                <a:lnTo>
                  <a:pt x="3355612" y="54308"/>
                </a:lnTo>
                <a:lnTo>
                  <a:pt x="3318731" y="31417"/>
                </a:lnTo>
                <a:lnTo>
                  <a:pt x="3278345" y="14349"/>
                </a:lnTo>
                <a:lnTo>
                  <a:pt x="3235033" y="3684"/>
                </a:lnTo>
                <a:lnTo>
                  <a:pt x="3189377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pc="-10" dirty="0"/>
              <a:t>ПРЕДЛОЖЕНИЯ</a:t>
            </a:r>
            <a:r>
              <a:rPr spc="-55" dirty="0"/>
              <a:t> </a:t>
            </a:r>
            <a:r>
              <a:rPr dirty="0"/>
              <a:t>ПО</a:t>
            </a:r>
            <a:r>
              <a:rPr spc="-60" dirty="0"/>
              <a:t> </a:t>
            </a:r>
            <a:r>
              <a:rPr dirty="0"/>
              <a:t>КОРРЕКТИРОВКЕ</a:t>
            </a:r>
            <a:r>
              <a:rPr spc="-50" dirty="0"/>
              <a:t> </a:t>
            </a:r>
            <a:r>
              <a:rPr dirty="0"/>
              <a:t>МЕР</a:t>
            </a:r>
            <a:r>
              <a:rPr spc="-55" dirty="0"/>
              <a:t> </a:t>
            </a:r>
            <a:r>
              <a:rPr spc="-10" dirty="0"/>
              <a:t>ФИНАНСОВОЙ </a:t>
            </a:r>
            <a:r>
              <a:rPr dirty="0"/>
              <a:t>И</a:t>
            </a:r>
            <a:r>
              <a:rPr spc="-60" dirty="0"/>
              <a:t> </a:t>
            </a:r>
            <a:r>
              <a:rPr spc="-20" dirty="0"/>
              <a:t>ОРГАНИЗАЦИОННОЙ</a:t>
            </a:r>
            <a:r>
              <a:rPr spc="-60" dirty="0"/>
              <a:t> </a:t>
            </a:r>
            <a:r>
              <a:rPr dirty="0"/>
              <a:t>ПОДДЕРЖКИ</a:t>
            </a:r>
            <a:r>
              <a:rPr spc="-60" dirty="0"/>
              <a:t> </a:t>
            </a:r>
            <a:r>
              <a:rPr spc="-10" dirty="0"/>
              <a:t>ПРОЕКТОВ</a:t>
            </a:r>
          </a:p>
        </p:txBody>
      </p:sp>
      <p:sp>
        <p:nvSpPr>
          <p:cNvPr id="4" name="object 4"/>
          <p:cNvSpPr/>
          <p:nvPr/>
        </p:nvSpPr>
        <p:spPr>
          <a:xfrm>
            <a:off x="627016" y="163628"/>
            <a:ext cx="1899920" cy="274320"/>
          </a:xfrm>
          <a:custGeom>
            <a:avLst/>
            <a:gdLst/>
            <a:ahLst/>
            <a:cxnLst/>
            <a:rect l="l" t="t" r="r" b="b"/>
            <a:pathLst>
              <a:path w="1899920" h="274320">
                <a:moveTo>
                  <a:pt x="1762952" y="0"/>
                </a:moveTo>
                <a:lnTo>
                  <a:pt x="136922" y="0"/>
                </a:lnTo>
                <a:lnTo>
                  <a:pt x="93644" y="6980"/>
                </a:lnTo>
                <a:lnTo>
                  <a:pt x="56057" y="26418"/>
                </a:lnTo>
                <a:lnTo>
                  <a:pt x="26418" y="56058"/>
                </a:lnTo>
                <a:lnTo>
                  <a:pt x="6980" y="93644"/>
                </a:lnTo>
                <a:lnTo>
                  <a:pt x="0" y="136921"/>
                </a:lnTo>
                <a:lnTo>
                  <a:pt x="6980" y="180199"/>
                </a:lnTo>
                <a:lnTo>
                  <a:pt x="26418" y="217785"/>
                </a:lnTo>
                <a:lnTo>
                  <a:pt x="56057" y="247425"/>
                </a:lnTo>
                <a:lnTo>
                  <a:pt x="93644" y="266863"/>
                </a:lnTo>
                <a:lnTo>
                  <a:pt x="136922" y="273843"/>
                </a:lnTo>
                <a:lnTo>
                  <a:pt x="1762950" y="273846"/>
                </a:lnTo>
                <a:lnTo>
                  <a:pt x="1806228" y="266865"/>
                </a:lnTo>
                <a:lnTo>
                  <a:pt x="1843815" y="247427"/>
                </a:lnTo>
                <a:lnTo>
                  <a:pt x="1873454" y="217787"/>
                </a:lnTo>
                <a:lnTo>
                  <a:pt x="1892892" y="180201"/>
                </a:lnTo>
                <a:lnTo>
                  <a:pt x="1899875" y="136922"/>
                </a:lnTo>
                <a:lnTo>
                  <a:pt x="1892894" y="93644"/>
                </a:lnTo>
                <a:lnTo>
                  <a:pt x="1873457" y="56058"/>
                </a:lnTo>
                <a:lnTo>
                  <a:pt x="1843817" y="26418"/>
                </a:lnTo>
                <a:lnTo>
                  <a:pt x="1806230" y="6980"/>
                </a:lnTo>
                <a:lnTo>
                  <a:pt x="1762952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2419" y="227076"/>
            <a:ext cx="16395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предложения</a:t>
            </a:r>
            <a:r>
              <a:rPr sz="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корректировке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22846" y="1401545"/>
            <a:ext cx="2155190" cy="2407285"/>
          </a:xfrm>
          <a:custGeom>
            <a:avLst/>
            <a:gdLst/>
            <a:ahLst/>
            <a:cxnLst/>
            <a:rect l="l" t="t" r="r" b="b"/>
            <a:pathLst>
              <a:path w="2155190" h="2407285">
                <a:moveTo>
                  <a:pt x="1893710" y="0"/>
                </a:moveTo>
                <a:lnTo>
                  <a:pt x="260974" y="0"/>
                </a:lnTo>
                <a:lnTo>
                  <a:pt x="214064" y="4204"/>
                </a:lnTo>
                <a:lnTo>
                  <a:pt x="169912" y="16327"/>
                </a:lnTo>
                <a:lnTo>
                  <a:pt x="129255" y="35630"/>
                </a:lnTo>
                <a:lnTo>
                  <a:pt x="92832" y="61378"/>
                </a:lnTo>
                <a:lnTo>
                  <a:pt x="61378" y="92832"/>
                </a:lnTo>
                <a:lnTo>
                  <a:pt x="35630" y="129255"/>
                </a:lnTo>
                <a:lnTo>
                  <a:pt x="16327" y="169912"/>
                </a:lnTo>
                <a:lnTo>
                  <a:pt x="4204" y="214064"/>
                </a:lnTo>
                <a:lnTo>
                  <a:pt x="0" y="260974"/>
                </a:lnTo>
                <a:lnTo>
                  <a:pt x="0" y="2145908"/>
                </a:lnTo>
                <a:lnTo>
                  <a:pt x="4204" y="2192819"/>
                </a:lnTo>
                <a:lnTo>
                  <a:pt x="16327" y="2236971"/>
                </a:lnTo>
                <a:lnTo>
                  <a:pt x="35630" y="2277627"/>
                </a:lnTo>
                <a:lnTo>
                  <a:pt x="61378" y="2314051"/>
                </a:lnTo>
                <a:lnTo>
                  <a:pt x="92832" y="2345505"/>
                </a:lnTo>
                <a:lnTo>
                  <a:pt x="129255" y="2371252"/>
                </a:lnTo>
                <a:lnTo>
                  <a:pt x="169912" y="2390556"/>
                </a:lnTo>
                <a:lnTo>
                  <a:pt x="214064" y="2402679"/>
                </a:lnTo>
                <a:lnTo>
                  <a:pt x="260974" y="2406883"/>
                </a:lnTo>
                <a:lnTo>
                  <a:pt x="1893710" y="2406883"/>
                </a:lnTo>
                <a:lnTo>
                  <a:pt x="1940621" y="2402679"/>
                </a:lnTo>
                <a:lnTo>
                  <a:pt x="1984773" y="2390556"/>
                </a:lnTo>
                <a:lnTo>
                  <a:pt x="2025429" y="2371252"/>
                </a:lnTo>
                <a:lnTo>
                  <a:pt x="2061853" y="2345505"/>
                </a:lnTo>
                <a:lnTo>
                  <a:pt x="2093307" y="2314051"/>
                </a:lnTo>
                <a:lnTo>
                  <a:pt x="2119055" y="2277627"/>
                </a:lnTo>
                <a:lnTo>
                  <a:pt x="2138358" y="2236971"/>
                </a:lnTo>
                <a:lnTo>
                  <a:pt x="2150481" y="2192819"/>
                </a:lnTo>
                <a:lnTo>
                  <a:pt x="2154685" y="2145908"/>
                </a:lnTo>
                <a:lnTo>
                  <a:pt x="2154685" y="260974"/>
                </a:lnTo>
                <a:lnTo>
                  <a:pt x="2150481" y="214064"/>
                </a:lnTo>
                <a:lnTo>
                  <a:pt x="2138358" y="169912"/>
                </a:lnTo>
                <a:lnTo>
                  <a:pt x="2119055" y="129255"/>
                </a:lnTo>
                <a:lnTo>
                  <a:pt x="2093307" y="92832"/>
                </a:lnTo>
                <a:lnTo>
                  <a:pt x="2061853" y="61378"/>
                </a:lnTo>
                <a:lnTo>
                  <a:pt x="2025429" y="35630"/>
                </a:lnTo>
                <a:lnTo>
                  <a:pt x="1984773" y="16327"/>
                </a:lnTo>
                <a:lnTo>
                  <a:pt x="1940621" y="4204"/>
                </a:lnTo>
                <a:lnTo>
                  <a:pt x="1893710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016" y="1401545"/>
            <a:ext cx="2780665" cy="2407285"/>
          </a:xfrm>
          <a:custGeom>
            <a:avLst/>
            <a:gdLst/>
            <a:ahLst/>
            <a:cxnLst/>
            <a:rect l="l" t="t" r="r" b="b"/>
            <a:pathLst>
              <a:path w="2780665" h="2407285">
                <a:moveTo>
                  <a:pt x="2508981" y="0"/>
                </a:moveTo>
                <a:lnTo>
                  <a:pt x="271423" y="0"/>
                </a:lnTo>
                <a:lnTo>
                  <a:pt x="222635" y="4373"/>
                </a:lnTo>
                <a:lnTo>
                  <a:pt x="176715" y="16981"/>
                </a:lnTo>
                <a:lnTo>
                  <a:pt x="134431" y="37057"/>
                </a:lnTo>
                <a:lnTo>
                  <a:pt x="96548" y="63835"/>
                </a:lnTo>
                <a:lnTo>
                  <a:pt x="63835" y="96549"/>
                </a:lnTo>
                <a:lnTo>
                  <a:pt x="37057" y="134431"/>
                </a:lnTo>
                <a:lnTo>
                  <a:pt x="16980" y="176715"/>
                </a:lnTo>
                <a:lnTo>
                  <a:pt x="4373" y="222635"/>
                </a:lnTo>
                <a:lnTo>
                  <a:pt x="0" y="271424"/>
                </a:lnTo>
                <a:lnTo>
                  <a:pt x="0" y="2135459"/>
                </a:lnTo>
                <a:lnTo>
                  <a:pt x="4373" y="2184248"/>
                </a:lnTo>
                <a:lnTo>
                  <a:pt x="16980" y="2230167"/>
                </a:lnTo>
                <a:lnTo>
                  <a:pt x="37057" y="2272452"/>
                </a:lnTo>
                <a:lnTo>
                  <a:pt x="63835" y="2310334"/>
                </a:lnTo>
                <a:lnTo>
                  <a:pt x="96548" y="2343047"/>
                </a:lnTo>
                <a:lnTo>
                  <a:pt x="134431" y="2369826"/>
                </a:lnTo>
                <a:lnTo>
                  <a:pt x="176715" y="2389902"/>
                </a:lnTo>
                <a:lnTo>
                  <a:pt x="222635" y="2402510"/>
                </a:lnTo>
                <a:lnTo>
                  <a:pt x="271423" y="2406883"/>
                </a:lnTo>
                <a:lnTo>
                  <a:pt x="2508981" y="2406883"/>
                </a:lnTo>
                <a:lnTo>
                  <a:pt x="2557769" y="2402510"/>
                </a:lnTo>
                <a:lnTo>
                  <a:pt x="2603689" y="2389902"/>
                </a:lnTo>
                <a:lnTo>
                  <a:pt x="2645973" y="2369826"/>
                </a:lnTo>
                <a:lnTo>
                  <a:pt x="2683856" y="2343047"/>
                </a:lnTo>
                <a:lnTo>
                  <a:pt x="2716569" y="2310334"/>
                </a:lnTo>
                <a:lnTo>
                  <a:pt x="2743347" y="2272452"/>
                </a:lnTo>
                <a:lnTo>
                  <a:pt x="2763424" y="2230167"/>
                </a:lnTo>
                <a:lnTo>
                  <a:pt x="2776032" y="2184248"/>
                </a:lnTo>
                <a:lnTo>
                  <a:pt x="2780405" y="2135459"/>
                </a:lnTo>
                <a:lnTo>
                  <a:pt x="2780405" y="271424"/>
                </a:lnTo>
                <a:lnTo>
                  <a:pt x="2776032" y="222635"/>
                </a:lnTo>
                <a:lnTo>
                  <a:pt x="2763424" y="176715"/>
                </a:lnTo>
                <a:lnTo>
                  <a:pt x="2743347" y="134431"/>
                </a:lnTo>
                <a:lnTo>
                  <a:pt x="2716569" y="96549"/>
                </a:lnTo>
                <a:lnTo>
                  <a:pt x="2683856" y="63835"/>
                </a:lnTo>
                <a:lnTo>
                  <a:pt x="2645973" y="37057"/>
                </a:lnTo>
                <a:lnTo>
                  <a:pt x="2603689" y="16981"/>
                </a:lnTo>
                <a:lnTo>
                  <a:pt x="2557769" y="4373"/>
                </a:lnTo>
                <a:lnTo>
                  <a:pt x="2508981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5703" y="1401545"/>
            <a:ext cx="3992245" cy="2407285"/>
          </a:xfrm>
          <a:custGeom>
            <a:avLst/>
            <a:gdLst/>
            <a:ahLst/>
            <a:cxnLst/>
            <a:rect l="l" t="t" r="r" b="b"/>
            <a:pathLst>
              <a:path w="3992245" h="2407285">
                <a:moveTo>
                  <a:pt x="3723212" y="0"/>
                </a:moveTo>
                <a:lnTo>
                  <a:pt x="268679" y="0"/>
                </a:lnTo>
                <a:lnTo>
                  <a:pt x="220384" y="4328"/>
                </a:lnTo>
                <a:lnTo>
                  <a:pt x="174928" y="16809"/>
                </a:lnTo>
                <a:lnTo>
                  <a:pt x="133071" y="36682"/>
                </a:lnTo>
                <a:lnTo>
                  <a:pt x="95572" y="63190"/>
                </a:lnTo>
                <a:lnTo>
                  <a:pt x="63190" y="95573"/>
                </a:lnTo>
                <a:lnTo>
                  <a:pt x="36682" y="133072"/>
                </a:lnTo>
                <a:lnTo>
                  <a:pt x="16809" y="174929"/>
                </a:lnTo>
                <a:lnTo>
                  <a:pt x="4328" y="220385"/>
                </a:lnTo>
                <a:lnTo>
                  <a:pt x="0" y="268681"/>
                </a:lnTo>
                <a:lnTo>
                  <a:pt x="0" y="2138202"/>
                </a:lnTo>
                <a:lnTo>
                  <a:pt x="4328" y="2186498"/>
                </a:lnTo>
                <a:lnTo>
                  <a:pt x="16809" y="2231953"/>
                </a:lnTo>
                <a:lnTo>
                  <a:pt x="36682" y="2273810"/>
                </a:lnTo>
                <a:lnTo>
                  <a:pt x="63190" y="2311310"/>
                </a:lnTo>
                <a:lnTo>
                  <a:pt x="95572" y="2343693"/>
                </a:lnTo>
                <a:lnTo>
                  <a:pt x="133071" y="2370200"/>
                </a:lnTo>
                <a:lnTo>
                  <a:pt x="174928" y="2390074"/>
                </a:lnTo>
                <a:lnTo>
                  <a:pt x="220384" y="2402554"/>
                </a:lnTo>
                <a:lnTo>
                  <a:pt x="268679" y="2406883"/>
                </a:lnTo>
                <a:lnTo>
                  <a:pt x="3723212" y="2406883"/>
                </a:lnTo>
                <a:lnTo>
                  <a:pt x="3771507" y="2402554"/>
                </a:lnTo>
                <a:lnTo>
                  <a:pt x="3816963" y="2390074"/>
                </a:lnTo>
                <a:lnTo>
                  <a:pt x="3858820" y="2370200"/>
                </a:lnTo>
                <a:lnTo>
                  <a:pt x="3896319" y="2343693"/>
                </a:lnTo>
                <a:lnTo>
                  <a:pt x="3928701" y="2311310"/>
                </a:lnTo>
                <a:lnTo>
                  <a:pt x="3955209" y="2273810"/>
                </a:lnTo>
                <a:lnTo>
                  <a:pt x="3975082" y="2231953"/>
                </a:lnTo>
                <a:lnTo>
                  <a:pt x="3987563" y="2186498"/>
                </a:lnTo>
                <a:lnTo>
                  <a:pt x="3991891" y="2138202"/>
                </a:lnTo>
                <a:lnTo>
                  <a:pt x="3991891" y="268681"/>
                </a:lnTo>
                <a:lnTo>
                  <a:pt x="3987563" y="220385"/>
                </a:lnTo>
                <a:lnTo>
                  <a:pt x="3975082" y="174929"/>
                </a:lnTo>
                <a:lnTo>
                  <a:pt x="3955209" y="133072"/>
                </a:lnTo>
                <a:lnTo>
                  <a:pt x="3928701" y="95573"/>
                </a:lnTo>
                <a:lnTo>
                  <a:pt x="3896319" y="63190"/>
                </a:lnTo>
                <a:lnTo>
                  <a:pt x="3858820" y="36682"/>
                </a:lnTo>
                <a:lnTo>
                  <a:pt x="3816963" y="16809"/>
                </a:lnTo>
                <a:lnTo>
                  <a:pt x="3771507" y="4328"/>
                </a:lnTo>
                <a:lnTo>
                  <a:pt x="3723212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0619" y="3919790"/>
            <a:ext cx="2726690" cy="2388235"/>
          </a:xfrm>
          <a:custGeom>
            <a:avLst/>
            <a:gdLst/>
            <a:ahLst/>
            <a:cxnLst/>
            <a:rect l="l" t="t" r="r" b="b"/>
            <a:pathLst>
              <a:path w="2726690" h="2388235">
                <a:moveTo>
                  <a:pt x="2469650" y="0"/>
                </a:moveTo>
                <a:lnTo>
                  <a:pt x="256520" y="0"/>
                </a:lnTo>
                <a:lnTo>
                  <a:pt x="210411" y="4132"/>
                </a:lnTo>
                <a:lnTo>
                  <a:pt x="167012" y="16048"/>
                </a:lnTo>
                <a:lnTo>
                  <a:pt x="127050" y="35022"/>
                </a:lnTo>
                <a:lnTo>
                  <a:pt x="91247" y="60330"/>
                </a:lnTo>
                <a:lnTo>
                  <a:pt x="60330" y="91247"/>
                </a:lnTo>
                <a:lnTo>
                  <a:pt x="35022" y="127050"/>
                </a:lnTo>
                <a:lnTo>
                  <a:pt x="16048" y="167012"/>
                </a:lnTo>
                <a:lnTo>
                  <a:pt x="4132" y="210411"/>
                </a:lnTo>
                <a:lnTo>
                  <a:pt x="0" y="256520"/>
                </a:lnTo>
                <a:lnTo>
                  <a:pt x="0" y="2131508"/>
                </a:lnTo>
                <a:lnTo>
                  <a:pt x="4132" y="2177618"/>
                </a:lnTo>
                <a:lnTo>
                  <a:pt x="16048" y="2221016"/>
                </a:lnTo>
                <a:lnTo>
                  <a:pt x="35022" y="2260979"/>
                </a:lnTo>
                <a:lnTo>
                  <a:pt x="60330" y="2296781"/>
                </a:lnTo>
                <a:lnTo>
                  <a:pt x="91247" y="2327698"/>
                </a:lnTo>
                <a:lnTo>
                  <a:pt x="127050" y="2353006"/>
                </a:lnTo>
                <a:lnTo>
                  <a:pt x="167012" y="2371980"/>
                </a:lnTo>
                <a:lnTo>
                  <a:pt x="210411" y="2383896"/>
                </a:lnTo>
                <a:lnTo>
                  <a:pt x="256520" y="2388029"/>
                </a:lnTo>
                <a:lnTo>
                  <a:pt x="2469650" y="2388029"/>
                </a:lnTo>
                <a:lnTo>
                  <a:pt x="2515760" y="2383896"/>
                </a:lnTo>
                <a:lnTo>
                  <a:pt x="2559159" y="2371980"/>
                </a:lnTo>
                <a:lnTo>
                  <a:pt x="2599121" y="2353006"/>
                </a:lnTo>
                <a:lnTo>
                  <a:pt x="2634923" y="2327698"/>
                </a:lnTo>
                <a:lnTo>
                  <a:pt x="2665841" y="2296781"/>
                </a:lnTo>
                <a:lnTo>
                  <a:pt x="2691149" y="2260979"/>
                </a:lnTo>
                <a:lnTo>
                  <a:pt x="2710123" y="2221016"/>
                </a:lnTo>
                <a:lnTo>
                  <a:pt x="2722038" y="2177618"/>
                </a:lnTo>
                <a:lnTo>
                  <a:pt x="2726171" y="2131508"/>
                </a:lnTo>
                <a:lnTo>
                  <a:pt x="2726171" y="256520"/>
                </a:lnTo>
                <a:lnTo>
                  <a:pt x="2722038" y="210411"/>
                </a:lnTo>
                <a:lnTo>
                  <a:pt x="2710123" y="167012"/>
                </a:lnTo>
                <a:lnTo>
                  <a:pt x="2691149" y="127050"/>
                </a:lnTo>
                <a:lnTo>
                  <a:pt x="2665841" y="91247"/>
                </a:lnTo>
                <a:lnTo>
                  <a:pt x="2634923" y="60330"/>
                </a:lnTo>
                <a:lnTo>
                  <a:pt x="2599121" y="35022"/>
                </a:lnTo>
                <a:lnTo>
                  <a:pt x="2559159" y="16048"/>
                </a:lnTo>
                <a:lnTo>
                  <a:pt x="2515760" y="4132"/>
                </a:lnTo>
                <a:lnTo>
                  <a:pt x="2469650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61423" y="3919790"/>
            <a:ext cx="2726690" cy="2388235"/>
          </a:xfrm>
          <a:custGeom>
            <a:avLst/>
            <a:gdLst/>
            <a:ahLst/>
            <a:cxnLst/>
            <a:rect l="l" t="t" r="r" b="b"/>
            <a:pathLst>
              <a:path w="2726690" h="2388235">
                <a:moveTo>
                  <a:pt x="2445532" y="0"/>
                </a:moveTo>
                <a:lnTo>
                  <a:pt x="280640" y="0"/>
                </a:lnTo>
                <a:lnTo>
                  <a:pt x="235119" y="3673"/>
                </a:lnTo>
                <a:lnTo>
                  <a:pt x="191936" y="14307"/>
                </a:lnTo>
                <a:lnTo>
                  <a:pt x="151670" y="31324"/>
                </a:lnTo>
                <a:lnTo>
                  <a:pt x="114898" y="54147"/>
                </a:lnTo>
                <a:lnTo>
                  <a:pt x="82197" y="82197"/>
                </a:lnTo>
                <a:lnTo>
                  <a:pt x="54147" y="114898"/>
                </a:lnTo>
                <a:lnTo>
                  <a:pt x="31324" y="151670"/>
                </a:lnTo>
                <a:lnTo>
                  <a:pt x="14307" y="191936"/>
                </a:lnTo>
                <a:lnTo>
                  <a:pt x="3673" y="235119"/>
                </a:lnTo>
                <a:lnTo>
                  <a:pt x="0" y="280640"/>
                </a:lnTo>
                <a:lnTo>
                  <a:pt x="0" y="2107389"/>
                </a:lnTo>
                <a:lnTo>
                  <a:pt x="3673" y="2152910"/>
                </a:lnTo>
                <a:lnTo>
                  <a:pt x="14307" y="2196093"/>
                </a:lnTo>
                <a:lnTo>
                  <a:pt x="31324" y="2236359"/>
                </a:lnTo>
                <a:lnTo>
                  <a:pt x="54147" y="2273131"/>
                </a:lnTo>
                <a:lnTo>
                  <a:pt x="82197" y="2305831"/>
                </a:lnTo>
                <a:lnTo>
                  <a:pt x="114898" y="2333882"/>
                </a:lnTo>
                <a:lnTo>
                  <a:pt x="151670" y="2356704"/>
                </a:lnTo>
                <a:lnTo>
                  <a:pt x="191936" y="2373722"/>
                </a:lnTo>
                <a:lnTo>
                  <a:pt x="235119" y="2384356"/>
                </a:lnTo>
                <a:lnTo>
                  <a:pt x="280640" y="2388029"/>
                </a:lnTo>
                <a:lnTo>
                  <a:pt x="2445532" y="2388029"/>
                </a:lnTo>
                <a:lnTo>
                  <a:pt x="2491053" y="2384356"/>
                </a:lnTo>
                <a:lnTo>
                  <a:pt x="2534236" y="2373722"/>
                </a:lnTo>
                <a:lnTo>
                  <a:pt x="2574502" y="2356704"/>
                </a:lnTo>
                <a:lnTo>
                  <a:pt x="2611274" y="2333882"/>
                </a:lnTo>
                <a:lnTo>
                  <a:pt x="2643974" y="2305831"/>
                </a:lnTo>
                <a:lnTo>
                  <a:pt x="2672024" y="2273131"/>
                </a:lnTo>
                <a:lnTo>
                  <a:pt x="2694847" y="2236359"/>
                </a:lnTo>
                <a:lnTo>
                  <a:pt x="2711864" y="2196093"/>
                </a:lnTo>
                <a:lnTo>
                  <a:pt x="2722498" y="2152910"/>
                </a:lnTo>
                <a:lnTo>
                  <a:pt x="2726171" y="2107389"/>
                </a:lnTo>
                <a:lnTo>
                  <a:pt x="2726171" y="280640"/>
                </a:lnTo>
                <a:lnTo>
                  <a:pt x="2722498" y="235119"/>
                </a:lnTo>
                <a:lnTo>
                  <a:pt x="2711864" y="191936"/>
                </a:lnTo>
                <a:lnTo>
                  <a:pt x="2694847" y="151670"/>
                </a:lnTo>
                <a:lnTo>
                  <a:pt x="2672024" y="114898"/>
                </a:lnTo>
                <a:lnTo>
                  <a:pt x="2643974" y="82197"/>
                </a:lnTo>
                <a:lnTo>
                  <a:pt x="2611274" y="54147"/>
                </a:lnTo>
                <a:lnTo>
                  <a:pt x="2574502" y="31324"/>
                </a:lnTo>
                <a:lnTo>
                  <a:pt x="2534236" y="14307"/>
                </a:lnTo>
                <a:lnTo>
                  <a:pt x="2491053" y="3673"/>
                </a:lnTo>
                <a:lnTo>
                  <a:pt x="2445532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0667" y="1572767"/>
            <a:ext cx="1748155" cy="8515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273050">
              <a:lnSpc>
                <a:spcPts val="1300"/>
              </a:lnSpc>
              <a:spcBef>
                <a:spcPts val="16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АКТИВНАЯ ИНФОРМАЦИОННАЯ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40"/>
              </a:lnSpc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КОНСУЛЬТАЦИОННАЯ</a:t>
            </a:r>
            <a:endParaRPr sz="1100">
              <a:latin typeface="Arial"/>
              <a:cs typeface="Arial"/>
            </a:endParaRPr>
          </a:p>
          <a:p>
            <a:pPr marL="12700" marR="155575">
              <a:lnSpc>
                <a:spcPts val="1300"/>
              </a:lnSpc>
              <a:spcBef>
                <a:spcPts val="4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ПОДДЕРЖКА ПРЕДПРИНИМАТЕЛЕЙ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50124" y="1572767"/>
            <a:ext cx="1430655" cy="13608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383540">
              <a:lnSpc>
                <a:spcPts val="1300"/>
              </a:lnSpc>
              <a:spcBef>
                <a:spcPts val="16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УМЕНЬШЕНИЕ КОЛИЧЕСТВА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СРОКОВ ПРОЦЕДУР,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45"/>
              </a:lnSpc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НЕОБХОДИМЫХ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  <a:spcBef>
                <a:spcPts val="15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ПОЛУЧЕНИЯ ИНВЕСТИЦИОННОЙ ПЛОЩАДКИ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0610" y="4114800"/>
            <a:ext cx="1591310" cy="1031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85090">
              <a:lnSpc>
                <a:spcPct val="98800"/>
              </a:lnSpc>
              <a:spcBef>
                <a:spcPts val="114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УМЕНЬШЕНИЕ КОЛИЧЕСТВА БЮРОКРАТИЧЕСКИХ ПРОЦЕДУР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ПОЛУЧЕНИЯ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МЕР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ПОДДЕРЖКИ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9785" y="4123944"/>
            <a:ext cx="1609725" cy="8515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ПЕРЕНОС</a:t>
            </a:r>
            <a:r>
              <a:rPr sz="11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ПРОЦЕДУР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1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ЭЛЕКТРОННЫЙ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ВИД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СОКРАЩЕНИЯ ВРЕМЕННЫХ ИЗДЕРЖЕК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14353" y="1563623"/>
            <a:ext cx="185420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СОЗДАНИЕ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ПРОЕКТНОГО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ОФИСА,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КОТОРЫЙ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БУДЕТ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ЗАНИМАТЬСЯ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ОЦЕНКОЙ</a:t>
            </a:r>
            <a:r>
              <a:rPr sz="11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ПРОРАБОТКОЙ ИНВЕСТИЦИОННЫХ ПРОЕКТОВ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75277" y="4123944"/>
            <a:ext cx="1576070" cy="5226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СНИЖЕНИЕ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НАЛОГОВЫХ</a:t>
            </a:r>
            <a:r>
              <a:rPr sz="11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СТАВОК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МСП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2551" y="1551432"/>
            <a:ext cx="362712" cy="36271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1535" y="1551432"/>
            <a:ext cx="362711" cy="36271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91655" y="4093464"/>
            <a:ext cx="362711" cy="36271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8352" y="4093464"/>
            <a:ext cx="362712" cy="36271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78552" y="1551432"/>
            <a:ext cx="362712" cy="36271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78111" y="4084320"/>
            <a:ext cx="362711" cy="362712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614316" y="6603972"/>
            <a:ext cx="402653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10" dirty="0"/>
              <a:t> </a:t>
            </a:r>
            <a:r>
              <a:rPr spc="-20" dirty="0"/>
              <a:t>ПРОФИЛЬ</a:t>
            </a:r>
            <a:r>
              <a:rPr spc="10" dirty="0"/>
              <a:t> </a:t>
            </a:r>
            <a:r>
              <a:rPr lang="ru-RU" dirty="0"/>
              <a:t>МАНСКОГО РАЙОНА</a:t>
            </a:r>
            <a:endParaRPr spc="-10" dirty="0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316" y="523747"/>
            <a:ext cx="1734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КОНТАКТЫ</a:t>
            </a:r>
          </a:p>
        </p:txBody>
      </p:sp>
      <p:sp>
        <p:nvSpPr>
          <p:cNvPr id="3" name="object 3"/>
          <p:cNvSpPr/>
          <p:nvPr/>
        </p:nvSpPr>
        <p:spPr>
          <a:xfrm>
            <a:off x="627016" y="163628"/>
            <a:ext cx="757555" cy="274320"/>
          </a:xfrm>
          <a:custGeom>
            <a:avLst/>
            <a:gdLst/>
            <a:ahLst/>
            <a:cxnLst/>
            <a:rect l="l" t="t" r="r" b="b"/>
            <a:pathLst>
              <a:path w="757555" h="274320">
                <a:moveTo>
                  <a:pt x="620244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7"/>
                </a:lnTo>
                <a:lnTo>
                  <a:pt x="26417" y="56057"/>
                </a:lnTo>
                <a:lnTo>
                  <a:pt x="6980" y="93644"/>
                </a:lnTo>
                <a:lnTo>
                  <a:pt x="0" y="136922"/>
                </a:lnTo>
                <a:lnTo>
                  <a:pt x="6980" y="180200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3" y="266863"/>
                </a:lnTo>
                <a:lnTo>
                  <a:pt x="136921" y="273843"/>
                </a:lnTo>
                <a:lnTo>
                  <a:pt x="620244" y="273843"/>
                </a:lnTo>
                <a:lnTo>
                  <a:pt x="663522" y="266863"/>
                </a:lnTo>
                <a:lnTo>
                  <a:pt x="701108" y="247425"/>
                </a:lnTo>
                <a:lnTo>
                  <a:pt x="730748" y="217786"/>
                </a:lnTo>
                <a:lnTo>
                  <a:pt x="750185" y="180200"/>
                </a:lnTo>
                <a:lnTo>
                  <a:pt x="757166" y="136922"/>
                </a:lnTo>
                <a:lnTo>
                  <a:pt x="750185" y="93644"/>
                </a:lnTo>
                <a:lnTo>
                  <a:pt x="730748" y="56057"/>
                </a:lnTo>
                <a:lnTo>
                  <a:pt x="701108" y="26417"/>
                </a:lnTo>
                <a:lnTo>
                  <a:pt x="663522" y="6980"/>
                </a:lnTo>
                <a:lnTo>
                  <a:pt x="620244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419" y="227076"/>
            <a:ext cx="4933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контакты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89754" y="1429318"/>
            <a:ext cx="4498340" cy="1530350"/>
          </a:xfrm>
          <a:custGeom>
            <a:avLst/>
            <a:gdLst/>
            <a:ahLst/>
            <a:cxnLst/>
            <a:rect l="l" t="t" r="r" b="b"/>
            <a:pathLst>
              <a:path w="4498340" h="1530350">
                <a:moveTo>
                  <a:pt x="0" y="235541"/>
                </a:moveTo>
                <a:lnTo>
                  <a:pt x="4785" y="188071"/>
                </a:lnTo>
                <a:lnTo>
                  <a:pt x="18510" y="143858"/>
                </a:lnTo>
                <a:lnTo>
                  <a:pt x="40226" y="103848"/>
                </a:lnTo>
                <a:lnTo>
                  <a:pt x="68988" y="68988"/>
                </a:lnTo>
                <a:lnTo>
                  <a:pt x="103847" y="40226"/>
                </a:lnTo>
                <a:lnTo>
                  <a:pt x="143858" y="18510"/>
                </a:lnTo>
                <a:lnTo>
                  <a:pt x="188071" y="4785"/>
                </a:lnTo>
                <a:lnTo>
                  <a:pt x="235541" y="0"/>
                </a:lnTo>
                <a:lnTo>
                  <a:pt x="4262301" y="0"/>
                </a:lnTo>
                <a:lnTo>
                  <a:pt x="4309770" y="4785"/>
                </a:lnTo>
                <a:lnTo>
                  <a:pt x="4353983" y="18510"/>
                </a:lnTo>
                <a:lnTo>
                  <a:pt x="4393993" y="40226"/>
                </a:lnTo>
                <a:lnTo>
                  <a:pt x="4428853" y="68988"/>
                </a:lnTo>
                <a:lnTo>
                  <a:pt x="4457615" y="103848"/>
                </a:lnTo>
                <a:lnTo>
                  <a:pt x="4479331" y="143858"/>
                </a:lnTo>
                <a:lnTo>
                  <a:pt x="4493056" y="188071"/>
                </a:lnTo>
                <a:lnTo>
                  <a:pt x="4497842" y="235541"/>
                </a:lnTo>
                <a:lnTo>
                  <a:pt x="4497842" y="1294458"/>
                </a:lnTo>
                <a:lnTo>
                  <a:pt x="4493056" y="1341927"/>
                </a:lnTo>
                <a:lnTo>
                  <a:pt x="4479331" y="1386141"/>
                </a:lnTo>
                <a:lnTo>
                  <a:pt x="4457615" y="1426151"/>
                </a:lnTo>
                <a:lnTo>
                  <a:pt x="4428853" y="1461011"/>
                </a:lnTo>
                <a:lnTo>
                  <a:pt x="4393993" y="1489773"/>
                </a:lnTo>
                <a:lnTo>
                  <a:pt x="4353983" y="1511489"/>
                </a:lnTo>
                <a:lnTo>
                  <a:pt x="4309770" y="1525214"/>
                </a:lnTo>
                <a:lnTo>
                  <a:pt x="4262301" y="1530000"/>
                </a:lnTo>
                <a:lnTo>
                  <a:pt x="235541" y="1530000"/>
                </a:lnTo>
                <a:lnTo>
                  <a:pt x="188071" y="1525214"/>
                </a:lnTo>
                <a:lnTo>
                  <a:pt x="143858" y="1511489"/>
                </a:lnTo>
                <a:lnTo>
                  <a:pt x="103847" y="1489773"/>
                </a:lnTo>
                <a:lnTo>
                  <a:pt x="68988" y="1461011"/>
                </a:lnTo>
                <a:lnTo>
                  <a:pt x="40226" y="1426151"/>
                </a:lnTo>
                <a:lnTo>
                  <a:pt x="18510" y="1386141"/>
                </a:lnTo>
                <a:lnTo>
                  <a:pt x="4785" y="1341927"/>
                </a:lnTo>
                <a:lnTo>
                  <a:pt x="0" y="1294458"/>
                </a:lnTo>
                <a:lnTo>
                  <a:pt x="0" y="235541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22861" y="1655064"/>
            <a:ext cx="29565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ИНВЕСТИЦИОННЫЙ</a:t>
            </a:r>
            <a:r>
              <a:rPr sz="1100" b="1" spc="5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УПОЛНОМОЧЕННЫЙ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08976" y="2261616"/>
            <a:ext cx="182880" cy="469900"/>
            <a:chOff x="7808976" y="2261616"/>
            <a:chExt cx="182880" cy="4699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08976" y="2261616"/>
              <a:ext cx="182879" cy="1828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8976" y="2548128"/>
              <a:ext cx="182879" cy="18287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521954" y="2271776"/>
            <a:ext cx="188881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spc="-25" dirty="0">
                <a:solidFill>
                  <a:srgbClr val="4756A0"/>
                </a:solidFill>
                <a:latin typeface="Arial"/>
                <a:cs typeface="Arial"/>
              </a:rPr>
              <a:t>АНЖАЕВА ТАИСИЯ </a:t>
            </a:r>
            <a:r>
              <a:rPr lang="ru-RU" sz="900" b="1" spc="-25" dirty="0" smtClean="0">
                <a:solidFill>
                  <a:srgbClr val="4756A0"/>
                </a:solidFill>
                <a:latin typeface="Arial"/>
                <a:cs typeface="Arial"/>
              </a:rPr>
              <a:t>ВИКТОРОВНА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43806" y="2073850"/>
            <a:ext cx="1381194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spc="-50" dirty="0">
                <a:solidFill>
                  <a:srgbClr val="4756A0"/>
                </a:solidFill>
                <a:latin typeface="Arial"/>
                <a:cs typeface="Arial"/>
              </a:rPr>
              <a:t>+</a:t>
            </a:r>
            <a:r>
              <a:rPr lang="ru-RU" sz="900" b="1" spc="-50" dirty="0" smtClean="0">
                <a:solidFill>
                  <a:srgbClr val="4756A0"/>
                </a:solidFill>
                <a:latin typeface="Arial"/>
                <a:cs typeface="Arial"/>
              </a:rPr>
              <a:t>7(39149)21673</a:t>
            </a:r>
            <a:endParaRPr sz="9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rf24@krasmail.ru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sz="9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27016" y="1429318"/>
            <a:ext cx="4498340" cy="1530350"/>
            <a:chOff x="627016" y="1429318"/>
            <a:chExt cx="4498340" cy="1530350"/>
          </a:xfrm>
        </p:grpSpPr>
        <p:sp>
          <p:nvSpPr>
            <p:cNvPr id="13" name="object 13"/>
            <p:cNvSpPr/>
            <p:nvPr/>
          </p:nvSpPr>
          <p:spPr>
            <a:xfrm>
              <a:off x="627016" y="1429318"/>
              <a:ext cx="4498340" cy="1530350"/>
            </a:xfrm>
            <a:custGeom>
              <a:avLst/>
              <a:gdLst/>
              <a:ahLst/>
              <a:cxnLst/>
              <a:rect l="l" t="t" r="r" b="b"/>
              <a:pathLst>
                <a:path w="4498340" h="1530350">
                  <a:moveTo>
                    <a:pt x="4231669" y="0"/>
                  </a:moveTo>
                  <a:lnTo>
                    <a:pt x="266171" y="0"/>
                  </a:lnTo>
                  <a:lnTo>
                    <a:pt x="218326" y="4288"/>
                  </a:lnTo>
                  <a:lnTo>
                    <a:pt x="173295" y="16652"/>
                  </a:lnTo>
                  <a:lnTo>
                    <a:pt x="131829" y="36340"/>
                  </a:lnTo>
                  <a:lnTo>
                    <a:pt x="94680" y="62600"/>
                  </a:lnTo>
                  <a:lnTo>
                    <a:pt x="62600" y="94680"/>
                  </a:lnTo>
                  <a:lnTo>
                    <a:pt x="36340" y="131829"/>
                  </a:lnTo>
                  <a:lnTo>
                    <a:pt x="16652" y="173295"/>
                  </a:lnTo>
                  <a:lnTo>
                    <a:pt x="4288" y="218326"/>
                  </a:lnTo>
                  <a:lnTo>
                    <a:pt x="0" y="266171"/>
                  </a:lnTo>
                  <a:lnTo>
                    <a:pt x="0" y="1263827"/>
                  </a:lnTo>
                  <a:lnTo>
                    <a:pt x="4288" y="1311672"/>
                  </a:lnTo>
                  <a:lnTo>
                    <a:pt x="16652" y="1356703"/>
                  </a:lnTo>
                  <a:lnTo>
                    <a:pt x="36340" y="1398169"/>
                  </a:lnTo>
                  <a:lnTo>
                    <a:pt x="62600" y="1435318"/>
                  </a:lnTo>
                  <a:lnTo>
                    <a:pt x="94680" y="1467399"/>
                  </a:lnTo>
                  <a:lnTo>
                    <a:pt x="131829" y="1493659"/>
                  </a:lnTo>
                  <a:lnTo>
                    <a:pt x="173295" y="1513347"/>
                  </a:lnTo>
                  <a:lnTo>
                    <a:pt x="218326" y="1525711"/>
                  </a:lnTo>
                  <a:lnTo>
                    <a:pt x="266171" y="1529999"/>
                  </a:lnTo>
                  <a:lnTo>
                    <a:pt x="4231669" y="1529999"/>
                  </a:lnTo>
                  <a:lnTo>
                    <a:pt x="4279514" y="1525711"/>
                  </a:lnTo>
                  <a:lnTo>
                    <a:pt x="4324545" y="1513347"/>
                  </a:lnTo>
                  <a:lnTo>
                    <a:pt x="4366011" y="1493659"/>
                  </a:lnTo>
                  <a:lnTo>
                    <a:pt x="4403160" y="1467399"/>
                  </a:lnTo>
                  <a:lnTo>
                    <a:pt x="4435241" y="1435318"/>
                  </a:lnTo>
                  <a:lnTo>
                    <a:pt x="4461501" y="1398169"/>
                  </a:lnTo>
                  <a:lnTo>
                    <a:pt x="4481189" y="1356703"/>
                  </a:lnTo>
                  <a:lnTo>
                    <a:pt x="4493553" y="1311672"/>
                  </a:lnTo>
                  <a:lnTo>
                    <a:pt x="4497841" y="1263827"/>
                  </a:lnTo>
                  <a:lnTo>
                    <a:pt x="4497841" y="266171"/>
                  </a:lnTo>
                  <a:lnTo>
                    <a:pt x="4493553" y="218326"/>
                  </a:lnTo>
                  <a:lnTo>
                    <a:pt x="4481189" y="173295"/>
                  </a:lnTo>
                  <a:lnTo>
                    <a:pt x="4461501" y="131829"/>
                  </a:lnTo>
                  <a:lnTo>
                    <a:pt x="4435241" y="94680"/>
                  </a:lnTo>
                  <a:lnTo>
                    <a:pt x="4403160" y="62600"/>
                  </a:lnTo>
                  <a:lnTo>
                    <a:pt x="4366011" y="36340"/>
                  </a:lnTo>
                  <a:lnTo>
                    <a:pt x="4324545" y="16652"/>
                  </a:lnTo>
                  <a:lnTo>
                    <a:pt x="4279514" y="4288"/>
                  </a:lnTo>
                  <a:lnTo>
                    <a:pt x="4231669" y="0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1728" y="2261616"/>
              <a:ext cx="182880" cy="1828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5535" y="2261616"/>
              <a:ext cx="182879" cy="1828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5535" y="2548127"/>
              <a:ext cx="182879" cy="18287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60124" y="1655064"/>
            <a:ext cx="2285411" cy="1059264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10" dirty="0">
                <a:solidFill>
                  <a:srgbClr val="FFFFFF"/>
                </a:solidFill>
                <a:latin typeface="Arial"/>
                <a:cs typeface="Arial"/>
              </a:rPr>
              <a:t>АДМИНИСТРАЦИЯ</a:t>
            </a:r>
            <a:r>
              <a:rPr lang="ru-RU" sz="1100" b="1" spc="-5" dirty="0">
                <a:solidFill>
                  <a:srgbClr val="FFFFFF"/>
                </a:solidFill>
                <a:latin typeface="Arial"/>
                <a:cs typeface="Arial"/>
              </a:rPr>
              <a:t> М</a:t>
            </a:r>
            <a:r>
              <a:rPr lang="ru-RU" sz="1100" b="1" dirty="0">
                <a:solidFill>
                  <a:srgbClr val="FFFFFF"/>
                </a:solidFill>
                <a:latin typeface="Arial"/>
                <a:cs typeface="Arial"/>
              </a:rPr>
              <a:t>АНСКОГО</a:t>
            </a:r>
            <a:r>
              <a:rPr lang="ru-RU" sz="1100" b="1" spc="-5" dirty="0">
                <a:solidFill>
                  <a:srgbClr val="FFFFFF"/>
                </a:solidFill>
                <a:latin typeface="Arial"/>
                <a:cs typeface="Arial"/>
              </a:rPr>
              <a:t> Р</a:t>
            </a:r>
            <a:r>
              <a:rPr lang="ru-RU" sz="1100" b="1" spc="-10" dirty="0">
                <a:solidFill>
                  <a:srgbClr val="FFFFFF"/>
                </a:solidFill>
                <a:latin typeface="Arial"/>
                <a:cs typeface="Arial"/>
              </a:rPr>
              <a:t>АЙОНА</a:t>
            </a:r>
            <a:endParaRPr lang="ru-RU"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endParaRPr sz="1100" dirty="0">
              <a:latin typeface="Arial"/>
              <a:cs typeface="Arial"/>
            </a:endParaRPr>
          </a:p>
          <a:p>
            <a:pPr marL="296545">
              <a:lnSpc>
                <a:spcPct val="100000"/>
              </a:lnSpc>
            </a:pPr>
            <a:r>
              <a:rPr lang="ru-RU" sz="900" b="1" dirty="0">
                <a:solidFill>
                  <a:srgbClr val="FFFFFF"/>
                </a:solidFill>
                <a:latin typeface="Arial"/>
                <a:cs typeface="Arial"/>
              </a:rPr>
              <a:t>663510, Красноярский край, Манский р-н</a:t>
            </a:r>
          </a:p>
          <a:p>
            <a:pPr marL="296545">
              <a:lnSpc>
                <a:spcPct val="100000"/>
              </a:lnSpc>
            </a:pPr>
            <a:r>
              <a:rPr lang="ru-RU" sz="900" b="1" dirty="0" err="1">
                <a:solidFill>
                  <a:srgbClr val="FFFFFF"/>
                </a:solidFill>
                <a:latin typeface="Arial"/>
                <a:cs typeface="Arial"/>
              </a:rPr>
              <a:t>с.Шалинское</a:t>
            </a:r>
            <a:r>
              <a:rPr lang="ru-RU" sz="900" b="1" dirty="0">
                <a:solidFill>
                  <a:srgbClr val="FFFFFF"/>
                </a:solidFill>
                <a:latin typeface="Arial"/>
                <a:cs typeface="Arial"/>
              </a:rPr>
              <a:t>, ул.Ленина,28а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27016" y="4777821"/>
            <a:ext cx="4498340" cy="1530350"/>
            <a:chOff x="627016" y="4777821"/>
            <a:chExt cx="4498340" cy="1530350"/>
          </a:xfrm>
        </p:grpSpPr>
        <p:sp>
          <p:nvSpPr>
            <p:cNvPr id="19" name="object 19"/>
            <p:cNvSpPr/>
            <p:nvPr/>
          </p:nvSpPr>
          <p:spPr>
            <a:xfrm>
              <a:off x="627016" y="4777821"/>
              <a:ext cx="4498340" cy="1530350"/>
            </a:xfrm>
            <a:custGeom>
              <a:avLst/>
              <a:gdLst/>
              <a:ahLst/>
              <a:cxnLst/>
              <a:rect l="l" t="t" r="r" b="b"/>
              <a:pathLst>
                <a:path w="4498340" h="1530350">
                  <a:moveTo>
                    <a:pt x="4231669" y="0"/>
                  </a:moveTo>
                  <a:lnTo>
                    <a:pt x="266171" y="0"/>
                  </a:lnTo>
                  <a:lnTo>
                    <a:pt x="218326" y="4288"/>
                  </a:lnTo>
                  <a:lnTo>
                    <a:pt x="173295" y="16652"/>
                  </a:lnTo>
                  <a:lnTo>
                    <a:pt x="131829" y="36340"/>
                  </a:lnTo>
                  <a:lnTo>
                    <a:pt x="94680" y="62600"/>
                  </a:lnTo>
                  <a:lnTo>
                    <a:pt x="62600" y="94680"/>
                  </a:lnTo>
                  <a:lnTo>
                    <a:pt x="36340" y="131829"/>
                  </a:lnTo>
                  <a:lnTo>
                    <a:pt x="16652" y="173295"/>
                  </a:lnTo>
                  <a:lnTo>
                    <a:pt x="4288" y="218326"/>
                  </a:lnTo>
                  <a:lnTo>
                    <a:pt x="0" y="266171"/>
                  </a:lnTo>
                  <a:lnTo>
                    <a:pt x="0" y="1263828"/>
                  </a:lnTo>
                  <a:lnTo>
                    <a:pt x="4288" y="1311673"/>
                  </a:lnTo>
                  <a:lnTo>
                    <a:pt x="16652" y="1356704"/>
                  </a:lnTo>
                  <a:lnTo>
                    <a:pt x="36340" y="1398170"/>
                  </a:lnTo>
                  <a:lnTo>
                    <a:pt x="62600" y="1435319"/>
                  </a:lnTo>
                  <a:lnTo>
                    <a:pt x="94680" y="1467400"/>
                  </a:lnTo>
                  <a:lnTo>
                    <a:pt x="131829" y="1493660"/>
                  </a:lnTo>
                  <a:lnTo>
                    <a:pt x="173295" y="1513348"/>
                  </a:lnTo>
                  <a:lnTo>
                    <a:pt x="218326" y="1525711"/>
                  </a:lnTo>
                  <a:lnTo>
                    <a:pt x="266171" y="1530000"/>
                  </a:lnTo>
                  <a:lnTo>
                    <a:pt x="4231669" y="1530000"/>
                  </a:lnTo>
                  <a:lnTo>
                    <a:pt x="4279514" y="1525711"/>
                  </a:lnTo>
                  <a:lnTo>
                    <a:pt x="4324545" y="1513348"/>
                  </a:lnTo>
                  <a:lnTo>
                    <a:pt x="4366011" y="1493660"/>
                  </a:lnTo>
                  <a:lnTo>
                    <a:pt x="4403160" y="1467400"/>
                  </a:lnTo>
                  <a:lnTo>
                    <a:pt x="4435241" y="1435319"/>
                  </a:lnTo>
                  <a:lnTo>
                    <a:pt x="4461501" y="1398170"/>
                  </a:lnTo>
                  <a:lnTo>
                    <a:pt x="4481189" y="1356704"/>
                  </a:lnTo>
                  <a:lnTo>
                    <a:pt x="4493553" y="1311673"/>
                  </a:lnTo>
                  <a:lnTo>
                    <a:pt x="4497841" y="1263828"/>
                  </a:lnTo>
                  <a:lnTo>
                    <a:pt x="4497841" y="266171"/>
                  </a:lnTo>
                  <a:lnTo>
                    <a:pt x="4493553" y="218326"/>
                  </a:lnTo>
                  <a:lnTo>
                    <a:pt x="4481189" y="173295"/>
                  </a:lnTo>
                  <a:lnTo>
                    <a:pt x="4461501" y="131829"/>
                  </a:lnTo>
                  <a:lnTo>
                    <a:pt x="4435241" y="94680"/>
                  </a:lnTo>
                  <a:lnTo>
                    <a:pt x="4403160" y="62600"/>
                  </a:lnTo>
                  <a:lnTo>
                    <a:pt x="4366011" y="36340"/>
                  </a:lnTo>
                  <a:lnTo>
                    <a:pt x="4324545" y="16652"/>
                  </a:lnTo>
                  <a:lnTo>
                    <a:pt x="4279514" y="4288"/>
                  </a:lnTo>
                  <a:lnTo>
                    <a:pt x="4231669" y="0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1728" y="5611367"/>
              <a:ext cx="182880" cy="1828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45535" y="5611367"/>
              <a:ext cx="182879" cy="1828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45535" y="5894831"/>
              <a:ext cx="182879" cy="182880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614316" y="3113011"/>
            <a:ext cx="4498340" cy="1530350"/>
          </a:xfrm>
          <a:custGeom>
            <a:avLst/>
            <a:gdLst/>
            <a:ahLst/>
            <a:cxnLst/>
            <a:rect l="l" t="t" r="r" b="b"/>
            <a:pathLst>
              <a:path w="4498340" h="1530350">
                <a:moveTo>
                  <a:pt x="4231669" y="0"/>
                </a:moveTo>
                <a:lnTo>
                  <a:pt x="266171" y="0"/>
                </a:lnTo>
                <a:lnTo>
                  <a:pt x="218326" y="4288"/>
                </a:lnTo>
                <a:lnTo>
                  <a:pt x="173295" y="16652"/>
                </a:lnTo>
                <a:lnTo>
                  <a:pt x="131829" y="36340"/>
                </a:lnTo>
                <a:lnTo>
                  <a:pt x="94680" y="62600"/>
                </a:lnTo>
                <a:lnTo>
                  <a:pt x="62600" y="94680"/>
                </a:lnTo>
                <a:lnTo>
                  <a:pt x="36340" y="131829"/>
                </a:lnTo>
                <a:lnTo>
                  <a:pt x="16652" y="173295"/>
                </a:lnTo>
                <a:lnTo>
                  <a:pt x="4288" y="218326"/>
                </a:lnTo>
                <a:lnTo>
                  <a:pt x="0" y="266171"/>
                </a:lnTo>
                <a:lnTo>
                  <a:pt x="0" y="1263827"/>
                </a:lnTo>
                <a:lnTo>
                  <a:pt x="4288" y="1311672"/>
                </a:lnTo>
                <a:lnTo>
                  <a:pt x="16652" y="1356703"/>
                </a:lnTo>
                <a:lnTo>
                  <a:pt x="36340" y="1398169"/>
                </a:lnTo>
                <a:lnTo>
                  <a:pt x="62600" y="1435318"/>
                </a:lnTo>
                <a:lnTo>
                  <a:pt x="94680" y="1467399"/>
                </a:lnTo>
                <a:lnTo>
                  <a:pt x="131829" y="1493659"/>
                </a:lnTo>
                <a:lnTo>
                  <a:pt x="173295" y="1513347"/>
                </a:lnTo>
                <a:lnTo>
                  <a:pt x="218326" y="1525711"/>
                </a:lnTo>
                <a:lnTo>
                  <a:pt x="266171" y="1529999"/>
                </a:lnTo>
                <a:lnTo>
                  <a:pt x="4231669" y="1529999"/>
                </a:lnTo>
                <a:lnTo>
                  <a:pt x="4279514" y="1525711"/>
                </a:lnTo>
                <a:lnTo>
                  <a:pt x="4324545" y="1513347"/>
                </a:lnTo>
                <a:lnTo>
                  <a:pt x="4366011" y="1493659"/>
                </a:lnTo>
                <a:lnTo>
                  <a:pt x="4403160" y="1467399"/>
                </a:lnTo>
                <a:lnTo>
                  <a:pt x="4435241" y="1435318"/>
                </a:lnTo>
                <a:lnTo>
                  <a:pt x="4461501" y="1398169"/>
                </a:lnTo>
                <a:lnTo>
                  <a:pt x="4481189" y="1356703"/>
                </a:lnTo>
                <a:lnTo>
                  <a:pt x="4493553" y="1311672"/>
                </a:lnTo>
                <a:lnTo>
                  <a:pt x="4497841" y="1263827"/>
                </a:lnTo>
                <a:lnTo>
                  <a:pt x="4497841" y="266171"/>
                </a:lnTo>
                <a:lnTo>
                  <a:pt x="4493553" y="218326"/>
                </a:lnTo>
                <a:lnTo>
                  <a:pt x="4481189" y="173295"/>
                </a:lnTo>
                <a:lnTo>
                  <a:pt x="4461501" y="131829"/>
                </a:lnTo>
                <a:lnTo>
                  <a:pt x="4435241" y="94680"/>
                </a:lnTo>
                <a:lnTo>
                  <a:pt x="4403160" y="62600"/>
                </a:lnTo>
                <a:lnTo>
                  <a:pt x="4366011" y="36340"/>
                </a:lnTo>
                <a:lnTo>
                  <a:pt x="4324545" y="16652"/>
                </a:lnTo>
                <a:lnTo>
                  <a:pt x="4279514" y="4288"/>
                </a:lnTo>
                <a:lnTo>
                  <a:pt x="4231669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81067" y="2126724"/>
            <a:ext cx="124333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lang="ru-RU" sz="900" b="1" spc="-5" dirty="0">
                <a:solidFill>
                  <a:srgbClr val="FFFFFF"/>
                </a:solidFill>
                <a:latin typeface="Arial"/>
                <a:cs typeface="Arial"/>
              </a:rPr>
              <a:t> (39149)21378 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81067" y="2416284"/>
            <a:ext cx="1471933" cy="151323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9557" y="3325367"/>
            <a:ext cx="340169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10" dirty="0">
                <a:solidFill>
                  <a:srgbClr val="FFFFFF"/>
                </a:solidFill>
                <a:latin typeface="Arial"/>
                <a:cs typeface="Arial"/>
              </a:rPr>
              <a:t>ОТДЕЛ ЭКОНОМИЧЕСКОГО РАЗВИТИЯ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АДМИНИСТРАЦИ</a:t>
            </a:r>
            <a:r>
              <a:rPr lang="ru-RU" sz="1100" b="1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100" b="1" spc="-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lang="ru-RU" sz="1100" b="1" dirty="0">
                <a:solidFill>
                  <a:srgbClr val="FFFFFF"/>
                </a:solidFill>
                <a:latin typeface="Arial"/>
                <a:cs typeface="Arial"/>
              </a:rPr>
              <a:t>НСКО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ГО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100" b="1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lang="ru-RU" sz="1100" b="1" spc="-10" dirty="0">
                <a:solidFill>
                  <a:srgbClr val="FFFFFF"/>
                </a:solidFill>
                <a:latin typeface="Arial"/>
                <a:cs typeface="Arial"/>
              </a:rPr>
              <a:t>ЙОН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9558" y="4998720"/>
            <a:ext cx="2285978" cy="1233671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ЦЕНТР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ПОДДЕРЖКИ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ПРЕДПРИНИМАТЕЛЬСТВА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ru-RU" sz="1100" b="1" dirty="0">
                <a:solidFill>
                  <a:srgbClr val="FFFFFF"/>
                </a:solidFill>
                <a:latin typeface="Arial"/>
                <a:cs typeface="Arial"/>
              </a:rPr>
              <a:t>ЦЕНТР «МОЙ БИЗНЕС»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1100" dirty="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  <a:spcBef>
                <a:spcPts val="5"/>
              </a:spcBef>
            </a:pPr>
            <a:r>
              <a:rPr lang="ru-RU" sz="900" dirty="0">
                <a:solidFill>
                  <a:schemeClr val="bg1"/>
                </a:solidFill>
              </a:rPr>
              <a:t>660012, Красноярский край, г. Красноярск, ул. Матросова,2,</a:t>
            </a:r>
          </a:p>
          <a:p>
            <a:pPr marL="297180">
              <a:lnSpc>
                <a:spcPct val="100000"/>
              </a:lnSpc>
              <a:spcBef>
                <a:spcPts val="5"/>
              </a:spcBef>
            </a:pPr>
            <a:r>
              <a:rPr lang="ru-RU" sz="900" dirty="0">
                <a:solidFill>
                  <a:schemeClr val="bg1"/>
                </a:solidFill>
              </a:rPr>
              <a:t>пом. 45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21951" y="2423100"/>
            <a:ext cx="2121923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spc="-10" dirty="0">
                <a:solidFill>
                  <a:srgbClr val="4756A0"/>
                </a:solidFill>
                <a:latin typeface="Microsoft Sans Serif"/>
                <a:cs typeface="Microsoft Sans Serif"/>
              </a:rPr>
              <a:t>Заместитель главы района по экономике и </a:t>
            </a:r>
            <a:r>
              <a:rPr lang="ru-RU" sz="900" spc="-10" dirty="0" smtClean="0">
                <a:solidFill>
                  <a:srgbClr val="4756A0"/>
                </a:solidFill>
                <a:latin typeface="Microsoft Sans Serif"/>
                <a:cs typeface="Microsoft Sans Serif"/>
              </a:rPr>
              <a:t>финансам - руководитель </a:t>
            </a:r>
            <a:r>
              <a:rPr lang="ru-RU" sz="900" spc="-10" dirty="0">
                <a:solidFill>
                  <a:srgbClr val="4756A0"/>
                </a:solidFill>
                <a:latin typeface="Microsoft Sans Serif"/>
                <a:cs typeface="Microsoft Sans Serif"/>
              </a:rPr>
              <a:t>финансового управления</a:t>
            </a:r>
            <a:endParaRPr sz="900" dirty="0">
              <a:latin typeface="Microsoft Sans Serif"/>
              <a:cs typeface="Microsoft Sans Serif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71727" y="3931920"/>
            <a:ext cx="2456815" cy="466725"/>
            <a:chOff x="871727" y="3931920"/>
            <a:chExt cx="2456815" cy="466725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1727" y="3931920"/>
              <a:ext cx="182880" cy="18288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45535" y="3931920"/>
              <a:ext cx="182879" cy="18288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45535" y="4215384"/>
              <a:ext cx="182879" cy="18288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144113" y="3942079"/>
            <a:ext cx="183541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545">
              <a:lnSpc>
                <a:spcPct val="100000"/>
              </a:lnSpc>
            </a:pPr>
            <a:r>
              <a:rPr lang="ru-RU" sz="900" b="1" dirty="0">
                <a:solidFill>
                  <a:srgbClr val="FFFFFF"/>
                </a:solidFill>
                <a:latin typeface="Arial"/>
                <a:cs typeface="Arial"/>
              </a:rPr>
              <a:t>Красноярский край, Манский р-н</a:t>
            </a:r>
          </a:p>
          <a:p>
            <a:pPr marL="296545">
              <a:lnSpc>
                <a:spcPct val="100000"/>
              </a:lnSpc>
            </a:pPr>
            <a:r>
              <a:rPr lang="ru-RU" sz="900" b="1" dirty="0" err="1">
                <a:solidFill>
                  <a:srgbClr val="FFFFFF"/>
                </a:solidFill>
                <a:latin typeface="Arial"/>
                <a:cs typeface="Arial"/>
              </a:rPr>
              <a:t>с.Шалинское</a:t>
            </a:r>
            <a:r>
              <a:rPr lang="ru-RU" sz="900" b="1" dirty="0">
                <a:solidFill>
                  <a:srgbClr val="FFFFFF"/>
                </a:solidFill>
                <a:latin typeface="Arial"/>
                <a:cs typeface="Arial"/>
              </a:rPr>
              <a:t>, ул.Ленина,28а, КАБ. 209</a:t>
            </a:r>
            <a:endParaRPr lang="ru-RU" sz="9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481067" y="3942079"/>
            <a:ext cx="115978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900" b="1" spc="-5" dirty="0">
                <a:solidFill>
                  <a:srgbClr val="FFFFFF"/>
                </a:solidFill>
                <a:latin typeface="Arial"/>
                <a:cs typeface="Arial"/>
              </a:rPr>
              <a:t>(39149)21586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81067" y="4231640"/>
            <a:ext cx="11351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spc="-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900" b="1" spc="-10" dirty="0" err="1">
                <a:solidFill>
                  <a:srgbClr val="FFFFFF"/>
                </a:solidFill>
                <a:latin typeface="Arial"/>
                <a:cs typeface="Arial"/>
              </a:rPr>
              <a:t>очта</a:t>
            </a:r>
            <a:r>
              <a:rPr lang="ru-RU"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900" dirty="0">
                <a:solidFill>
                  <a:schemeClr val="bg1"/>
                </a:solidFill>
              </a:rPr>
              <a:t>manecon@mail.ru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81067" y="5621528"/>
            <a:ext cx="124333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900" b="1" spc="-5" dirty="0">
                <a:solidFill>
                  <a:srgbClr val="FFFFFF"/>
                </a:solidFill>
                <a:latin typeface="Arial"/>
                <a:cs typeface="Arial"/>
              </a:rPr>
              <a:t>8002340124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81067" y="5911088"/>
            <a:ext cx="1159784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spc="-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900" b="1" spc="-10" dirty="0" err="1">
                <a:solidFill>
                  <a:srgbClr val="FFFFFF"/>
                </a:solidFill>
                <a:latin typeface="Arial"/>
                <a:cs typeface="Arial"/>
              </a:rPr>
              <a:t>очта</a:t>
            </a:r>
            <a:endParaRPr lang="ru-RU" sz="90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dirty="0" smtClean="0">
                <a:solidFill>
                  <a:schemeClr val="bg1"/>
                </a:solidFill>
              </a:rPr>
              <a:t>mb-info@mb24.ru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xfrm>
            <a:off x="614316" y="6603972"/>
            <a:ext cx="402653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10" dirty="0"/>
              <a:t> </a:t>
            </a:r>
            <a:r>
              <a:rPr spc="-20" dirty="0"/>
              <a:t>ПРОФИЛЬ</a:t>
            </a:r>
            <a:r>
              <a:rPr spc="10" dirty="0"/>
              <a:t> </a:t>
            </a:r>
            <a:r>
              <a:rPr lang="ru-RU" dirty="0"/>
              <a:t>МАНСКОГО РАЙОНА</a:t>
            </a:r>
            <a:endParaRPr spc="-10" dirty="0"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43" name="object 40"/>
          <p:cNvSpPr txBox="1"/>
          <p:nvPr/>
        </p:nvSpPr>
        <p:spPr>
          <a:xfrm>
            <a:off x="3377731" y="2294422"/>
            <a:ext cx="1585795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spc="-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900" b="1" spc="-10" dirty="0" err="1">
                <a:solidFill>
                  <a:srgbClr val="FFFFFF"/>
                </a:solidFill>
                <a:latin typeface="Arial"/>
                <a:cs typeface="Arial"/>
              </a:rPr>
              <a:t>очта</a:t>
            </a:r>
            <a:r>
              <a:rPr lang="ru-RU"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dirty="0" smtClean="0">
                <a:solidFill>
                  <a:schemeClr val="bg1"/>
                </a:solidFill>
                <a:latin typeface="Arial"/>
                <a:cs typeface="Arial"/>
              </a:rPr>
              <a:t>root@adm24.krasno</a:t>
            </a:r>
            <a:r>
              <a:rPr lang="ru-RU" sz="900" dirty="0" smtClean="0">
                <a:solidFill>
                  <a:schemeClr val="bg1"/>
                </a:solidFill>
                <a:latin typeface="Arial"/>
                <a:cs typeface="Arial"/>
              </a:rPr>
              <a:t>у</a:t>
            </a:r>
            <a:r>
              <a:rPr lang="en-US" sz="900" dirty="0" smtClean="0">
                <a:solidFill>
                  <a:schemeClr val="bg1"/>
                </a:solidFill>
                <a:latin typeface="Arial"/>
                <a:cs typeface="Arial"/>
              </a:rPr>
              <a:t>arsk.ru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016" y="163628"/>
            <a:ext cx="1048385" cy="274320"/>
          </a:xfrm>
          <a:custGeom>
            <a:avLst/>
            <a:gdLst/>
            <a:ahLst/>
            <a:cxnLst/>
            <a:rect l="l" t="t" r="r" b="b"/>
            <a:pathLst>
              <a:path w="1048385" h="274320">
                <a:moveTo>
                  <a:pt x="911148" y="0"/>
                </a:moveTo>
                <a:lnTo>
                  <a:pt x="136922" y="0"/>
                </a:lnTo>
                <a:lnTo>
                  <a:pt x="93644" y="6980"/>
                </a:lnTo>
                <a:lnTo>
                  <a:pt x="56057" y="26417"/>
                </a:lnTo>
                <a:lnTo>
                  <a:pt x="26418" y="56057"/>
                </a:lnTo>
                <a:lnTo>
                  <a:pt x="6980" y="93644"/>
                </a:lnTo>
                <a:lnTo>
                  <a:pt x="0" y="136922"/>
                </a:lnTo>
                <a:lnTo>
                  <a:pt x="6980" y="180200"/>
                </a:lnTo>
                <a:lnTo>
                  <a:pt x="26418" y="217786"/>
                </a:lnTo>
                <a:lnTo>
                  <a:pt x="56057" y="247425"/>
                </a:lnTo>
                <a:lnTo>
                  <a:pt x="93644" y="266863"/>
                </a:lnTo>
                <a:lnTo>
                  <a:pt x="136922" y="273843"/>
                </a:lnTo>
                <a:lnTo>
                  <a:pt x="911148" y="273843"/>
                </a:lnTo>
                <a:lnTo>
                  <a:pt x="954426" y="266863"/>
                </a:lnTo>
                <a:lnTo>
                  <a:pt x="992012" y="247425"/>
                </a:lnTo>
                <a:lnTo>
                  <a:pt x="1021652" y="217786"/>
                </a:lnTo>
                <a:lnTo>
                  <a:pt x="1041089" y="180200"/>
                </a:lnTo>
                <a:lnTo>
                  <a:pt x="1048069" y="136922"/>
                </a:lnTo>
                <a:lnTo>
                  <a:pt x="1041089" y="93644"/>
                </a:lnTo>
                <a:lnTo>
                  <a:pt x="1021652" y="56057"/>
                </a:lnTo>
                <a:lnTo>
                  <a:pt x="992012" y="26417"/>
                </a:lnTo>
                <a:lnTo>
                  <a:pt x="954426" y="6980"/>
                </a:lnTo>
                <a:lnTo>
                  <a:pt x="911148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419" y="227076"/>
            <a:ext cx="7677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преимущества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17199" y="6594347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Microsoft Sans Serif"/>
                <a:cs typeface="Microsoft Sans Serif"/>
              </a:rPr>
              <a:t>3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22846" y="1401545"/>
            <a:ext cx="2155190" cy="2027555"/>
          </a:xfrm>
          <a:custGeom>
            <a:avLst/>
            <a:gdLst/>
            <a:ahLst/>
            <a:cxnLst/>
            <a:rect l="l" t="t" r="r" b="b"/>
            <a:pathLst>
              <a:path w="2155190" h="2027554">
                <a:moveTo>
                  <a:pt x="1909121" y="0"/>
                </a:moveTo>
                <a:lnTo>
                  <a:pt x="245564" y="0"/>
                </a:lnTo>
                <a:lnTo>
                  <a:pt x="196074" y="4989"/>
                </a:lnTo>
                <a:lnTo>
                  <a:pt x="149979" y="19297"/>
                </a:lnTo>
                <a:lnTo>
                  <a:pt x="108266" y="41938"/>
                </a:lnTo>
                <a:lnTo>
                  <a:pt x="71924" y="71924"/>
                </a:lnTo>
                <a:lnTo>
                  <a:pt x="41938" y="108267"/>
                </a:lnTo>
                <a:lnTo>
                  <a:pt x="19297" y="149980"/>
                </a:lnTo>
                <a:lnTo>
                  <a:pt x="4988" y="196075"/>
                </a:lnTo>
                <a:lnTo>
                  <a:pt x="0" y="245564"/>
                </a:lnTo>
                <a:lnTo>
                  <a:pt x="0" y="1781888"/>
                </a:lnTo>
                <a:lnTo>
                  <a:pt x="4988" y="1831378"/>
                </a:lnTo>
                <a:lnTo>
                  <a:pt x="19297" y="1877473"/>
                </a:lnTo>
                <a:lnTo>
                  <a:pt x="41938" y="1919186"/>
                </a:lnTo>
                <a:lnTo>
                  <a:pt x="71924" y="1955529"/>
                </a:lnTo>
                <a:lnTo>
                  <a:pt x="108266" y="1985514"/>
                </a:lnTo>
                <a:lnTo>
                  <a:pt x="149979" y="2008155"/>
                </a:lnTo>
                <a:lnTo>
                  <a:pt x="196074" y="2022464"/>
                </a:lnTo>
                <a:lnTo>
                  <a:pt x="245564" y="2027453"/>
                </a:lnTo>
                <a:lnTo>
                  <a:pt x="1909121" y="2027453"/>
                </a:lnTo>
                <a:lnTo>
                  <a:pt x="1958611" y="2022464"/>
                </a:lnTo>
                <a:lnTo>
                  <a:pt x="2004706" y="2008155"/>
                </a:lnTo>
                <a:lnTo>
                  <a:pt x="2046418" y="1985514"/>
                </a:lnTo>
                <a:lnTo>
                  <a:pt x="2082761" y="1955529"/>
                </a:lnTo>
                <a:lnTo>
                  <a:pt x="2112747" y="1919186"/>
                </a:lnTo>
                <a:lnTo>
                  <a:pt x="2135388" y="1877473"/>
                </a:lnTo>
                <a:lnTo>
                  <a:pt x="2149696" y="1831378"/>
                </a:lnTo>
                <a:lnTo>
                  <a:pt x="2154685" y="1781888"/>
                </a:lnTo>
                <a:lnTo>
                  <a:pt x="2154685" y="245564"/>
                </a:lnTo>
                <a:lnTo>
                  <a:pt x="2149696" y="196075"/>
                </a:lnTo>
                <a:lnTo>
                  <a:pt x="2135388" y="149980"/>
                </a:lnTo>
                <a:lnTo>
                  <a:pt x="2112747" y="108267"/>
                </a:lnTo>
                <a:lnTo>
                  <a:pt x="2082761" y="71924"/>
                </a:lnTo>
                <a:lnTo>
                  <a:pt x="2046418" y="41938"/>
                </a:lnTo>
                <a:lnTo>
                  <a:pt x="2004706" y="19297"/>
                </a:lnTo>
                <a:lnTo>
                  <a:pt x="1958611" y="4989"/>
                </a:lnTo>
                <a:lnTo>
                  <a:pt x="1909121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7016" y="1401545"/>
            <a:ext cx="2780665" cy="2027555"/>
          </a:xfrm>
          <a:custGeom>
            <a:avLst/>
            <a:gdLst/>
            <a:ahLst/>
            <a:cxnLst/>
            <a:rect l="l" t="t" r="r" b="b"/>
            <a:pathLst>
              <a:path w="2780665" h="2027554">
                <a:moveTo>
                  <a:pt x="2551769" y="0"/>
                </a:moveTo>
                <a:lnTo>
                  <a:pt x="228635" y="0"/>
                </a:lnTo>
                <a:lnTo>
                  <a:pt x="182557" y="4645"/>
                </a:lnTo>
                <a:lnTo>
                  <a:pt x="139640" y="17967"/>
                </a:lnTo>
                <a:lnTo>
                  <a:pt x="100803" y="39047"/>
                </a:lnTo>
                <a:lnTo>
                  <a:pt x="66965" y="66966"/>
                </a:lnTo>
                <a:lnTo>
                  <a:pt x="39047" y="100803"/>
                </a:lnTo>
                <a:lnTo>
                  <a:pt x="17967" y="139640"/>
                </a:lnTo>
                <a:lnTo>
                  <a:pt x="4645" y="182557"/>
                </a:lnTo>
                <a:lnTo>
                  <a:pt x="0" y="228635"/>
                </a:lnTo>
                <a:lnTo>
                  <a:pt x="0" y="1798817"/>
                </a:lnTo>
                <a:lnTo>
                  <a:pt x="4645" y="1844895"/>
                </a:lnTo>
                <a:lnTo>
                  <a:pt x="17967" y="1887813"/>
                </a:lnTo>
                <a:lnTo>
                  <a:pt x="39047" y="1926650"/>
                </a:lnTo>
                <a:lnTo>
                  <a:pt x="66965" y="1960487"/>
                </a:lnTo>
                <a:lnTo>
                  <a:pt x="100803" y="1988406"/>
                </a:lnTo>
                <a:lnTo>
                  <a:pt x="139640" y="2009486"/>
                </a:lnTo>
                <a:lnTo>
                  <a:pt x="182557" y="2022808"/>
                </a:lnTo>
                <a:lnTo>
                  <a:pt x="228635" y="2027453"/>
                </a:lnTo>
                <a:lnTo>
                  <a:pt x="2551769" y="2027453"/>
                </a:lnTo>
                <a:lnTo>
                  <a:pt x="2597847" y="2022808"/>
                </a:lnTo>
                <a:lnTo>
                  <a:pt x="2640764" y="2009486"/>
                </a:lnTo>
                <a:lnTo>
                  <a:pt x="2679601" y="1988406"/>
                </a:lnTo>
                <a:lnTo>
                  <a:pt x="2713439" y="1960487"/>
                </a:lnTo>
                <a:lnTo>
                  <a:pt x="2741357" y="1926650"/>
                </a:lnTo>
                <a:lnTo>
                  <a:pt x="2762437" y="1887813"/>
                </a:lnTo>
                <a:lnTo>
                  <a:pt x="2775760" y="1844895"/>
                </a:lnTo>
                <a:lnTo>
                  <a:pt x="2780405" y="1798817"/>
                </a:lnTo>
                <a:lnTo>
                  <a:pt x="2780405" y="228635"/>
                </a:lnTo>
                <a:lnTo>
                  <a:pt x="2775760" y="182557"/>
                </a:lnTo>
                <a:lnTo>
                  <a:pt x="2762437" y="139640"/>
                </a:lnTo>
                <a:lnTo>
                  <a:pt x="2741357" y="100803"/>
                </a:lnTo>
                <a:lnTo>
                  <a:pt x="2713439" y="66966"/>
                </a:lnTo>
                <a:lnTo>
                  <a:pt x="2679601" y="39047"/>
                </a:lnTo>
                <a:lnTo>
                  <a:pt x="2640764" y="17967"/>
                </a:lnTo>
                <a:lnTo>
                  <a:pt x="2597847" y="4645"/>
                </a:lnTo>
                <a:lnTo>
                  <a:pt x="2551769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5704" y="1401545"/>
            <a:ext cx="3593534" cy="2027555"/>
          </a:xfrm>
          <a:custGeom>
            <a:avLst/>
            <a:gdLst/>
            <a:ahLst/>
            <a:cxnLst/>
            <a:rect l="l" t="t" r="r" b="b"/>
            <a:pathLst>
              <a:path w="3992245" h="2027554">
                <a:moveTo>
                  <a:pt x="3765567" y="0"/>
                </a:moveTo>
                <a:lnTo>
                  <a:pt x="226324" y="0"/>
                </a:lnTo>
                <a:lnTo>
                  <a:pt x="180711" y="4598"/>
                </a:lnTo>
                <a:lnTo>
                  <a:pt x="138228" y="17785"/>
                </a:lnTo>
                <a:lnTo>
                  <a:pt x="99783" y="38652"/>
                </a:lnTo>
                <a:lnTo>
                  <a:pt x="66288" y="66289"/>
                </a:lnTo>
                <a:lnTo>
                  <a:pt x="38652" y="99784"/>
                </a:lnTo>
                <a:lnTo>
                  <a:pt x="17785" y="138229"/>
                </a:lnTo>
                <a:lnTo>
                  <a:pt x="4598" y="180713"/>
                </a:lnTo>
                <a:lnTo>
                  <a:pt x="0" y="226325"/>
                </a:lnTo>
                <a:lnTo>
                  <a:pt x="0" y="1801127"/>
                </a:lnTo>
                <a:lnTo>
                  <a:pt x="4598" y="1846740"/>
                </a:lnTo>
                <a:lnTo>
                  <a:pt x="17785" y="1889223"/>
                </a:lnTo>
                <a:lnTo>
                  <a:pt x="38652" y="1927668"/>
                </a:lnTo>
                <a:lnTo>
                  <a:pt x="66288" y="1961164"/>
                </a:lnTo>
                <a:lnTo>
                  <a:pt x="99783" y="1988800"/>
                </a:lnTo>
                <a:lnTo>
                  <a:pt x="138228" y="2009667"/>
                </a:lnTo>
                <a:lnTo>
                  <a:pt x="180711" y="2022855"/>
                </a:lnTo>
                <a:lnTo>
                  <a:pt x="226324" y="2027453"/>
                </a:lnTo>
                <a:lnTo>
                  <a:pt x="3765567" y="2027453"/>
                </a:lnTo>
                <a:lnTo>
                  <a:pt x="3811180" y="2022855"/>
                </a:lnTo>
                <a:lnTo>
                  <a:pt x="3853663" y="2009667"/>
                </a:lnTo>
                <a:lnTo>
                  <a:pt x="3892108" y="1988800"/>
                </a:lnTo>
                <a:lnTo>
                  <a:pt x="3925603" y="1961164"/>
                </a:lnTo>
                <a:lnTo>
                  <a:pt x="3953239" y="1927668"/>
                </a:lnTo>
                <a:lnTo>
                  <a:pt x="3974106" y="1889223"/>
                </a:lnTo>
                <a:lnTo>
                  <a:pt x="3987293" y="1846740"/>
                </a:lnTo>
                <a:lnTo>
                  <a:pt x="3991891" y="1801127"/>
                </a:lnTo>
                <a:lnTo>
                  <a:pt x="3991891" y="226325"/>
                </a:lnTo>
                <a:lnTo>
                  <a:pt x="3987293" y="180713"/>
                </a:lnTo>
                <a:lnTo>
                  <a:pt x="3974106" y="138229"/>
                </a:lnTo>
                <a:lnTo>
                  <a:pt x="3953239" y="99784"/>
                </a:lnTo>
                <a:lnTo>
                  <a:pt x="3925603" y="66289"/>
                </a:lnTo>
                <a:lnTo>
                  <a:pt x="3892108" y="38652"/>
                </a:lnTo>
                <a:lnTo>
                  <a:pt x="3853663" y="17785"/>
                </a:lnTo>
                <a:lnTo>
                  <a:pt x="3811180" y="4598"/>
                </a:lnTo>
                <a:lnTo>
                  <a:pt x="3765567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0618" y="3541702"/>
            <a:ext cx="2319655" cy="2027555"/>
          </a:xfrm>
          <a:custGeom>
            <a:avLst/>
            <a:gdLst/>
            <a:ahLst/>
            <a:cxnLst/>
            <a:rect l="l" t="t" r="r" b="b"/>
            <a:pathLst>
              <a:path w="2319654" h="2027554">
                <a:moveTo>
                  <a:pt x="2078541" y="0"/>
                </a:moveTo>
                <a:lnTo>
                  <a:pt x="240821" y="0"/>
                </a:lnTo>
                <a:lnTo>
                  <a:pt x="192287" y="4892"/>
                </a:lnTo>
                <a:lnTo>
                  <a:pt x="147082" y="18924"/>
                </a:lnTo>
                <a:lnTo>
                  <a:pt x="106175" y="41128"/>
                </a:lnTo>
                <a:lnTo>
                  <a:pt x="70534" y="70534"/>
                </a:lnTo>
                <a:lnTo>
                  <a:pt x="41128" y="106175"/>
                </a:lnTo>
                <a:lnTo>
                  <a:pt x="18924" y="147082"/>
                </a:lnTo>
                <a:lnTo>
                  <a:pt x="4892" y="192287"/>
                </a:lnTo>
                <a:lnTo>
                  <a:pt x="0" y="240821"/>
                </a:lnTo>
                <a:lnTo>
                  <a:pt x="0" y="1786630"/>
                </a:lnTo>
                <a:lnTo>
                  <a:pt x="4892" y="1835164"/>
                </a:lnTo>
                <a:lnTo>
                  <a:pt x="18924" y="1880369"/>
                </a:lnTo>
                <a:lnTo>
                  <a:pt x="41128" y="1921276"/>
                </a:lnTo>
                <a:lnTo>
                  <a:pt x="70534" y="1956917"/>
                </a:lnTo>
                <a:lnTo>
                  <a:pt x="106175" y="1986323"/>
                </a:lnTo>
                <a:lnTo>
                  <a:pt x="147082" y="2008527"/>
                </a:lnTo>
                <a:lnTo>
                  <a:pt x="192287" y="2022559"/>
                </a:lnTo>
                <a:lnTo>
                  <a:pt x="240821" y="2027452"/>
                </a:lnTo>
                <a:lnTo>
                  <a:pt x="2078541" y="2027452"/>
                </a:lnTo>
                <a:lnTo>
                  <a:pt x="2127075" y="2022559"/>
                </a:lnTo>
                <a:lnTo>
                  <a:pt x="2172280" y="2008527"/>
                </a:lnTo>
                <a:lnTo>
                  <a:pt x="2213187" y="1986323"/>
                </a:lnTo>
                <a:lnTo>
                  <a:pt x="2248828" y="1956917"/>
                </a:lnTo>
                <a:lnTo>
                  <a:pt x="2278234" y="1921276"/>
                </a:lnTo>
                <a:lnTo>
                  <a:pt x="2300437" y="1880369"/>
                </a:lnTo>
                <a:lnTo>
                  <a:pt x="2314470" y="1835164"/>
                </a:lnTo>
                <a:lnTo>
                  <a:pt x="2319362" y="1786630"/>
                </a:lnTo>
                <a:lnTo>
                  <a:pt x="2319362" y="240821"/>
                </a:lnTo>
                <a:lnTo>
                  <a:pt x="2314470" y="192287"/>
                </a:lnTo>
                <a:lnTo>
                  <a:pt x="2300437" y="147082"/>
                </a:lnTo>
                <a:lnTo>
                  <a:pt x="2278234" y="106175"/>
                </a:lnTo>
                <a:lnTo>
                  <a:pt x="2248828" y="70534"/>
                </a:lnTo>
                <a:lnTo>
                  <a:pt x="2213187" y="41128"/>
                </a:lnTo>
                <a:lnTo>
                  <a:pt x="2172280" y="18924"/>
                </a:lnTo>
                <a:lnTo>
                  <a:pt x="2127075" y="4892"/>
                </a:lnTo>
                <a:lnTo>
                  <a:pt x="2078541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27016" y="3541702"/>
            <a:ext cx="1905758" cy="2027555"/>
          </a:xfrm>
          <a:custGeom>
            <a:avLst/>
            <a:gdLst/>
            <a:ahLst/>
            <a:cxnLst/>
            <a:rect l="l" t="t" r="r" b="b"/>
            <a:pathLst>
              <a:path w="1433195" h="2027554">
                <a:moveTo>
                  <a:pt x="1219475" y="0"/>
                </a:moveTo>
                <a:lnTo>
                  <a:pt x="213213" y="0"/>
                </a:lnTo>
                <a:lnTo>
                  <a:pt x="164325" y="5631"/>
                </a:lnTo>
                <a:lnTo>
                  <a:pt x="119447" y="21671"/>
                </a:lnTo>
                <a:lnTo>
                  <a:pt x="79859" y="46840"/>
                </a:lnTo>
                <a:lnTo>
                  <a:pt x="46840" y="79858"/>
                </a:lnTo>
                <a:lnTo>
                  <a:pt x="21671" y="119447"/>
                </a:lnTo>
                <a:lnTo>
                  <a:pt x="5631" y="164324"/>
                </a:lnTo>
                <a:lnTo>
                  <a:pt x="0" y="213212"/>
                </a:lnTo>
                <a:lnTo>
                  <a:pt x="0" y="1814239"/>
                </a:lnTo>
                <a:lnTo>
                  <a:pt x="5631" y="1863127"/>
                </a:lnTo>
                <a:lnTo>
                  <a:pt x="21671" y="1908005"/>
                </a:lnTo>
                <a:lnTo>
                  <a:pt x="46840" y="1947593"/>
                </a:lnTo>
                <a:lnTo>
                  <a:pt x="79859" y="1980611"/>
                </a:lnTo>
                <a:lnTo>
                  <a:pt x="119447" y="2005780"/>
                </a:lnTo>
                <a:lnTo>
                  <a:pt x="164325" y="2021821"/>
                </a:lnTo>
                <a:lnTo>
                  <a:pt x="213213" y="2027452"/>
                </a:lnTo>
                <a:lnTo>
                  <a:pt x="1219475" y="2027452"/>
                </a:lnTo>
                <a:lnTo>
                  <a:pt x="1268362" y="2021821"/>
                </a:lnTo>
                <a:lnTo>
                  <a:pt x="1313240" y="2005780"/>
                </a:lnTo>
                <a:lnTo>
                  <a:pt x="1352828" y="1980611"/>
                </a:lnTo>
                <a:lnTo>
                  <a:pt x="1385847" y="1947593"/>
                </a:lnTo>
                <a:lnTo>
                  <a:pt x="1411016" y="1908005"/>
                </a:lnTo>
                <a:lnTo>
                  <a:pt x="1427056" y="1863127"/>
                </a:lnTo>
                <a:lnTo>
                  <a:pt x="1432687" y="1814239"/>
                </a:lnTo>
                <a:lnTo>
                  <a:pt x="1432687" y="213212"/>
                </a:lnTo>
                <a:lnTo>
                  <a:pt x="1427056" y="164324"/>
                </a:lnTo>
                <a:lnTo>
                  <a:pt x="1411016" y="119447"/>
                </a:lnTo>
                <a:lnTo>
                  <a:pt x="1385847" y="79858"/>
                </a:lnTo>
                <a:lnTo>
                  <a:pt x="1352828" y="46840"/>
                </a:lnTo>
                <a:lnTo>
                  <a:pt x="1313240" y="21671"/>
                </a:lnTo>
                <a:lnTo>
                  <a:pt x="1268362" y="5631"/>
                </a:lnTo>
                <a:lnTo>
                  <a:pt x="1219475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6147" y="3524850"/>
            <a:ext cx="3133090" cy="2027555"/>
          </a:xfrm>
          <a:custGeom>
            <a:avLst/>
            <a:gdLst/>
            <a:ahLst/>
            <a:cxnLst/>
            <a:rect l="l" t="t" r="r" b="b"/>
            <a:pathLst>
              <a:path w="3133090" h="2027554">
                <a:moveTo>
                  <a:pt x="2894309" y="0"/>
                </a:moveTo>
                <a:lnTo>
                  <a:pt x="238265" y="0"/>
                </a:lnTo>
                <a:lnTo>
                  <a:pt x="190247" y="4840"/>
                </a:lnTo>
                <a:lnTo>
                  <a:pt x="145522" y="18724"/>
                </a:lnTo>
                <a:lnTo>
                  <a:pt x="105049" y="40691"/>
                </a:lnTo>
                <a:lnTo>
                  <a:pt x="69786" y="69786"/>
                </a:lnTo>
                <a:lnTo>
                  <a:pt x="40692" y="105049"/>
                </a:lnTo>
                <a:lnTo>
                  <a:pt x="18724" y="145521"/>
                </a:lnTo>
                <a:lnTo>
                  <a:pt x="4840" y="190246"/>
                </a:lnTo>
                <a:lnTo>
                  <a:pt x="0" y="238265"/>
                </a:lnTo>
                <a:lnTo>
                  <a:pt x="0" y="1789186"/>
                </a:lnTo>
                <a:lnTo>
                  <a:pt x="4840" y="1837205"/>
                </a:lnTo>
                <a:lnTo>
                  <a:pt x="18724" y="1881930"/>
                </a:lnTo>
                <a:lnTo>
                  <a:pt x="40692" y="1922403"/>
                </a:lnTo>
                <a:lnTo>
                  <a:pt x="69786" y="1957665"/>
                </a:lnTo>
                <a:lnTo>
                  <a:pt x="105049" y="1986760"/>
                </a:lnTo>
                <a:lnTo>
                  <a:pt x="145522" y="2008728"/>
                </a:lnTo>
                <a:lnTo>
                  <a:pt x="190247" y="2022611"/>
                </a:lnTo>
                <a:lnTo>
                  <a:pt x="238265" y="2027452"/>
                </a:lnTo>
                <a:lnTo>
                  <a:pt x="2894309" y="2027452"/>
                </a:lnTo>
                <a:lnTo>
                  <a:pt x="2942328" y="2022611"/>
                </a:lnTo>
                <a:lnTo>
                  <a:pt x="2987053" y="2008728"/>
                </a:lnTo>
                <a:lnTo>
                  <a:pt x="3027526" y="1986760"/>
                </a:lnTo>
                <a:lnTo>
                  <a:pt x="3062789" y="1957665"/>
                </a:lnTo>
                <a:lnTo>
                  <a:pt x="3091883" y="1922403"/>
                </a:lnTo>
                <a:lnTo>
                  <a:pt x="3113851" y="1881930"/>
                </a:lnTo>
                <a:lnTo>
                  <a:pt x="3127734" y="1837205"/>
                </a:lnTo>
                <a:lnTo>
                  <a:pt x="3132575" y="1789186"/>
                </a:lnTo>
                <a:lnTo>
                  <a:pt x="3132575" y="238265"/>
                </a:lnTo>
                <a:lnTo>
                  <a:pt x="3127734" y="190246"/>
                </a:lnTo>
                <a:lnTo>
                  <a:pt x="3113851" y="145521"/>
                </a:lnTo>
                <a:lnTo>
                  <a:pt x="3091883" y="105049"/>
                </a:lnTo>
                <a:lnTo>
                  <a:pt x="3062789" y="69786"/>
                </a:lnTo>
                <a:lnTo>
                  <a:pt x="3027526" y="40691"/>
                </a:lnTo>
                <a:lnTo>
                  <a:pt x="2987053" y="18724"/>
                </a:lnTo>
                <a:lnTo>
                  <a:pt x="2942328" y="4840"/>
                </a:lnTo>
                <a:lnTo>
                  <a:pt x="2894309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40669" y="1981200"/>
            <a:ext cx="1537970" cy="5206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РАЗВИТЫЙ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СЕКТОР </a:t>
            </a:r>
            <a:r>
              <a:rPr lang="ru-RU" sz="1100" b="1" spc="-10" dirty="0">
                <a:solidFill>
                  <a:srgbClr val="FFFFFF"/>
                </a:solidFill>
                <a:latin typeface="Arial"/>
                <a:cs typeface="Arial"/>
              </a:rPr>
              <a:t>СЕЛЬСКОГО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100" b="1" spc="-1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lang="ru-RU" sz="1100" b="1" spc="-10" dirty="0">
                <a:solidFill>
                  <a:srgbClr val="FFFFFF"/>
                </a:solidFill>
                <a:latin typeface="Arial"/>
                <a:cs typeface="Arial"/>
              </a:rPr>
              <a:t>ЗЯЙСТВА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0669" y="2609087"/>
            <a:ext cx="1565910" cy="35708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102699"/>
              </a:lnSpc>
              <a:spcBef>
                <a:spcPts val="160"/>
              </a:spcBef>
            </a:pPr>
            <a:r>
              <a:rPr lang="ru-RU"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8,</a:t>
            </a:r>
            <a:r>
              <a:rPr lang="ru-RU"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r>
              <a:rPr sz="11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обще</a:t>
            </a:r>
            <a:r>
              <a:rPr lang="ru-RU"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доле субъектов МСП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50124" y="1962911"/>
            <a:ext cx="1200785" cy="5226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ТРАНСПОРТНАЯ ДОСТУПНОСТЬ </a:t>
            </a:r>
            <a:r>
              <a:rPr lang="ru-RU" sz="1100" b="1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lang="ru-RU" sz="1100" b="1" spc="-10" dirty="0">
                <a:solidFill>
                  <a:srgbClr val="FFFFFF"/>
                </a:solidFill>
                <a:latin typeface="Arial"/>
                <a:cs typeface="Arial"/>
              </a:rPr>
              <a:t>ЙОНА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50124" y="2609087"/>
            <a:ext cx="1428428" cy="36356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ж/д</a:t>
            </a:r>
            <a:r>
              <a:rPr lang="ru-RU"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lang="ru-RU"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автомобильный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транспорт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0611" y="4111752"/>
            <a:ext cx="966469" cy="6870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БОГАТОЕ ИСТОРИКО- КУЛЬТУРНОЕ НАСЛЕДИЕ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14353" y="1953767"/>
            <a:ext cx="1851025" cy="525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БЛИЗОСТЬ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ts val="1320"/>
              </a:lnSpc>
              <a:spcBef>
                <a:spcPts val="3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АДМИНИСТРАТИВНОМУ ЦЕНТРУ</a:t>
            </a:r>
            <a:r>
              <a:rPr lang="ru-RU" sz="1100" b="1" spc="-10" dirty="0">
                <a:solidFill>
                  <a:srgbClr val="FFFFFF"/>
                </a:solidFill>
                <a:latin typeface="Arial"/>
                <a:cs typeface="Arial"/>
              </a:rPr>
              <a:t> КРАСНОЯРСК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14353" y="2615184"/>
            <a:ext cx="8216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97</a:t>
            </a:r>
            <a:r>
              <a:rPr sz="11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км</a:t>
            </a:r>
            <a:r>
              <a:rPr sz="11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68875" y="4117848"/>
            <a:ext cx="1452245" cy="5257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100"/>
              </a:lnSpc>
              <a:spcBef>
                <a:spcPts val="11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СВОБОДНЫЕ ИНВЕСТИЦИОННЫЕ ПЛОЩАДКИ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68875" y="4770120"/>
            <a:ext cx="1052195" cy="191078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endParaRPr sz="1100" dirty="0">
              <a:latin typeface="Microsoft Sans Serif"/>
              <a:cs typeface="Microsoft Sans Serif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0" y="3694176"/>
            <a:ext cx="515984" cy="36576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0909" y="3675888"/>
            <a:ext cx="383091" cy="34137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81200" y="3651503"/>
            <a:ext cx="397439" cy="31394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86801" y="1520952"/>
            <a:ext cx="457199" cy="36576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78552" y="1511808"/>
            <a:ext cx="368808" cy="371856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614316" y="6594347"/>
            <a:ext cx="40265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Microsoft Sans Serif"/>
                <a:cs typeface="Microsoft Sans Serif"/>
              </a:rPr>
              <a:t>ИНВЕСТИЦИОННЫЙ</a:t>
            </a:r>
            <a:r>
              <a:rPr sz="800" spc="10" dirty="0">
                <a:latin typeface="Microsoft Sans Serif"/>
                <a:cs typeface="Microsoft Sans Serif"/>
              </a:rPr>
              <a:t> </a:t>
            </a:r>
            <a:r>
              <a:rPr sz="800" spc="-20" dirty="0">
                <a:latin typeface="Microsoft Sans Serif"/>
                <a:cs typeface="Microsoft Sans Serif"/>
              </a:rPr>
              <a:t>ПРОФИЛЬ</a:t>
            </a:r>
            <a:r>
              <a:rPr sz="800" spc="10" dirty="0">
                <a:latin typeface="Microsoft Sans Serif"/>
                <a:cs typeface="Microsoft Sans Serif"/>
              </a:rPr>
              <a:t> </a:t>
            </a:r>
            <a:r>
              <a:rPr lang="ru-RU" sz="800" spc="10" dirty="0">
                <a:latin typeface="Microsoft Sans Serif"/>
                <a:cs typeface="Microsoft Sans Serif"/>
              </a:rPr>
              <a:t>М</a:t>
            </a:r>
            <a:r>
              <a:rPr sz="800" dirty="0">
                <a:latin typeface="Microsoft Sans Serif"/>
                <a:cs typeface="Microsoft Sans Serif"/>
              </a:rPr>
              <a:t>АН</a:t>
            </a:r>
            <a:r>
              <a:rPr lang="ru-RU" sz="800" dirty="0">
                <a:latin typeface="Microsoft Sans Serif"/>
                <a:cs typeface="Microsoft Sans Serif"/>
              </a:rPr>
              <a:t>СК</a:t>
            </a:r>
            <a:r>
              <a:rPr sz="800" dirty="0">
                <a:latin typeface="Microsoft Sans Serif"/>
                <a:cs typeface="Microsoft Sans Serif"/>
              </a:rPr>
              <a:t>ОГО</a:t>
            </a:r>
            <a:r>
              <a:rPr sz="800" spc="15" dirty="0">
                <a:latin typeface="Microsoft Sans Serif"/>
                <a:cs typeface="Microsoft Sans Serif"/>
              </a:rPr>
              <a:t> </a:t>
            </a:r>
            <a:r>
              <a:rPr lang="ru-RU" sz="800" spc="15" dirty="0">
                <a:latin typeface="Microsoft Sans Serif"/>
                <a:cs typeface="Microsoft Sans Serif"/>
              </a:rPr>
              <a:t>Р</a:t>
            </a:r>
            <a:r>
              <a:rPr sz="800" spc="-10" dirty="0">
                <a:latin typeface="Microsoft Sans Serif"/>
                <a:cs typeface="Microsoft Sans Serif"/>
              </a:rPr>
              <a:t>А</a:t>
            </a:r>
            <a:r>
              <a:rPr lang="ru-RU" sz="800" spc="-10" dirty="0">
                <a:latin typeface="Microsoft Sans Serif"/>
                <a:cs typeface="Microsoft Sans Serif"/>
              </a:rPr>
              <a:t>ЙОН</a:t>
            </a:r>
            <a:r>
              <a:rPr sz="800" spc="-10" dirty="0">
                <a:latin typeface="Microsoft Sans Serif"/>
                <a:cs typeface="Microsoft Sans Serif"/>
              </a:rPr>
              <a:t>А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ПРЕИМУЩЕСТВА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ru-RU" b="0" spc="-10" dirty="0">
                <a:latin typeface="Microsoft Sans Serif"/>
                <a:cs typeface="Microsoft Sans Serif"/>
              </a:rPr>
              <a:t>М</a:t>
            </a:r>
            <a:r>
              <a:rPr b="0" spc="-10" dirty="0">
                <a:latin typeface="Microsoft Sans Serif"/>
                <a:cs typeface="Microsoft Sans Serif"/>
              </a:rPr>
              <a:t>АН</a:t>
            </a:r>
            <a:r>
              <a:rPr lang="ru-RU" b="0" spc="-10" dirty="0">
                <a:latin typeface="Microsoft Sans Serif"/>
                <a:cs typeface="Microsoft Sans Serif"/>
              </a:rPr>
              <a:t>СК</a:t>
            </a:r>
            <a:r>
              <a:rPr b="0" spc="-30" dirty="0">
                <a:latin typeface="Microsoft Sans Serif"/>
                <a:cs typeface="Microsoft Sans Serif"/>
              </a:rPr>
              <a:t>ОГО</a:t>
            </a:r>
            <a:r>
              <a:rPr b="0" spc="-55" dirty="0">
                <a:latin typeface="Microsoft Sans Serif"/>
                <a:cs typeface="Microsoft Sans Serif"/>
              </a:rPr>
              <a:t> </a:t>
            </a:r>
            <a:r>
              <a:rPr lang="ru-RU" b="0" spc="-55" dirty="0">
                <a:latin typeface="Microsoft Sans Serif"/>
                <a:cs typeface="Microsoft Sans Serif"/>
              </a:rPr>
              <a:t>РАЙ</a:t>
            </a:r>
            <a:r>
              <a:rPr b="0" spc="-35" dirty="0">
                <a:latin typeface="Microsoft Sans Serif"/>
                <a:cs typeface="Microsoft Sans Serif"/>
              </a:rPr>
              <a:t>О</a:t>
            </a:r>
            <a:r>
              <a:rPr lang="ru-RU" b="0" spc="-35" dirty="0">
                <a:latin typeface="Microsoft Sans Serif"/>
                <a:cs typeface="Microsoft Sans Serif"/>
              </a:rPr>
              <a:t>Н</a:t>
            </a:r>
            <a:r>
              <a:rPr b="0" spc="-35" dirty="0">
                <a:latin typeface="Microsoft Sans Serif"/>
                <a:cs typeface="Microsoft Sans Serif"/>
              </a:rPr>
              <a:t>А</a:t>
            </a:r>
          </a:p>
        </p:txBody>
      </p:sp>
      <p:pic>
        <p:nvPicPr>
          <p:cNvPr id="34" name="Рисунок 33" descr="Посевы со сплошной заливкой">
            <a:extLst>
              <a:ext uri="{FF2B5EF4-FFF2-40B4-BE49-F238E27FC236}">
                <a16:creationId xmlns="" xmlns:a16="http://schemas.microsoft.com/office/drawing/2014/main" id="{A92B0F57-528B-3006-0596-95222381CE75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774538" y="1523664"/>
            <a:ext cx="360000" cy="360000"/>
          </a:xfrm>
          <a:prstGeom prst="rect">
            <a:avLst/>
          </a:prstGeom>
        </p:spPr>
      </p:pic>
      <p:sp>
        <p:nvSpPr>
          <p:cNvPr id="33" name="object 16"/>
          <p:cNvSpPr txBox="1"/>
          <p:nvPr/>
        </p:nvSpPr>
        <p:spPr>
          <a:xfrm>
            <a:off x="3497869" y="4093936"/>
            <a:ext cx="1290111" cy="85408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lang="ru-RU"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ВХОЖДЕНИЕ МАНСКОГО РАЙОНА В АГЛОМЕРАЦИЮ КРАСНОЯРСКА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5023" y="2532888"/>
            <a:ext cx="362712" cy="36271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27016" y="163628"/>
            <a:ext cx="1433195" cy="274320"/>
          </a:xfrm>
          <a:custGeom>
            <a:avLst/>
            <a:gdLst/>
            <a:ahLst/>
            <a:cxnLst/>
            <a:rect l="l" t="t" r="r" b="b"/>
            <a:pathLst>
              <a:path w="1433195" h="274320">
                <a:moveTo>
                  <a:pt x="1295766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7"/>
                </a:lnTo>
                <a:lnTo>
                  <a:pt x="26417" y="56057"/>
                </a:lnTo>
                <a:lnTo>
                  <a:pt x="6980" y="93644"/>
                </a:lnTo>
                <a:lnTo>
                  <a:pt x="0" y="136922"/>
                </a:lnTo>
                <a:lnTo>
                  <a:pt x="6980" y="180200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3" y="266863"/>
                </a:lnTo>
                <a:lnTo>
                  <a:pt x="136921" y="273843"/>
                </a:lnTo>
                <a:lnTo>
                  <a:pt x="1295766" y="273843"/>
                </a:lnTo>
                <a:lnTo>
                  <a:pt x="1339044" y="266863"/>
                </a:lnTo>
                <a:lnTo>
                  <a:pt x="1376630" y="247425"/>
                </a:lnTo>
                <a:lnTo>
                  <a:pt x="1406270" y="217786"/>
                </a:lnTo>
                <a:lnTo>
                  <a:pt x="1425707" y="180200"/>
                </a:lnTo>
                <a:lnTo>
                  <a:pt x="1432688" y="136922"/>
                </a:lnTo>
                <a:lnTo>
                  <a:pt x="1425707" y="93644"/>
                </a:lnTo>
                <a:lnTo>
                  <a:pt x="1406270" y="56057"/>
                </a:lnTo>
                <a:lnTo>
                  <a:pt x="1376630" y="26417"/>
                </a:lnTo>
                <a:lnTo>
                  <a:pt x="1339044" y="6980"/>
                </a:lnTo>
                <a:lnTo>
                  <a:pt x="1295766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2419" y="227076"/>
            <a:ext cx="11715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общая</a:t>
            </a: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характеристика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7016" y="1401546"/>
            <a:ext cx="2438400" cy="945515"/>
          </a:xfrm>
          <a:custGeom>
            <a:avLst/>
            <a:gdLst/>
            <a:ahLst/>
            <a:cxnLst/>
            <a:rect l="l" t="t" r="r" b="b"/>
            <a:pathLst>
              <a:path w="2438400" h="945514">
                <a:moveTo>
                  <a:pt x="0" y="231305"/>
                </a:moveTo>
                <a:lnTo>
                  <a:pt x="4699" y="184689"/>
                </a:lnTo>
                <a:lnTo>
                  <a:pt x="18177" y="141270"/>
                </a:lnTo>
                <a:lnTo>
                  <a:pt x="39503" y="101980"/>
                </a:lnTo>
                <a:lnTo>
                  <a:pt x="67747" y="67747"/>
                </a:lnTo>
                <a:lnTo>
                  <a:pt x="101980" y="39503"/>
                </a:lnTo>
                <a:lnTo>
                  <a:pt x="141270" y="18177"/>
                </a:lnTo>
                <a:lnTo>
                  <a:pt x="184689" y="4699"/>
                </a:lnTo>
                <a:lnTo>
                  <a:pt x="231305" y="0"/>
                </a:lnTo>
                <a:lnTo>
                  <a:pt x="2206601" y="0"/>
                </a:lnTo>
                <a:lnTo>
                  <a:pt x="2253216" y="4699"/>
                </a:lnTo>
                <a:lnTo>
                  <a:pt x="2296635" y="18177"/>
                </a:lnTo>
                <a:lnTo>
                  <a:pt x="2335925" y="39503"/>
                </a:lnTo>
                <a:lnTo>
                  <a:pt x="2370158" y="67747"/>
                </a:lnTo>
                <a:lnTo>
                  <a:pt x="2398402" y="101980"/>
                </a:lnTo>
                <a:lnTo>
                  <a:pt x="2419728" y="141270"/>
                </a:lnTo>
                <a:lnTo>
                  <a:pt x="2433206" y="184689"/>
                </a:lnTo>
                <a:lnTo>
                  <a:pt x="2437906" y="231305"/>
                </a:lnTo>
                <a:lnTo>
                  <a:pt x="2437906" y="714108"/>
                </a:lnTo>
                <a:lnTo>
                  <a:pt x="2433206" y="760724"/>
                </a:lnTo>
                <a:lnTo>
                  <a:pt x="2419728" y="804143"/>
                </a:lnTo>
                <a:lnTo>
                  <a:pt x="2398402" y="843433"/>
                </a:lnTo>
                <a:lnTo>
                  <a:pt x="2370158" y="877666"/>
                </a:lnTo>
                <a:lnTo>
                  <a:pt x="2335925" y="905910"/>
                </a:lnTo>
                <a:lnTo>
                  <a:pt x="2296635" y="927236"/>
                </a:lnTo>
                <a:lnTo>
                  <a:pt x="2253216" y="940714"/>
                </a:lnTo>
                <a:lnTo>
                  <a:pt x="2206601" y="945414"/>
                </a:lnTo>
                <a:lnTo>
                  <a:pt x="231305" y="945414"/>
                </a:lnTo>
                <a:lnTo>
                  <a:pt x="184689" y="940714"/>
                </a:lnTo>
                <a:lnTo>
                  <a:pt x="141270" y="927236"/>
                </a:lnTo>
                <a:lnTo>
                  <a:pt x="101980" y="905910"/>
                </a:lnTo>
                <a:lnTo>
                  <a:pt x="67747" y="877666"/>
                </a:lnTo>
                <a:lnTo>
                  <a:pt x="39503" y="843433"/>
                </a:lnTo>
                <a:lnTo>
                  <a:pt x="18177" y="804143"/>
                </a:lnTo>
                <a:lnTo>
                  <a:pt x="4699" y="760724"/>
                </a:lnTo>
                <a:lnTo>
                  <a:pt x="0" y="714108"/>
                </a:lnTo>
                <a:lnTo>
                  <a:pt x="0" y="231305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7016" y="2448515"/>
            <a:ext cx="2440305" cy="945515"/>
          </a:xfrm>
          <a:custGeom>
            <a:avLst/>
            <a:gdLst/>
            <a:ahLst/>
            <a:cxnLst/>
            <a:rect l="l" t="t" r="r" b="b"/>
            <a:pathLst>
              <a:path w="2440305" h="945514">
                <a:moveTo>
                  <a:pt x="0" y="231305"/>
                </a:moveTo>
                <a:lnTo>
                  <a:pt x="4699" y="184689"/>
                </a:lnTo>
                <a:lnTo>
                  <a:pt x="18177" y="141271"/>
                </a:lnTo>
                <a:lnTo>
                  <a:pt x="39503" y="101980"/>
                </a:lnTo>
                <a:lnTo>
                  <a:pt x="67747" y="67747"/>
                </a:lnTo>
                <a:lnTo>
                  <a:pt x="101980" y="39503"/>
                </a:lnTo>
                <a:lnTo>
                  <a:pt x="141270" y="18177"/>
                </a:lnTo>
                <a:lnTo>
                  <a:pt x="184689" y="4699"/>
                </a:lnTo>
                <a:lnTo>
                  <a:pt x="231305" y="0"/>
                </a:lnTo>
                <a:lnTo>
                  <a:pt x="2208938" y="0"/>
                </a:lnTo>
                <a:lnTo>
                  <a:pt x="2255553" y="4699"/>
                </a:lnTo>
                <a:lnTo>
                  <a:pt x="2298972" y="18177"/>
                </a:lnTo>
                <a:lnTo>
                  <a:pt x="2338262" y="39503"/>
                </a:lnTo>
                <a:lnTo>
                  <a:pt x="2372495" y="67747"/>
                </a:lnTo>
                <a:lnTo>
                  <a:pt x="2400739" y="101980"/>
                </a:lnTo>
                <a:lnTo>
                  <a:pt x="2422065" y="141271"/>
                </a:lnTo>
                <a:lnTo>
                  <a:pt x="2435543" y="184689"/>
                </a:lnTo>
                <a:lnTo>
                  <a:pt x="2440243" y="231305"/>
                </a:lnTo>
                <a:lnTo>
                  <a:pt x="2440243" y="714108"/>
                </a:lnTo>
                <a:lnTo>
                  <a:pt x="2435543" y="760724"/>
                </a:lnTo>
                <a:lnTo>
                  <a:pt x="2422065" y="804142"/>
                </a:lnTo>
                <a:lnTo>
                  <a:pt x="2400739" y="843433"/>
                </a:lnTo>
                <a:lnTo>
                  <a:pt x="2372495" y="877666"/>
                </a:lnTo>
                <a:lnTo>
                  <a:pt x="2338262" y="905910"/>
                </a:lnTo>
                <a:lnTo>
                  <a:pt x="2298972" y="927236"/>
                </a:lnTo>
                <a:lnTo>
                  <a:pt x="2255553" y="940714"/>
                </a:lnTo>
                <a:lnTo>
                  <a:pt x="2208938" y="945414"/>
                </a:lnTo>
                <a:lnTo>
                  <a:pt x="231305" y="945414"/>
                </a:lnTo>
                <a:lnTo>
                  <a:pt x="184689" y="940714"/>
                </a:lnTo>
                <a:lnTo>
                  <a:pt x="141270" y="927236"/>
                </a:lnTo>
                <a:lnTo>
                  <a:pt x="101980" y="905910"/>
                </a:lnTo>
                <a:lnTo>
                  <a:pt x="67747" y="877666"/>
                </a:lnTo>
                <a:lnTo>
                  <a:pt x="39503" y="843433"/>
                </a:lnTo>
                <a:lnTo>
                  <a:pt x="18177" y="804142"/>
                </a:lnTo>
                <a:lnTo>
                  <a:pt x="4699" y="760724"/>
                </a:lnTo>
                <a:lnTo>
                  <a:pt x="0" y="714108"/>
                </a:lnTo>
                <a:lnTo>
                  <a:pt x="0" y="231305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1668" y="5353880"/>
            <a:ext cx="2446020" cy="945515"/>
          </a:xfrm>
          <a:custGeom>
            <a:avLst/>
            <a:gdLst/>
            <a:ahLst/>
            <a:cxnLst/>
            <a:rect l="l" t="t" r="r" b="b"/>
            <a:pathLst>
              <a:path w="2446020" h="945514">
                <a:moveTo>
                  <a:pt x="2214286" y="0"/>
                </a:moveTo>
                <a:lnTo>
                  <a:pt x="231304" y="0"/>
                </a:lnTo>
                <a:lnTo>
                  <a:pt x="184688" y="4699"/>
                </a:lnTo>
                <a:lnTo>
                  <a:pt x="141270" y="18177"/>
                </a:lnTo>
                <a:lnTo>
                  <a:pt x="101979" y="39503"/>
                </a:lnTo>
                <a:lnTo>
                  <a:pt x="67747" y="67747"/>
                </a:lnTo>
                <a:lnTo>
                  <a:pt x="39503" y="101979"/>
                </a:lnTo>
                <a:lnTo>
                  <a:pt x="18177" y="141269"/>
                </a:lnTo>
                <a:lnTo>
                  <a:pt x="4699" y="184688"/>
                </a:lnTo>
                <a:lnTo>
                  <a:pt x="0" y="231303"/>
                </a:lnTo>
                <a:lnTo>
                  <a:pt x="0" y="714108"/>
                </a:lnTo>
                <a:lnTo>
                  <a:pt x="4699" y="760724"/>
                </a:lnTo>
                <a:lnTo>
                  <a:pt x="18177" y="804142"/>
                </a:lnTo>
                <a:lnTo>
                  <a:pt x="39503" y="843433"/>
                </a:lnTo>
                <a:lnTo>
                  <a:pt x="67747" y="877665"/>
                </a:lnTo>
                <a:lnTo>
                  <a:pt x="101979" y="905910"/>
                </a:lnTo>
                <a:lnTo>
                  <a:pt x="141270" y="927236"/>
                </a:lnTo>
                <a:lnTo>
                  <a:pt x="184688" y="940714"/>
                </a:lnTo>
                <a:lnTo>
                  <a:pt x="231304" y="945413"/>
                </a:lnTo>
                <a:lnTo>
                  <a:pt x="2214286" y="945413"/>
                </a:lnTo>
                <a:lnTo>
                  <a:pt x="2260902" y="940714"/>
                </a:lnTo>
                <a:lnTo>
                  <a:pt x="2304320" y="927236"/>
                </a:lnTo>
                <a:lnTo>
                  <a:pt x="2343610" y="905910"/>
                </a:lnTo>
                <a:lnTo>
                  <a:pt x="2377842" y="877665"/>
                </a:lnTo>
                <a:lnTo>
                  <a:pt x="2406087" y="843433"/>
                </a:lnTo>
                <a:lnTo>
                  <a:pt x="2427413" y="804142"/>
                </a:lnTo>
                <a:lnTo>
                  <a:pt x="2440890" y="760724"/>
                </a:lnTo>
                <a:lnTo>
                  <a:pt x="2445590" y="714108"/>
                </a:lnTo>
                <a:lnTo>
                  <a:pt x="2445590" y="231303"/>
                </a:lnTo>
                <a:lnTo>
                  <a:pt x="2440890" y="184688"/>
                </a:lnTo>
                <a:lnTo>
                  <a:pt x="2427413" y="141269"/>
                </a:lnTo>
                <a:lnTo>
                  <a:pt x="2406087" y="101979"/>
                </a:lnTo>
                <a:lnTo>
                  <a:pt x="2377842" y="67747"/>
                </a:lnTo>
                <a:lnTo>
                  <a:pt x="2343610" y="39503"/>
                </a:lnTo>
                <a:lnTo>
                  <a:pt x="2304320" y="18177"/>
                </a:lnTo>
                <a:lnTo>
                  <a:pt x="2260902" y="4699"/>
                </a:lnTo>
                <a:lnTo>
                  <a:pt x="221428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14316" y="3607308"/>
            <a:ext cx="30410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транспортная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доступность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округа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7015" y="3920208"/>
            <a:ext cx="2438401" cy="1433672"/>
          </a:xfrm>
          <a:custGeom>
            <a:avLst/>
            <a:gdLst/>
            <a:ahLst/>
            <a:cxnLst/>
            <a:rect l="l" t="t" r="r" b="b"/>
            <a:pathLst>
              <a:path w="1602105" h="945514">
                <a:moveTo>
                  <a:pt x="1370694" y="0"/>
                </a:moveTo>
                <a:lnTo>
                  <a:pt x="231305" y="0"/>
                </a:lnTo>
                <a:lnTo>
                  <a:pt x="184689" y="4699"/>
                </a:lnTo>
                <a:lnTo>
                  <a:pt x="141270" y="18177"/>
                </a:lnTo>
                <a:lnTo>
                  <a:pt x="101980" y="39503"/>
                </a:lnTo>
                <a:lnTo>
                  <a:pt x="67747" y="67747"/>
                </a:lnTo>
                <a:lnTo>
                  <a:pt x="39503" y="101980"/>
                </a:lnTo>
                <a:lnTo>
                  <a:pt x="18177" y="141270"/>
                </a:lnTo>
                <a:lnTo>
                  <a:pt x="4699" y="184688"/>
                </a:lnTo>
                <a:lnTo>
                  <a:pt x="0" y="231305"/>
                </a:lnTo>
                <a:lnTo>
                  <a:pt x="0" y="714108"/>
                </a:lnTo>
                <a:lnTo>
                  <a:pt x="4699" y="760724"/>
                </a:lnTo>
                <a:lnTo>
                  <a:pt x="18177" y="804142"/>
                </a:lnTo>
                <a:lnTo>
                  <a:pt x="39503" y="843433"/>
                </a:lnTo>
                <a:lnTo>
                  <a:pt x="67747" y="877665"/>
                </a:lnTo>
                <a:lnTo>
                  <a:pt x="101980" y="905910"/>
                </a:lnTo>
                <a:lnTo>
                  <a:pt x="141270" y="927236"/>
                </a:lnTo>
                <a:lnTo>
                  <a:pt x="184689" y="940714"/>
                </a:lnTo>
                <a:lnTo>
                  <a:pt x="231305" y="945413"/>
                </a:lnTo>
                <a:lnTo>
                  <a:pt x="1370694" y="945413"/>
                </a:lnTo>
                <a:lnTo>
                  <a:pt x="1417311" y="940714"/>
                </a:lnTo>
                <a:lnTo>
                  <a:pt x="1460729" y="927236"/>
                </a:lnTo>
                <a:lnTo>
                  <a:pt x="1500020" y="905910"/>
                </a:lnTo>
                <a:lnTo>
                  <a:pt x="1534253" y="877665"/>
                </a:lnTo>
                <a:lnTo>
                  <a:pt x="1562497" y="843433"/>
                </a:lnTo>
                <a:lnTo>
                  <a:pt x="1583824" y="804142"/>
                </a:lnTo>
                <a:lnTo>
                  <a:pt x="1597302" y="760724"/>
                </a:lnTo>
                <a:lnTo>
                  <a:pt x="1602001" y="714108"/>
                </a:lnTo>
                <a:lnTo>
                  <a:pt x="1602001" y="231305"/>
                </a:lnTo>
                <a:lnTo>
                  <a:pt x="1597302" y="184688"/>
                </a:lnTo>
                <a:lnTo>
                  <a:pt x="1583824" y="141270"/>
                </a:lnTo>
                <a:lnTo>
                  <a:pt x="1562497" y="101980"/>
                </a:lnTo>
                <a:lnTo>
                  <a:pt x="1534253" y="67747"/>
                </a:lnTo>
                <a:lnTo>
                  <a:pt x="1500020" y="39503"/>
                </a:lnTo>
                <a:lnTo>
                  <a:pt x="1460729" y="18177"/>
                </a:lnTo>
                <a:lnTo>
                  <a:pt x="1417311" y="4699"/>
                </a:lnTo>
                <a:lnTo>
                  <a:pt x="1370694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3218381" y="3920208"/>
            <a:ext cx="2409287" cy="1444272"/>
            <a:chOff x="4019848" y="3920208"/>
            <a:chExt cx="1607820" cy="945515"/>
          </a:xfrm>
        </p:grpSpPr>
        <p:sp>
          <p:nvSpPr>
            <p:cNvPr id="19" name="object 19"/>
            <p:cNvSpPr/>
            <p:nvPr/>
          </p:nvSpPr>
          <p:spPr>
            <a:xfrm>
              <a:off x="4025197" y="3920208"/>
              <a:ext cx="1602105" cy="945515"/>
            </a:xfrm>
            <a:custGeom>
              <a:avLst/>
              <a:gdLst/>
              <a:ahLst/>
              <a:cxnLst/>
              <a:rect l="l" t="t" r="r" b="b"/>
              <a:pathLst>
                <a:path w="1602104" h="945514">
                  <a:moveTo>
                    <a:pt x="1370694" y="0"/>
                  </a:moveTo>
                  <a:lnTo>
                    <a:pt x="231305" y="0"/>
                  </a:lnTo>
                  <a:lnTo>
                    <a:pt x="184689" y="4699"/>
                  </a:lnTo>
                  <a:lnTo>
                    <a:pt x="141271" y="18177"/>
                  </a:lnTo>
                  <a:lnTo>
                    <a:pt x="101980" y="39503"/>
                  </a:lnTo>
                  <a:lnTo>
                    <a:pt x="67747" y="67747"/>
                  </a:lnTo>
                  <a:lnTo>
                    <a:pt x="39503" y="101980"/>
                  </a:lnTo>
                  <a:lnTo>
                    <a:pt x="18177" y="141270"/>
                  </a:lnTo>
                  <a:lnTo>
                    <a:pt x="4699" y="184688"/>
                  </a:lnTo>
                  <a:lnTo>
                    <a:pt x="0" y="231305"/>
                  </a:lnTo>
                  <a:lnTo>
                    <a:pt x="0" y="714108"/>
                  </a:lnTo>
                  <a:lnTo>
                    <a:pt x="4699" y="760724"/>
                  </a:lnTo>
                  <a:lnTo>
                    <a:pt x="18177" y="804142"/>
                  </a:lnTo>
                  <a:lnTo>
                    <a:pt x="39503" y="843433"/>
                  </a:lnTo>
                  <a:lnTo>
                    <a:pt x="67747" y="877665"/>
                  </a:lnTo>
                  <a:lnTo>
                    <a:pt x="101980" y="905910"/>
                  </a:lnTo>
                  <a:lnTo>
                    <a:pt x="141271" y="927236"/>
                  </a:lnTo>
                  <a:lnTo>
                    <a:pt x="184689" y="940714"/>
                  </a:lnTo>
                  <a:lnTo>
                    <a:pt x="231305" y="945413"/>
                  </a:lnTo>
                  <a:lnTo>
                    <a:pt x="1370694" y="945413"/>
                  </a:lnTo>
                  <a:lnTo>
                    <a:pt x="1417310" y="940714"/>
                  </a:lnTo>
                  <a:lnTo>
                    <a:pt x="1460729" y="927236"/>
                  </a:lnTo>
                  <a:lnTo>
                    <a:pt x="1500019" y="905910"/>
                  </a:lnTo>
                  <a:lnTo>
                    <a:pt x="1534252" y="877665"/>
                  </a:lnTo>
                  <a:lnTo>
                    <a:pt x="1562496" y="843433"/>
                  </a:lnTo>
                  <a:lnTo>
                    <a:pt x="1583822" y="804142"/>
                  </a:lnTo>
                  <a:lnTo>
                    <a:pt x="1597300" y="760724"/>
                  </a:lnTo>
                  <a:lnTo>
                    <a:pt x="1601999" y="714108"/>
                  </a:lnTo>
                  <a:lnTo>
                    <a:pt x="1601999" y="231305"/>
                  </a:lnTo>
                  <a:lnTo>
                    <a:pt x="1597300" y="184688"/>
                  </a:lnTo>
                  <a:lnTo>
                    <a:pt x="1583822" y="141270"/>
                  </a:lnTo>
                  <a:lnTo>
                    <a:pt x="1562496" y="101980"/>
                  </a:lnTo>
                  <a:lnTo>
                    <a:pt x="1534252" y="67747"/>
                  </a:lnTo>
                  <a:lnTo>
                    <a:pt x="1500019" y="39503"/>
                  </a:lnTo>
                  <a:lnTo>
                    <a:pt x="1460729" y="18177"/>
                  </a:lnTo>
                  <a:lnTo>
                    <a:pt x="1417310" y="4699"/>
                  </a:lnTo>
                  <a:lnTo>
                    <a:pt x="137069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19848" y="3920208"/>
              <a:ext cx="1602105" cy="945515"/>
            </a:xfrm>
            <a:custGeom>
              <a:avLst/>
              <a:gdLst/>
              <a:ahLst/>
              <a:cxnLst/>
              <a:rect l="l" t="t" r="r" b="b"/>
              <a:pathLst>
                <a:path w="1602104" h="945514">
                  <a:moveTo>
                    <a:pt x="1370695" y="0"/>
                  </a:moveTo>
                  <a:lnTo>
                    <a:pt x="231306" y="0"/>
                  </a:lnTo>
                  <a:lnTo>
                    <a:pt x="184690" y="4699"/>
                  </a:lnTo>
                  <a:lnTo>
                    <a:pt x="141271" y="18177"/>
                  </a:lnTo>
                  <a:lnTo>
                    <a:pt x="101980" y="39503"/>
                  </a:lnTo>
                  <a:lnTo>
                    <a:pt x="67748" y="67747"/>
                  </a:lnTo>
                  <a:lnTo>
                    <a:pt x="39503" y="101980"/>
                  </a:lnTo>
                  <a:lnTo>
                    <a:pt x="18177" y="141270"/>
                  </a:lnTo>
                  <a:lnTo>
                    <a:pt x="4699" y="184688"/>
                  </a:lnTo>
                  <a:lnTo>
                    <a:pt x="0" y="231305"/>
                  </a:lnTo>
                  <a:lnTo>
                    <a:pt x="0" y="714108"/>
                  </a:lnTo>
                  <a:lnTo>
                    <a:pt x="4699" y="760724"/>
                  </a:lnTo>
                  <a:lnTo>
                    <a:pt x="18177" y="804142"/>
                  </a:lnTo>
                  <a:lnTo>
                    <a:pt x="39503" y="843433"/>
                  </a:lnTo>
                  <a:lnTo>
                    <a:pt x="67748" y="877665"/>
                  </a:lnTo>
                  <a:lnTo>
                    <a:pt x="101980" y="905910"/>
                  </a:lnTo>
                  <a:lnTo>
                    <a:pt x="141271" y="927236"/>
                  </a:lnTo>
                  <a:lnTo>
                    <a:pt x="184690" y="940714"/>
                  </a:lnTo>
                  <a:lnTo>
                    <a:pt x="231306" y="945413"/>
                  </a:lnTo>
                  <a:lnTo>
                    <a:pt x="1370695" y="945413"/>
                  </a:lnTo>
                  <a:lnTo>
                    <a:pt x="1417311" y="940714"/>
                  </a:lnTo>
                  <a:lnTo>
                    <a:pt x="1460730" y="927236"/>
                  </a:lnTo>
                  <a:lnTo>
                    <a:pt x="1500021" y="905910"/>
                  </a:lnTo>
                  <a:lnTo>
                    <a:pt x="1534253" y="877665"/>
                  </a:lnTo>
                  <a:lnTo>
                    <a:pt x="1562498" y="843433"/>
                  </a:lnTo>
                  <a:lnTo>
                    <a:pt x="1583824" y="804142"/>
                  </a:lnTo>
                  <a:lnTo>
                    <a:pt x="1597302" y="760724"/>
                  </a:lnTo>
                  <a:lnTo>
                    <a:pt x="1602002" y="714108"/>
                  </a:lnTo>
                  <a:lnTo>
                    <a:pt x="1602002" y="231305"/>
                  </a:lnTo>
                  <a:lnTo>
                    <a:pt x="1597302" y="184688"/>
                  </a:lnTo>
                  <a:lnTo>
                    <a:pt x="1583824" y="141270"/>
                  </a:lnTo>
                  <a:lnTo>
                    <a:pt x="1562498" y="101980"/>
                  </a:lnTo>
                  <a:lnTo>
                    <a:pt x="1534253" y="67747"/>
                  </a:lnTo>
                  <a:lnTo>
                    <a:pt x="1500021" y="39503"/>
                  </a:lnTo>
                  <a:lnTo>
                    <a:pt x="1460730" y="18177"/>
                  </a:lnTo>
                  <a:lnTo>
                    <a:pt x="1417311" y="4699"/>
                  </a:lnTo>
                  <a:lnTo>
                    <a:pt x="1370695" y="0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14195" y="1427988"/>
            <a:ext cx="1496060" cy="78295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ru-RU" sz="2400" b="1" baseline="3472" dirty="0">
                <a:solidFill>
                  <a:srgbClr val="4756A0"/>
                </a:solidFill>
                <a:latin typeface="Arial"/>
                <a:cs typeface="Arial"/>
              </a:rPr>
              <a:t>13</a:t>
            </a:r>
            <a:r>
              <a:rPr sz="2400" b="1" baseline="3472" dirty="0">
                <a:solidFill>
                  <a:srgbClr val="4756A0"/>
                </a:solidFill>
                <a:latin typeface="Arial"/>
                <a:cs typeface="Arial"/>
              </a:rPr>
              <a:t>,8</a:t>
            </a:r>
            <a:r>
              <a:rPr sz="2400" b="1" spc="150" baseline="3472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тыс.</a:t>
            </a:r>
            <a:r>
              <a:rPr sz="1100" b="1" spc="-25" dirty="0">
                <a:solidFill>
                  <a:srgbClr val="4756A0"/>
                </a:solidFill>
                <a:latin typeface="Arial"/>
                <a:cs typeface="Arial"/>
              </a:rPr>
              <a:t> чел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70"/>
              </a:spcBef>
            </a:pPr>
            <a:r>
              <a:rPr lang="ru-RU" sz="1100" spc="-10" dirty="0">
                <a:solidFill>
                  <a:srgbClr val="4756A0"/>
                </a:solidFill>
                <a:latin typeface="Microsoft Sans Serif"/>
                <a:cs typeface="Microsoft Sans Serif"/>
              </a:rPr>
              <a:t>ч</a:t>
            </a:r>
            <a:r>
              <a:rPr sz="1100" spc="-10" dirty="0" err="1" smtClean="0">
                <a:solidFill>
                  <a:srgbClr val="4756A0"/>
                </a:solidFill>
                <a:latin typeface="Microsoft Sans Serif"/>
                <a:cs typeface="Microsoft Sans Serif"/>
              </a:rPr>
              <a:t>исленность</a:t>
            </a:r>
            <a:r>
              <a:rPr lang="ru-RU" sz="1100" spc="-10" dirty="0" smtClean="0">
                <a:solidFill>
                  <a:srgbClr val="4756A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 smtClean="0">
                <a:solidFill>
                  <a:srgbClr val="4756A0"/>
                </a:solidFill>
                <a:latin typeface="Microsoft Sans Serif"/>
                <a:cs typeface="Microsoft Sans Serif"/>
              </a:rPr>
              <a:t> </a:t>
            </a:r>
            <a:r>
              <a:rPr sz="1100" dirty="0" err="1" smtClean="0">
                <a:solidFill>
                  <a:srgbClr val="4756A0"/>
                </a:solidFill>
                <a:latin typeface="Microsoft Sans Serif"/>
                <a:cs typeface="Microsoft Sans Serif"/>
              </a:rPr>
              <a:t>населения</a:t>
            </a:r>
            <a:r>
              <a:rPr sz="1100" dirty="0" smtClean="0">
                <a:solidFill>
                  <a:srgbClr val="4756A0"/>
                </a:solidFill>
                <a:latin typeface="Microsoft Sans Serif"/>
                <a:cs typeface="Microsoft Sans Serif"/>
              </a:rPr>
              <a:t>,</a:t>
            </a:r>
            <a:r>
              <a:rPr sz="1100" spc="-25" dirty="0" smtClean="0">
                <a:solidFill>
                  <a:srgbClr val="4756A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756A0"/>
                </a:solidFill>
                <a:latin typeface="Microsoft Sans Serif"/>
                <a:cs typeface="Microsoft Sans Serif"/>
              </a:rPr>
              <a:t>2022</a:t>
            </a:r>
            <a:r>
              <a:rPr sz="1100" spc="-20" dirty="0">
                <a:solidFill>
                  <a:srgbClr val="4756A0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4756A0"/>
                </a:solidFill>
                <a:latin typeface="Microsoft Sans Serif"/>
                <a:cs typeface="Microsoft Sans Serif"/>
              </a:rPr>
              <a:t>г.</a:t>
            </a:r>
            <a:endParaRPr sz="1100" dirty="0">
              <a:latin typeface="Microsoft Sans Serif"/>
              <a:cs typeface="Microsoft Sans Serif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8607" y="1493519"/>
            <a:ext cx="362712" cy="362712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3183092" y="1401545"/>
            <a:ext cx="2439035" cy="945515"/>
          </a:xfrm>
          <a:custGeom>
            <a:avLst/>
            <a:gdLst/>
            <a:ahLst/>
            <a:cxnLst/>
            <a:rect l="l" t="t" r="r" b="b"/>
            <a:pathLst>
              <a:path w="2439035" h="945514">
                <a:moveTo>
                  <a:pt x="0" y="231306"/>
                </a:moveTo>
                <a:lnTo>
                  <a:pt x="4699" y="184689"/>
                </a:lnTo>
                <a:lnTo>
                  <a:pt x="18177" y="141271"/>
                </a:lnTo>
                <a:lnTo>
                  <a:pt x="39503" y="101980"/>
                </a:lnTo>
                <a:lnTo>
                  <a:pt x="67747" y="67748"/>
                </a:lnTo>
                <a:lnTo>
                  <a:pt x="101980" y="39503"/>
                </a:lnTo>
                <a:lnTo>
                  <a:pt x="141271" y="18177"/>
                </a:lnTo>
                <a:lnTo>
                  <a:pt x="184689" y="4699"/>
                </a:lnTo>
                <a:lnTo>
                  <a:pt x="231306" y="0"/>
                </a:lnTo>
                <a:lnTo>
                  <a:pt x="2207452" y="0"/>
                </a:lnTo>
                <a:lnTo>
                  <a:pt x="2254068" y="4699"/>
                </a:lnTo>
                <a:lnTo>
                  <a:pt x="2297486" y="18177"/>
                </a:lnTo>
                <a:lnTo>
                  <a:pt x="2336777" y="39503"/>
                </a:lnTo>
                <a:lnTo>
                  <a:pt x="2371010" y="67748"/>
                </a:lnTo>
                <a:lnTo>
                  <a:pt x="2399254" y="101980"/>
                </a:lnTo>
                <a:lnTo>
                  <a:pt x="2420580" y="141271"/>
                </a:lnTo>
                <a:lnTo>
                  <a:pt x="2434058" y="184689"/>
                </a:lnTo>
                <a:lnTo>
                  <a:pt x="2438758" y="231306"/>
                </a:lnTo>
                <a:lnTo>
                  <a:pt x="2438758" y="714107"/>
                </a:lnTo>
                <a:lnTo>
                  <a:pt x="2434058" y="760724"/>
                </a:lnTo>
                <a:lnTo>
                  <a:pt x="2420580" y="804142"/>
                </a:lnTo>
                <a:lnTo>
                  <a:pt x="2399254" y="843433"/>
                </a:lnTo>
                <a:lnTo>
                  <a:pt x="2371010" y="877666"/>
                </a:lnTo>
                <a:lnTo>
                  <a:pt x="2336777" y="905910"/>
                </a:lnTo>
                <a:lnTo>
                  <a:pt x="2297486" y="927236"/>
                </a:lnTo>
                <a:lnTo>
                  <a:pt x="2254068" y="940714"/>
                </a:lnTo>
                <a:lnTo>
                  <a:pt x="2207452" y="945414"/>
                </a:lnTo>
                <a:lnTo>
                  <a:pt x="231306" y="945414"/>
                </a:lnTo>
                <a:lnTo>
                  <a:pt x="184689" y="940714"/>
                </a:lnTo>
                <a:lnTo>
                  <a:pt x="141271" y="927236"/>
                </a:lnTo>
                <a:lnTo>
                  <a:pt x="101980" y="905910"/>
                </a:lnTo>
                <a:lnTo>
                  <a:pt x="67747" y="877666"/>
                </a:lnTo>
                <a:lnTo>
                  <a:pt x="39503" y="843433"/>
                </a:lnTo>
                <a:lnTo>
                  <a:pt x="18177" y="804142"/>
                </a:lnTo>
                <a:lnTo>
                  <a:pt x="4699" y="760724"/>
                </a:lnTo>
                <a:lnTo>
                  <a:pt x="0" y="714107"/>
                </a:lnTo>
                <a:lnTo>
                  <a:pt x="0" y="231306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345530" y="1427988"/>
            <a:ext cx="1478915" cy="734817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ru-RU" sz="2400" b="1" spc="150" baseline="3472" dirty="0">
                <a:solidFill>
                  <a:srgbClr val="4756A0"/>
                </a:solidFill>
                <a:latin typeface="Arial"/>
                <a:cs typeface="Arial"/>
              </a:rPr>
              <a:t>11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70"/>
              </a:spcBef>
            </a:pPr>
            <a:r>
              <a:rPr sz="1100" dirty="0" err="1">
                <a:solidFill>
                  <a:srgbClr val="4756A0"/>
                </a:solidFill>
                <a:latin typeface="Microsoft Sans Serif"/>
                <a:cs typeface="Microsoft Sans Serif"/>
              </a:rPr>
              <a:t>сел</a:t>
            </a:r>
            <a:r>
              <a:rPr lang="ru-RU" sz="1100" dirty="0" err="1">
                <a:solidFill>
                  <a:srgbClr val="4756A0"/>
                </a:solidFill>
                <a:latin typeface="Microsoft Sans Serif"/>
                <a:cs typeface="Microsoft Sans Serif"/>
              </a:rPr>
              <a:t>ьсов</a:t>
            </a:r>
            <a:r>
              <a:rPr sz="1100" dirty="0">
                <a:solidFill>
                  <a:srgbClr val="4756A0"/>
                </a:solidFill>
                <a:latin typeface="Microsoft Sans Serif"/>
                <a:cs typeface="Microsoft Sans Serif"/>
              </a:rPr>
              <a:t>е</a:t>
            </a:r>
            <a:r>
              <a:rPr lang="ru-RU" sz="1100" dirty="0" err="1">
                <a:solidFill>
                  <a:srgbClr val="4756A0"/>
                </a:solidFill>
                <a:latin typeface="Microsoft Sans Serif"/>
                <a:cs typeface="Microsoft Sans Serif"/>
              </a:rPr>
              <a:t>тов</a:t>
            </a:r>
            <a:endParaRPr sz="1100" dirty="0">
              <a:latin typeface="Microsoft Sans Serif"/>
              <a:cs typeface="Microsoft Sans Serif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5023" y="1478280"/>
            <a:ext cx="362712" cy="36271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3182931" y="2448515"/>
            <a:ext cx="2444750" cy="945515"/>
          </a:xfrm>
          <a:custGeom>
            <a:avLst/>
            <a:gdLst/>
            <a:ahLst/>
            <a:cxnLst/>
            <a:rect l="l" t="t" r="r" b="b"/>
            <a:pathLst>
              <a:path w="2444750" h="945514">
                <a:moveTo>
                  <a:pt x="0" y="237241"/>
                </a:moveTo>
                <a:lnTo>
                  <a:pt x="4819" y="189429"/>
                </a:lnTo>
                <a:lnTo>
                  <a:pt x="18643" y="144896"/>
                </a:lnTo>
                <a:lnTo>
                  <a:pt x="40517" y="104597"/>
                </a:lnTo>
                <a:lnTo>
                  <a:pt x="69486" y="69486"/>
                </a:lnTo>
                <a:lnTo>
                  <a:pt x="104597" y="40517"/>
                </a:lnTo>
                <a:lnTo>
                  <a:pt x="144896" y="18643"/>
                </a:lnTo>
                <a:lnTo>
                  <a:pt x="189428" y="4819"/>
                </a:lnTo>
                <a:lnTo>
                  <a:pt x="237241" y="0"/>
                </a:lnTo>
                <a:lnTo>
                  <a:pt x="2207025" y="0"/>
                </a:lnTo>
                <a:lnTo>
                  <a:pt x="2254837" y="4819"/>
                </a:lnTo>
                <a:lnTo>
                  <a:pt x="2299370" y="18643"/>
                </a:lnTo>
                <a:lnTo>
                  <a:pt x="2339669" y="40517"/>
                </a:lnTo>
                <a:lnTo>
                  <a:pt x="2374780" y="69486"/>
                </a:lnTo>
                <a:lnTo>
                  <a:pt x="2403749" y="104597"/>
                </a:lnTo>
                <a:lnTo>
                  <a:pt x="2425623" y="144896"/>
                </a:lnTo>
                <a:lnTo>
                  <a:pt x="2439447" y="189429"/>
                </a:lnTo>
                <a:lnTo>
                  <a:pt x="2444267" y="237241"/>
                </a:lnTo>
                <a:lnTo>
                  <a:pt x="2444267" y="708172"/>
                </a:lnTo>
                <a:lnTo>
                  <a:pt x="2439447" y="755984"/>
                </a:lnTo>
                <a:lnTo>
                  <a:pt x="2425623" y="800517"/>
                </a:lnTo>
                <a:lnTo>
                  <a:pt x="2403749" y="840816"/>
                </a:lnTo>
                <a:lnTo>
                  <a:pt x="2374780" y="875927"/>
                </a:lnTo>
                <a:lnTo>
                  <a:pt x="2339669" y="904896"/>
                </a:lnTo>
                <a:lnTo>
                  <a:pt x="2299370" y="926770"/>
                </a:lnTo>
                <a:lnTo>
                  <a:pt x="2254837" y="940594"/>
                </a:lnTo>
                <a:lnTo>
                  <a:pt x="2207025" y="945414"/>
                </a:lnTo>
                <a:lnTo>
                  <a:pt x="237241" y="945414"/>
                </a:lnTo>
                <a:lnTo>
                  <a:pt x="189428" y="940594"/>
                </a:lnTo>
                <a:lnTo>
                  <a:pt x="144896" y="926770"/>
                </a:lnTo>
                <a:lnTo>
                  <a:pt x="104597" y="904896"/>
                </a:lnTo>
                <a:lnTo>
                  <a:pt x="69486" y="875927"/>
                </a:lnTo>
                <a:lnTo>
                  <a:pt x="40517" y="840816"/>
                </a:lnTo>
                <a:lnTo>
                  <a:pt x="18643" y="800517"/>
                </a:lnTo>
                <a:lnTo>
                  <a:pt x="4819" y="755984"/>
                </a:lnTo>
                <a:lnTo>
                  <a:pt x="0" y="708172"/>
                </a:lnTo>
                <a:lnTo>
                  <a:pt x="0" y="237241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14195" y="2469018"/>
            <a:ext cx="1079500" cy="73930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lang="ru-RU" sz="2400" b="1" baseline="3472" dirty="0">
                <a:solidFill>
                  <a:srgbClr val="4756A0"/>
                </a:solidFill>
                <a:latin typeface="Arial"/>
                <a:cs typeface="Arial"/>
              </a:rPr>
              <a:t>5</a:t>
            </a:r>
            <a:r>
              <a:rPr sz="2400" b="1" baseline="3472" dirty="0">
                <a:solidFill>
                  <a:srgbClr val="4756A0"/>
                </a:solidFill>
                <a:latin typeface="Arial"/>
                <a:cs typeface="Arial"/>
              </a:rPr>
              <a:t>9</a:t>
            </a:r>
            <a:r>
              <a:rPr lang="ru-RU" sz="2400" b="1" baseline="3472" dirty="0">
                <a:solidFill>
                  <a:srgbClr val="4756A0"/>
                </a:solidFill>
                <a:latin typeface="Arial"/>
                <a:cs typeface="Arial"/>
              </a:rPr>
              <a:t>,6 </a:t>
            </a:r>
            <a:endParaRPr lang="ru-RU"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lang="ru-RU" sz="1100" dirty="0">
                <a:solidFill>
                  <a:srgbClr val="4756A0"/>
                </a:solidFill>
                <a:latin typeface="Microsoft Sans Serif"/>
                <a:cs typeface="Microsoft Sans Serif"/>
              </a:rPr>
              <a:t>Площадь,</a:t>
            </a:r>
            <a:r>
              <a:rPr lang="ru-RU" sz="1100" spc="-30" dirty="0">
                <a:solidFill>
                  <a:srgbClr val="4756A0"/>
                </a:solidFill>
                <a:latin typeface="Microsoft Sans Serif"/>
                <a:cs typeface="Microsoft Sans Serif"/>
              </a:rPr>
              <a:t> га</a:t>
            </a:r>
            <a:endParaRPr lang="ru-RU" sz="110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45530" y="2566923"/>
            <a:ext cx="2508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4756A0"/>
                </a:solidFill>
                <a:latin typeface="Arial"/>
                <a:cs typeface="Arial"/>
              </a:rPr>
              <a:t>4</a:t>
            </a:r>
            <a:r>
              <a:rPr lang="ru-RU" sz="1600" b="1" spc="-25" dirty="0">
                <a:solidFill>
                  <a:srgbClr val="4756A0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5531" y="2898647"/>
            <a:ext cx="81280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-10" dirty="0">
                <a:solidFill>
                  <a:srgbClr val="4756A0"/>
                </a:solidFill>
                <a:latin typeface="Microsoft Sans Serif"/>
                <a:cs typeface="Microsoft Sans Serif"/>
              </a:rPr>
              <a:t>населённых пунктов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78607" y="2526792"/>
            <a:ext cx="362712" cy="362712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814194" y="4543551"/>
            <a:ext cx="2081406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15"/>
              </a:lnSpc>
              <a:spcBef>
                <a:spcPts val="100"/>
              </a:spcBef>
            </a:pPr>
            <a:r>
              <a:rPr lang="ru-RU" sz="700" b="1" spc="-5" dirty="0">
                <a:solidFill>
                  <a:srgbClr val="FFFFFF"/>
                </a:solidFill>
                <a:latin typeface="Arial"/>
                <a:cs typeface="Arial"/>
              </a:rPr>
              <a:t>Новосибирск</a:t>
            </a: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Segoe UI Symbol"/>
                <a:cs typeface="Segoe UI Symbol"/>
              </a:rPr>
              <a:t>➝</a:t>
            </a:r>
            <a:r>
              <a:rPr lang="ru-RU" sz="650" dirty="0">
                <a:solidFill>
                  <a:srgbClr val="FFFFFF"/>
                </a:solidFill>
                <a:latin typeface="Segoe UI Symbol"/>
                <a:cs typeface="Segoe UI Symbol"/>
              </a:rPr>
              <a:t>                   </a:t>
            </a:r>
            <a:r>
              <a:rPr lang="ru-RU" sz="7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Минусинск </a:t>
            </a:r>
            <a:r>
              <a:rPr lang="ru-RU" sz="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➝</a:t>
            </a:r>
            <a:r>
              <a:rPr lang="ru-RU" sz="650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</a:p>
          <a:p>
            <a:pPr marL="12700">
              <a:lnSpc>
                <a:spcPts val="815"/>
              </a:lnSpc>
              <a:spcBef>
                <a:spcPts val="100"/>
              </a:spcBef>
            </a:pPr>
            <a:r>
              <a:rPr sz="650" spc="25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lang="ru-RU" sz="700" b="1" spc="25" dirty="0">
                <a:solidFill>
                  <a:srgbClr val="FFFFFF"/>
                </a:solidFill>
                <a:latin typeface="Arial"/>
                <a:cs typeface="Arial"/>
              </a:rPr>
              <a:t>Красноярск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50" dirty="0">
                <a:solidFill>
                  <a:srgbClr val="FFFFFF"/>
                </a:solidFill>
                <a:latin typeface="Segoe UI Symbol"/>
                <a:cs typeface="Segoe UI Symbol"/>
              </a:rPr>
              <a:t>➝</a:t>
            </a:r>
            <a:r>
              <a:rPr lang="ru-RU" sz="650" spc="-50" dirty="0">
                <a:solidFill>
                  <a:srgbClr val="FFFFFF"/>
                </a:solidFill>
                <a:latin typeface="Segoe UI Symbol"/>
                <a:cs typeface="Segoe UI Symbol"/>
              </a:rPr>
              <a:t>                            </a:t>
            </a:r>
            <a:r>
              <a:rPr lang="ru-RU" sz="700" spc="-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Курагино</a:t>
            </a:r>
            <a:r>
              <a:rPr lang="ru-RU" sz="7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➝ </a:t>
            </a: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815"/>
              </a:lnSpc>
            </a:pPr>
            <a:r>
              <a:rPr lang="ru-RU" sz="7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Иркутск                                 </a:t>
            </a:r>
            <a:r>
              <a:rPr lang="ru-RU" sz="700" b="1" spc="-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Кускун</a:t>
            </a:r>
            <a:r>
              <a:rPr lang="ru-RU" sz="7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13556" y="4035552"/>
            <a:ext cx="1971919" cy="3539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7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Р-</a:t>
            </a:r>
            <a:r>
              <a:rPr lang="ru-RU" sz="7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7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7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«Сибирь»,                  04К-029 «Саяны»</a:t>
            </a: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78468" y="4035552"/>
            <a:ext cx="1507731" cy="6950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жд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ts val="790"/>
              </a:lnSpc>
              <a:spcBef>
                <a:spcPts val="610"/>
              </a:spcBef>
            </a:pPr>
            <a:r>
              <a:rPr lang="ru-RU" sz="7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sz="7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7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7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ЛАДИВ</a:t>
            </a:r>
            <a:r>
              <a:rPr sz="7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7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СТОК</a:t>
            </a: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">
              <a:lnSpc>
                <a:spcPts val="815"/>
              </a:lnSpc>
              <a:spcBef>
                <a:spcPts val="489"/>
              </a:spcBef>
            </a:pPr>
            <a:r>
              <a:rPr lang="ru-RU" sz="70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</a:t>
            </a:r>
            <a:r>
              <a:rPr sz="70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–Абакан</a:t>
            </a:r>
          </a:p>
          <a:p>
            <a:pPr marL="13335">
              <a:lnSpc>
                <a:spcPts val="815"/>
              </a:lnSpc>
              <a:spcBef>
                <a:spcPts val="489"/>
              </a:spcBef>
            </a:pPr>
            <a:r>
              <a:rPr lang="ru-RU" sz="700" b="1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Транссибирская ж/д магистраль</a:t>
            </a: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549855" y="3229355"/>
            <a:ext cx="4540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Балахна</a:t>
            </a:r>
            <a:endParaRPr sz="800">
              <a:latin typeface="Arial"/>
              <a:cs typeface="Arial"/>
            </a:endParaRPr>
          </a:p>
        </p:txBody>
      </p:sp>
      <p:sp>
        <p:nvSpPr>
          <p:cNvPr id="94" name="object 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dirty="0"/>
              <a:t>ОБЩАЯ</a:t>
            </a:r>
            <a:r>
              <a:rPr spc="-55" dirty="0"/>
              <a:t> </a:t>
            </a:r>
            <a:r>
              <a:rPr spc="-10" dirty="0"/>
              <a:t>ХАРАКТЕРИСТИКА</a:t>
            </a:r>
          </a:p>
          <a:p>
            <a:pPr marL="12065">
              <a:lnSpc>
                <a:spcPct val="100000"/>
              </a:lnSpc>
              <a:spcBef>
                <a:spcPts val="25"/>
              </a:spcBef>
            </a:pPr>
            <a:r>
              <a:rPr lang="ru-RU" b="0" spc="-10" dirty="0">
                <a:latin typeface="Microsoft Sans Serif"/>
                <a:cs typeface="Microsoft Sans Serif"/>
              </a:rPr>
              <a:t>МАНСК</a:t>
            </a:r>
            <a:r>
              <a:rPr lang="ru-RU" b="0" spc="-30" dirty="0">
                <a:latin typeface="Microsoft Sans Serif"/>
                <a:cs typeface="Microsoft Sans Serif"/>
              </a:rPr>
              <a:t>ОГО</a:t>
            </a:r>
            <a:r>
              <a:rPr lang="ru-RU" b="0" spc="-55" dirty="0">
                <a:latin typeface="Microsoft Sans Serif"/>
                <a:cs typeface="Microsoft Sans Serif"/>
              </a:rPr>
              <a:t> РАЙ</a:t>
            </a:r>
            <a:r>
              <a:rPr lang="ru-RU" b="0" spc="-35" dirty="0">
                <a:latin typeface="Microsoft Sans Serif"/>
                <a:cs typeface="Microsoft Sans Serif"/>
              </a:rPr>
              <a:t>ОНА</a:t>
            </a:r>
            <a:endParaRPr b="0" spc="-35" dirty="0">
              <a:latin typeface="Microsoft Sans Serif"/>
              <a:cs typeface="Microsoft Sans Serif"/>
            </a:endParaRPr>
          </a:p>
        </p:txBody>
      </p:sp>
      <p:sp>
        <p:nvSpPr>
          <p:cNvPr id="95" name="object 95"/>
          <p:cNvSpPr txBox="1">
            <a:spLocks noGrp="1"/>
          </p:cNvSpPr>
          <p:nvPr>
            <p:ph type="ftr" sz="quarter" idx="5"/>
          </p:nvPr>
        </p:nvSpPr>
        <p:spPr>
          <a:xfrm>
            <a:off x="614316" y="6603972"/>
            <a:ext cx="4026535" cy="24942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lang="ru-RU" spc="-10" dirty="0"/>
              <a:t>ИНВЕСТИЦИОННЫЙ</a:t>
            </a:r>
            <a:r>
              <a:rPr lang="ru-RU" spc="10" dirty="0"/>
              <a:t> </a:t>
            </a:r>
            <a:r>
              <a:rPr lang="ru-RU" spc="-20" dirty="0"/>
              <a:t>ПРОФИЛЬ</a:t>
            </a:r>
            <a:r>
              <a:rPr lang="ru-RU" spc="10" dirty="0"/>
              <a:t> М</a:t>
            </a:r>
            <a:r>
              <a:rPr lang="ru-RU" dirty="0"/>
              <a:t>АНСКОГО</a:t>
            </a:r>
            <a:r>
              <a:rPr lang="ru-RU" spc="15" dirty="0"/>
              <a:t> Р</a:t>
            </a:r>
            <a:r>
              <a:rPr lang="ru-RU" spc="-10" dirty="0"/>
              <a:t>АЙОНА</a:t>
            </a:r>
            <a:endParaRPr lang="ru-RU" dirty="0"/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10" dirty="0"/>
          </a:p>
        </p:txBody>
      </p:sp>
      <p:sp>
        <p:nvSpPr>
          <p:cNvPr id="97" name="object 9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427" y="685646"/>
            <a:ext cx="2725773" cy="5791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016" y="163628"/>
            <a:ext cx="2273300" cy="274320"/>
          </a:xfrm>
          <a:custGeom>
            <a:avLst/>
            <a:gdLst/>
            <a:ahLst/>
            <a:cxnLst/>
            <a:rect l="l" t="t" r="r" b="b"/>
            <a:pathLst>
              <a:path w="2273300" h="274320">
                <a:moveTo>
                  <a:pt x="2136171" y="0"/>
                </a:moveTo>
                <a:lnTo>
                  <a:pt x="136922" y="0"/>
                </a:lnTo>
                <a:lnTo>
                  <a:pt x="93644" y="6980"/>
                </a:lnTo>
                <a:lnTo>
                  <a:pt x="56057" y="26418"/>
                </a:lnTo>
                <a:lnTo>
                  <a:pt x="26418" y="56058"/>
                </a:lnTo>
                <a:lnTo>
                  <a:pt x="6980" y="93645"/>
                </a:lnTo>
                <a:lnTo>
                  <a:pt x="0" y="136921"/>
                </a:lnTo>
                <a:lnTo>
                  <a:pt x="6980" y="180199"/>
                </a:lnTo>
                <a:lnTo>
                  <a:pt x="26418" y="217785"/>
                </a:lnTo>
                <a:lnTo>
                  <a:pt x="56057" y="247425"/>
                </a:lnTo>
                <a:lnTo>
                  <a:pt x="93644" y="266863"/>
                </a:lnTo>
                <a:lnTo>
                  <a:pt x="136922" y="273843"/>
                </a:lnTo>
                <a:lnTo>
                  <a:pt x="2136169" y="273846"/>
                </a:lnTo>
                <a:lnTo>
                  <a:pt x="2179447" y="266865"/>
                </a:lnTo>
                <a:lnTo>
                  <a:pt x="2217034" y="247428"/>
                </a:lnTo>
                <a:lnTo>
                  <a:pt x="2246673" y="217788"/>
                </a:lnTo>
                <a:lnTo>
                  <a:pt x="2266111" y="180201"/>
                </a:lnTo>
                <a:lnTo>
                  <a:pt x="2273094" y="136923"/>
                </a:lnTo>
                <a:lnTo>
                  <a:pt x="2266113" y="93645"/>
                </a:lnTo>
                <a:lnTo>
                  <a:pt x="2246676" y="56058"/>
                </a:lnTo>
                <a:lnTo>
                  <a:pt x="2217036" y="26418"/>
                </a:lnTo>
                <a:lnTo>
                  <a:pt x="2179449" y="6980"/>
                </a:lnTo>
                <a:lnTo>
                  <a:pt x="2136171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419" y="227076"/>
            <a:ext cx="198373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социально-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экономические</a:t>
            </a:r>
            <a:r>
              <a:rPr sz="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показатели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7016" y="1401546"/>
            <a:ext cx="6024245" cy="4906010"/>
            <a:chOff x="627016" y="1401546"/>
            <a:chExt cx="6024245" cy="4906010"/>
          </a:xfrm>
        </p:grpSpPr>
        <p:sp>
          <p:nvSpPr>
            <p:cNvPr id="5" name="object 5"/>
            <p:cNvSpPr/>
            <p:nvPr/>
          </p:nvSpPr>
          <p:spPr>
            <a:xfrm>
              <a:off x="627016" y="1401546"/>
              <a:ext cx="6024245" cy="4906010"/>
            </a:xfrm>
            <a:custGeom>
              <a:avLst/>
              <a:gdLst/>
              <a:ahLst/>
              <a:cxnLst/>
              <a:rect l="l" t="t" r="r" b="b"/>
              <a:pathLst>
                <a:path w="6024245" h="4906010">
                  <a:moveTo>
                    <a:pt x="5755434" y="0"/>
                  </a:moveTo>
                  <a:lnTo>
                    <a:pt x="268521" y="0"/>
                  </a:lnTo>
                  <a:lnTo>
                    <a:pt x="220254" y="4326"/>
                  </a:lnTo>
                  <a:lnTo>
                    <a:pt x="174825" y="16799"/>
                  </a:lnTo>
                  <a:lnTo>
                    <a:pt x="132993" y="36661"/>
                  </a:lnTo>
                  <a:lnTo>
                    <a:pt x="95516" y="63153"/>
                  </a:lnTo>
                  <a:lnTo>
                    <a:pt x="63152" y="95517"/>
                  </a:lnTo>
                  <a:lnTo>
                    <a:pt x="36661" y="132994"/>
                  </a:lnTo>
                  <a:lnTo>
                    <a:pt x="16799" y="174826"/>
                  </a:lnTo>
                  <a:lnTo>
                    <a:pt x="4326" y="220255"/>
                  </a:lnTo>
                  <a:lnTo>
                    <a:pt x="0" y="268522"/>
                  </a:lnTo>
                  <a:lnTo>
                    <a:pt x="0" y="4636901"/>
                  </a:lnTo>
                  <a:lnTo>
                    <a:pt x="4326" y="4685168"/>
                  </a:lnTo>
                  <a:lnTo>
                    <a:pt x="16799" y="4730597"/>
                  </a:lnTo>
                  <a:lnTo>
                    <a:pt x="36661" y="4772429"/>
                  </a:lnTo>
                  <a:lnTo>
                    <a:pt x="63152" y="4809906"/>
                  </a:lnTo>
                  <a:lnTo>
                    <a:pt x="95516" y="4842270"/>
                  </a:lnTo>
                  <a:lnTo>
                    <a:pt x="132993" y="4868762"/>
                  </a:lnTo>
                  <a:lnTo>
                    <a:pt x="174825" y="4888623"/>
                  </a:lnTo>
                  <a:lnTo>
                    <a:pt x="220254" y="4901097"/>
                  </a:lnTo>
                  <a:lnTo>
                    <a:pt x="268521" y="4905423"/>
                  </a:lnTo>
                  <a:lnTo>
                    <a:pt x="5755434" y="4905423"/>
                  </a:lnTo>
                  <a:lnTo>
                    <a:pt x="5803701" y="4901097"/>
                  </a:lnTo>
                  <a:lnTo>
                    <a:pt x="5849129" y="4888623"/>
                  </a:lnTo>
                  <a:lnTo>
                    <a:pt x="5890962" y="4868762"/>
                  </a:lnTo>
                  <a:lnTo>
                    <a:pt x="5928439" y="4842270"/>
                  </a:lnTo>
                  <a:lnTo>
                    <a:pt x="5960802" y="4809906"/>
                  </a:lnTo>
                  <a:lnTo>
                    <a:pt x="5987294" y="4772429"/>
                  </a:lnTo>
                  <a:lnTo>
                    <a:pt x="6007155" y="4730597"/>
                  </a:lnTo>
                  <a:lnTo>
                    <a:pt x="6019629" y="4685168"/>
                  </a:lnTo>
                  <a:lnTo>
                    <a:pt x="6023955" y="4636901"/>
                  </a:lnTo>
                  <a:lnTo>
                    <a:pt x="6023955" y="268522"/>
                  </a:lnTo>
                  <a:lnTo>
                    <a:pt x="6019629" y="220255"/>
                  </a:lnTo>
                  <a:lnTo>
                    <a:pt x="6007155" y="174826"/>
                  </a:lnTo>
                  <a:lnTo>
                    <a:pt x="5987294" y="132994"/>
                  </a:lnTo>
                  <a:lnTo>
                    <a:pt x="5960802" y="95517"/>
                  </a:lnTo>
                  <a:lnTo>
                    <a:pt x="5928439" y="63153"/>
                  </a:lnTo>
                  <a:lnTo>
                    <a:pt x="5890962" y="36661"/>
                  </a:lnTo>
                  <a:lnTo>
                    <a:pt x="5849129" y="16799"/>
                  </a:lnTo>
                  <a:lnTo>
                    <a:pt x="5803701" y="4326"/>
                  </a:lnTo>
                  <a:lnTo>
                    <a:pt x="575543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7084" y="6000498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4">
                  <a:moveTo>
                    <a:pt x="0" y="0"/>
                  </a:moveTo>
                  <a:lnTo>
                    <a:pt x="270662" y="1"/>
                  </a:lnTo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819476" y="1401545"/>
            <a:ext cx="2968625" cy="775970"/>
          </a:xfrm>
          <a:custGeom>
            <a:avLst/>
            <a:gdLst/>
            <a:ahLst/>
            <a:cxnLst/>
            <a:rect l="l" t="t" r="r" b="b"/>
            <a:pathLst>
              <a:path w="2968625" h="775969">
                <a:moveTo>
                  <a:pt x="2711399" y="0"/>
                </a:moveTo>
                <a:lnTo>
                  <a:pt x="256721" y="0"/>
                </a:lnTo>
                <a:lnTo>
                  <a:pt x="210575" y="4136"/>
                </a:lnTo>
                <a:lnTo>
                  <a:pt x="167142" y="16061"/>
                </a:lnTo>
                <a:lnTo>
                  <a:pt x="127149" y="35050"/>
                </a:lnTo>
                <a:lnTo>
                  <a:pt x="91318" y="60377"/>
                </a:lnTo>
                <a:lnTo>
                  <a:pt x="60377" y="91319"/>
                </a:lnTo>
                <a:lnTo>
                  <a:pt x="35049" y="127149"/>
                </a:lnTo>
                <a:lnTo>
                  <a:pt x="16061" y="167143"/>
                </a:lnTo>
                <a:lnTo>
                  <a:pt x="4136" y="210575"/>
                </a:lnTo>
                <a:lnTo>
                  <a:pt x="0" y="256721"/>
                </a:lnTo>
                <a:lnTo>
                  <a:pt x="0" y="518876"/>
                </a:lnTo>
                <a:lnTo>
                  <a:pt x="4136" y="565022"/>
                </a:lnTo>
                <a:lnTo>
                  <a:pt x="16061" y="608454"/>
                </a:lnTo>
                <a:lnTo>
                  <a:pt x="35049" y="648448"/>
                </a:lnTo>
                <a:lnTo>
                  <a:pt x="60377" y="684278"/>
                </a:lnTo>
                <a:lnTo>
                  <a:pt x="91318" y="715219"/>
                </a:lnTo>
                <a:lnTo>
                  <a:pt x="127149" y="740547"/>
                </a:lnTo>
                <a:lnTo>
                  <a:pt x="167142" y="759536"/>
                </a:lnTo>
                <a:lnTo>
                  <a:pt x="210575" y="771461"/>
                </a:lnTo>
                <a:lnTo>
                  <a:pt x="256721" y="775597"/>
                </a:lnTo>
                <a:lnTo>
                  <a:pt x="2711399" y="775597"/>
                </a:lnTo>
                <a:lnTo>
                  <a:pt x="2757545" y="771461"/>
                </a:lnTo>
                <a:lnTo>
                  <a:pt x="2800977" y="759536"/>
                </a:lnTo>
                <a:lnTo>
                  <a:pt x="2840970" y="740547"/>
                </a:lnTo>
                <a:lnTo>
                  <a:pt x="2876800" y="715219"/>
                </a:lnTo>
                <a:lnTo>
                  <a:pt x="2907742" y="684278"/>
                </a:lnTo>
                <a:lnTo>
                  <a:pt x="2933069" y="648448"/>
                </a:lnTo>
                <a:lnTo>
                  <a:pt x="2952058" y="608454"/>
                </a:lnTo>
                <a:lnTo>
                  <a:pt x="2963983" y="565022"/>
                </a:lnTo>
                <a:lnTo>
                  <a:pt x="2968119" y="518876"/>
                </a:lnTo>
                <a:lnTo>
                  <a:pt x="2968119" y="256721"/>
                </a:lnTo>
                <a:lnTo>
                  <a:pt x="2963983" y="210575"/>
                </a:lnTo>
                <a:lnTo>
                  <a:pt x="2952058" y="167143"/>
                </a:lnTo>
                <a:lnTo>
                  <a:pt x="2933069" y="127149"/>
                </a:lnTo>
                <a:lnTo>
                  <a:pt x="2907742" y="91319"/>
                </a:lnTo>
                <a:lnTo>
                  <a:pt x="2876800" y="60377"/>
                </a:lnTo>
                <a:lnTo>
                  <a:pt x="2840970" y="35050"/>
                </a:lnTo>
                <a:lnTo>
                  <a:pt x="2800977" y="16061"/>
                </a:lnTo>
                <a:lnTo>
                  <a:pt x="2757545" y="4136"/>
                </a:lnTo>
                <a:lnTo>
                  <a:pt x="2711399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17667" y="1441703"/>
            <a:ext cx="19723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СТРУКТУРА</a:t>
            </a:r>
            <a:r>
              <a:rPr sz="11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ОТГРУЖЕННОЙ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34330" y="1606296"/>
            <a:ext cx="2539365" cy="5226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-635" algn="ctr">
              <a:lnSpc>
                <a:spcPts val="1300"/>
              </a:lnSpc>
              <a:spcBef>
                <a:spcPts val="16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ПРОДУКЦИИ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ВИДАМ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ЭКОНОМИЧЕСКОЙ</a:t>
            </a:r>
            <a:r>
              <a:rPr sz="11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ДЕЯТЕЛЬНОСТИ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ГОДУ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(%)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814846" y="2288150"/>
            <a:ext cx="2979420" cy="4025265"/>
            <a:chOff x="6814846" y="2288150"/>
            <a:chExt cx="2979420" cy="4025265"/>
          </a:xfrm>
        </p:grpSpPr>
        <p:sp>
          <p:nvSpPr>
            <p:cNvPr id="11" name="object 11"/>
            <p:cNvSpPr/>
            <p:nvPr/>
          </p:nvSpPr>
          <p:spPr>
            <a:xfrm>
              <a:off x="6821196" y="2294500"/>
              <a:ext cx="2966720" cy="4012565"/>
            </a:xfrm>
            <a:custGeom>
              <a:avLst/>
              <a:gdLst/>
              <a:ahLst/>
              <a:cxnLst/>
              <a:rect l="l" t="t" r="r" b="b"/>
              <a:pathLst>
                <a:path w="2966720" h="4012565">
                  <a:moveTo>
                    <a:pt x="0" y="258669"/>
                  </a:moveTo>
                  <a:lnTo>
                    <a:pt x="4167" y="212173"/>
                  </a:lnTo>
                  <a:lnTo>
                    <a:pt x="16183" y="168411"/>
                  </a:lnTo>
                  <a:lnTo>
                    <a:pt x="35315" y="128113"/>
                  </a:lnTo>
                  <a:lnTo>
                    <a:pt x="60835" y="92011"/>
                  </a:lnTo>
                  <a:lnTo>
                    <a:pt x="92011" y="60835"/>
                  </a:lnTo>
                  <a:lnTo>
                    <a:pt x="128113" y="35315"/>
                  </a:lnTo>
                  <a:lnTo>
                    <a:pt x="168411" y="16182"/>
                  </a:lnTo>
                  <a:lnTo>
                    <a:pt x="212173" y="4167"/>
                  </a:lnTo>
                  <a:lnTo>
                    <a:pt x="258669" y="0"/>
                  </a:lnTo>
                  <a:lnTo>
                    <a:pt x="2707731" y="0"/>
                  </a:lnTo>
                  <a:lnTo>
                    <a:pt x="2754227" y="4167"/>
                  </a:lnTo>
                  <a:lnTo>
                    <a:pt x="2797989" y="16182"/>
                  </a:lnTo>
                  <a:lnTo>
                    <a:pt x="2838286" y="35315"/>
                  </a:lnTo>
                  <a:lnTo>
                    <a:pt x="2874388" y="60835"/>
                  </a:lnTo>
                  <a:lnTo>
                    <a:pt x="2905564" y="92011"/>
                  </a:lnTo>
                  <a:lnTo>
                    <a:pt x="2931084" y="128113"/>
                  </a:lnTo>
                  <a:lnTo>
                    <a:pt x="2950217" y="168411"/>
                  </a:lnTo>
                  <a:lnTo>
                    <a:pt x="2962232" y="212173"/>
                  </a:lnTo>
                  <a:lnTo>
                    <a:pt x="2966400" y="258669"/>
                  </a:lnTo>
                  <a:lnTo>
                    <a:pt x="2966400" y="3753801"/>
                  </a:lnTo>
                  <a:lnTo>
                    <a:pt x="2962232" y="3800297"/>
                  </a:lnTo>
                  <a:lnTo>
                    <a:pt x="2950217" y="3844059"/>
                  </a:lnTo>
                  <a:lnTo>
                    <a:pt x="2931084" y="3884356"/>
                  </a:lnTo>
                  <a:lnTo>
                    <a:pt x="2905564" y="3920458"/>
                  </a:lnTo>
                  <a:lnTo>
                    <a:pt x="2874388" y="3951634"/>
                  </a:lnTo>
                  <a:lnTo>
                    <a:pt x="2838286" y="3977154"/>
                  </a:lnTo>
                  <a:lnTo>
                    <a:pt x="2797989" y="3996287"/>
                  </a:lnTo>
                  <a:lnTo>
                    <a:pt x="2754227" y="4008302"/>
                  </a:lnTo>
                  <a:lnTo>
                    <a:pt x="2707731" y="4012470"/>
                  </a:lnTo>
                  <a:lnTo>
                    <a:pt x="258669" y="4012470"/>
                  </a:lnTo>
                  <a:lnTo>
                    <a:pt x="212173" y="4008302"/>
                  </a:lnTo>
                  <a:lnTo>
                    <a:pt x="168411" y="3996287"/>
                  </a:lnTo>
                  <a:lnTo>
                    <a:pt x="128113" y="3977154"/>
                  </a:lnTo>
                  <a:lnTo>
                    <a:pt x="92011" y="3951634"/>
                  </a:lnTo>
                  <a:lnTo>
                    <a:pt x="60835" y="3920458"/>
                  </a:lnTo>
                  <a:lnTo>
                    <a:pt x="35315" y="3884356"/>
                  </a:lnTo>
                  <a:lnTo>
                    <a:pt x="16183" y="3844059"/>
                  </a:lnTo>
                  <a:lnTo>
                    <a:pt x="4167" y="3800297"/>
                  </a:lnTo>
                  <a:lnTo>
                    <a:pt x="0" y="3753801"/>
                  </a:lnTo>
                  <a:lnTo>
                    <a:pt x="0" y="258669"/>
                  </a:lnTo>
                  <a:close/>
                </a:path>
              </a:pathLst>
            </a:custGeom>
            <a:ln w="12700">
              <a:solidFill>
                <a:srgbClr val="4756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04149" y="3751884"/>
              <a:ext cx="36195" cy="1962150"/>
            </a:xfrm>
            <a:custGeom>
              <a:avLst/>
              <a:gdLst/>
              <a:ahLst/>
              <a:cxnLst/>
              <a:rect l="l" t="t" r="r" b="b"/>
              <a:pathLst>
                <a:path w="36195" h="1962150">
                  <a:moveTo>
                    <a:pt x="13944" y="833310"/>
                  </a:moveTo>
                  <a:lnTo>
                    <a:pt x="0" y="833310"/>
                  </a:lnTo>
                  <a:lnTo>
                    <a:pt x="0" y="1128814"/>
                  </a:lnTo>
                  <a:lnTo>
                    <a:pt x="13944" y="1128814"/>
                  </a:lnTo>
                  <a:lnTo>
                    <a:pt x="13944" y="833310"/>
                  </a:lnTo>
                  <a:close/>
                </a:path>
                <a:path w="36195" h="1962150">
                  <a:moveTo>
                    <a:pt x="30226" y="1666633"/>
                  </a:moveTo>
                  <a:lnTo>
                    <a:pt x="0" y="1666633"/>
                  </a:lnTo>
                  <a:lnTo>
                    <a:pt x="0" y="1962137"/>
                  </a:lnTo>
                  <a:lnTo>
                    <a:pt x="30226" y="1962137"/>
                  </a:lnTo>
                  <a:lnTo>
                    <a:pt x="30226" y="1666633"/>
                  </a:lnTo>
                  <a:close/>
                </a:path>
                <a:path w="36195" h="1962150">
                  <a:moveTo>
                    <a:pt x="35648" y="0"/>
                  </a:moveTo>
                  <a:lnTo>
                    <a:pt x="0" y="0"/>
                  </a:lnTo>
                  <a:lnTo>
                    <a:pt x="0" y="295503"/>
                  </a:lnTo>
                  <a:lnTo>
                    <a:pt x="35648" y="295503"/>
                  </a:lnTo>
                  <a:lnTo>
                    <a:pt x="35648" y="0"/>
                  </a:lnTo>
                  <a:close/>
                </a:path>
              </a:pathLst>
            </a:custGeom>
            <a:solidFill>
              <a:srgbClr val="B1C1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04150" y="2918560"/>
              <a:ext cx="695325" cy="295910"/>
            </a:xfrm>
            <a:custGeom>
              <a:avLst/>
              <a:gdLst/>
              <a:ahLst/>
              <a:cxnLst/>
              <a:rect l="l" t="t" r="r" b="b"/>
              <a:pathLst>
                <a:path w="695325" h="295910">
                  <a:moveTo>
                    <a:pt x="695293" y="0"/>
                  </a:moveTo>
                  <a:lnTo>
                    <a:pt x="0" y="0"/>
                  </a:lnTo>
                  <a:lnTo>
                    <a:pt x="0" y="295501"/>
                  </a:lnTo>
                  <a:lnTo>
                    <a:pt x="695293" y="295501"/>
                  </a:lnTo>
                  <a:lnTo>
                    <a:pt x="695293" y="0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04152" y="2649652"/>
              <a:ext cx="0" cy="3333750"/>
            </a:xfrm>
            <a:custGeom>
              <a:avLst/>
              <a:gdLst/>
              <a:ahLst/>
              <a:cxnLst/>
              <a:rect l="l" t="t" r="r" b="b"/>
              <a:pathLst>
                <a:path h="3333750">
                  <a:moveTo>
                    <a:pt x="0" y="3333265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599492" y="5513323"/>
            <a:ext cx="28003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" spc="-10" dirty="0">
                <a:solidFill>
                  <a:srgbClr val="4756A0"/>
                </a:solidFill>
                <a:latin typeface="Arial Black"/>
                <a:cs typeface="Arial Black"/>
              </a:rPr>
              <a:t>55</a:t>
            </a:r>
            <a:r>
              <a:rPr sz="600" spc="-10" dirty="0">
                <a:solidFill>
                  <a:srgbClr val="4756A0"/>
                </a:solidFill>
                <a:latin typeface="Arial Black"/>
                <a:cs typeface="Arial Black"/>
              </a:rPr>
              <a:t>,</a:t>
            </a:r>
            <a:r>
              <a:rPr lang="ru-RU" sz="600" spc="-10" dirty="0">
                <a:solidFill>
                  <a:srgbClr val="4756A0"/>
                </a:solidFill>
                <a:latin typeface="Arial Black"/>
                <a:cs typeface="Arial Black"/>
              </a:rPr>
              <a:t>2</a:t>
            </a:r>
            <a:r>
              <a:rPr sz="600" spc="-10" dirty="0">
                <a:solidFill>
                  <a:srgbClr val="4756A0"/>
                </a:solidFill>
                <a:latin typeface="Arial Black"/>
                <a:cs typeface="Arial Black"/>
              </a:rPr>
              <a:t>%</a:t>
            </a:r>
            <a:endParaRPr sz="600"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83214" y="4678171"/>
            <a:ext cx="28003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" spc="-10" dirty="0">
                <a:solidFill>
                  <a:srgbClr val="4756A0"/>
                </a:solidFill>
                <a:latin typeface="Arial Black"/>
                <a:cs typeface="Arial Black"/>
              </a:rPr>
              <a:t>5,</a:t>
            </a:r>
            <a:r>
              <a:rPr sz="600" spc="-10" dirty="0">
                <a:solidFill>
                  <a:srgbClr val="4756A0"/>
                </a:solidFill>
                <a:latin typeface="Arial Black"/>
                <a:cs typeface="Arial Black"/>
              </a:rPr>
              <a:t>1%</a:t>
            </a:r>
            <a:endParaRPr sz="600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04918" y="3846067"/>
            <a:ext cx="28003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" spc="-10" dirty="0">
                <a:solidFill>
                  <a:srgbClr val="4756A0"/>
                </a:solidFill>
                <a:latin typeface="Arial Black"/>
                <a:cs typeface="Arial Black"/>
              </a:rPr>
              <a:t>3</a:t>
            </a:r>
            <a:r>
              <a:rPr sz="600" spc="-10" dirty="0">
                <a:solidFill>
                  <a:srgbClr val="4756A0"/>
                </a:solidFill>
                <a:latin typeface="Arial Black"/>
                <a:cs typeface="Arial Black"/>
              </a:rPr>
              <a:t>,</a:t>
            </a:r>
            <a:r>
              <a:rPr lang="ru-RU" sz="600" spc="-10" dirty="0">
                <a:solidFill>
                  <a:srgbClr val="4756A0"/>
                </a:solidFill>
                <a:latin typeface="Arial Black"/>
                <a:cs typeface="Arial Black"/>
              </a:rPr>
              <a:t>3</a:t>
            </a:r>
            <a:r>
              <a:rPr sz="600" spc="-10" dirty="0">
                <a:solidFill>
                  <a:srgbClr val="4756A0"/>
                </a:solidFill>
                <a:latin typeface="Arial Black"/>
                <a:cs typeface="Arial Black"/>
              </a:rPr>
              <a:t>%</a:t>
            </a:r>
            <a:endParaRPr sz="600" dirty="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64803" y="3013964"/>
            <a:ext cx="330835" cy="6309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" spc="-10" dirty="0">
                <a:solidFill>
                  <a:srgbClr val="4756A0"/>
                </a:solidFill>
                <a:latin typeface="Arial Black"/>
                <a:cs typeface="Arial Black"/>
              </a:rPr>
              <a:t>20</a:t>
            </a:r>
            <a:r>
              <a:rPr sz="600" spc="-10" dirty="0">
                <a:solidFill>
                  <a:srgbClr val="4756A0"/>
                </a:solidFill>
                <a:latin typeface="Arial Black"/>
                <a:cs typeface="Arial Black"/>
              </a:rPr>
              <a:t>,</a:t>
            </a:r>
            <a:r>
              <a:rPr lang="ru-RU" sz="600" spc="-10" dirty="0">
                <a:solidFill>
                  <a:srgbClr val="4756A0"/>
                </a:solidFill>
                <a:latin typeface="Arial Black"/>
                <a:cs typeface="Arial Black"/>
              </a:rPr>
              <a:t>1</a:t>
            </a:r>
            <a:r>
              <a:rPr sz="600" spc="-10" dirty="0">
                <a:solidFill>
                  <a:srgbClr val="4756A0"/>
                </a:solidFill>
                <a:latin typeface="Arial Black"/>
                <a:cs typeface="Arial Black"/>
              </a:rPr>
              <a:t>0%</a:t>
            </a:r>
            <a:endParaRPr lang="ru-RU" sz="600" spc="-10" dirty="0">
              <a:solidFill>
                <a:srgbClr val="4756A0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600" spc="-10" dirty="0">
              <a:solidFill>
                <a:srgbClr val="4756A0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600" spc="-10" dirty="0">
              <a:solidFill>
                <a:srgbClr val="4756A0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600" spc="-10" dirty="0">
              <a:solidFill>
                <a:srgbClr val="4756A0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600" spc="-10" dirty="0">
              <a:solidFill>
                <a:srgbClr val="4756A0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" spc="-10" dirty="0">
                <a:solidFill>
                  <a:srgbClr val="4756A0"/>
                </a:solidFill>
                <a:latin typeface="Arial Black"/>
                <a:cs typeface="Arial Black"/>
              </a:rPr>
              <a:t>16,3%</a:t>
            </a:r>
            <a:endParaRPr sz="600" dirty="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96904" y="5497576"/>
            <a:ext cx="3435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прочие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33546" y="4662423"/>
            <a:ext cx="130683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700" b="1" dirty="0" err="1">
                <a:solidFill>
                  <a:srgbClr val="4756A0"/>
                </a:solidFill>
                <a:latin typeface="Arial"/>
                <a:cs typeface="Arial"/>
              </a:rPr>
              <a:t>образова</a:t>
            </a:r>
            <a:r>
              <a:rPr sz="700" b="1" dirty="0" err="1">
                <a:solidFill>
                  <a:srgbClr val="4756A0"/>
                </a:solidFill>
                <a:latin typeface="Arial"/>
                <a:cs typeface="Arial"/>
              </a:rPr>
              <a:t>ние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27311" y="3726688"/>
            <a:ext cx="1413510" cy="3365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just">
              <a:lnSpc>
                <a:spcPct val="95700"/>
              </a:lnSpc>
              <a:spcBef>
                <a:spcPts val="135"/>
              </a:spcBef>
            </a:pPr>
            <a:r>
              <a:rPr sz="700" b="1" dirty="0">
                <a:solidFill>
                  <a:srgbClr val="4756A0"/>
                </a:solidFill>
                <a:latin typeface="Arial"/>
                <a:cs typeface="Arial"/>
              </a:rPr>
              <a:t>обеспечение</a:t>
            </a:r>
            <a:r>
              <a:rPr sz="700" b="1" spc="430" dirty="0">
                <a:solidFill>
                  <a:srgbClr val="4756A0"/>
                </a:solidFill>
                <a:latin typeface="Arial"/>
                <a:cs typeface="Arial"/>
              </a:rPr>
              <a:t>  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электрической</a:t>
            </a:r>
            <a:r>
              <a:rPr sz="7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4756A0"/>
                </a:solidFill>
                <a:latin typeface="Arial"/>
                <a:cs typeface="Arial"/>
              </a:rPr>
              <a:t>энергией,</a:t>
            </a:r>
            <a:r>
              <a:rPr sz="700" b="1" spc="260" dirty="0">
                <a:solidFill>
                  <a:srgbClr val="4756A0"/>
                </a:solidFill>
                <a:latin typeface="Arial"/>
                <a:cs typeface="Arial"/>
              </a:rPr>
              <a:t>  </a:t>
            </a:r>
            <a:r>
              <a:rPr sz="700" b="1" dirty="0">
                <a:solidFill>
                  <a:srgbClr val="4756A0"/>
                </a:solidFill>
                <a:latin typeface="Arial"/>
                <a:cs typeface="Arial"/>
              </a:rPr>
              <a:t>газом</a:t>
            </a:r>
            <a:r>
              <a:rPr sz="700" b="1" spc="265" dirty="0">
                <a:solidFill>
                  <a:srgbClr val="4756A0"/>
                </a:solidFill>
                <a:latin typeface="Arial"/>
                <a:cs typeface="Arial"/>
              </a:rPr>
              <a:t>  </a:t>
            </a:r>
            <a:r>
              <a:rPr sz="700" b="1" dirty="0">
                <a:solidFill>
                  <a:srgbClr val="4756A0"/>
                </a:solidFill>
                <a:latin typeface="Arial"/>
                <a:cs typeface="Arial"/>
              </a:rPr>
              <a:t>и</a:t>
            </a:r>
            <a:r>
              <a:rPr sz="700" b="1" spc="260" dirty="0">
                <a:solidFill>
                  <a:srgbClr val="4756A0"/>
                </a:solidFill>
                <a:latin typeface="Arial"/>
                <a:cs typeface="Arial"/>
              </a:rPr>
              <a:t>  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паром;</a:t>
            </a:r>
            <a:r>
              <a:rPr sz="7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конденсирование</a:t>
            </a:r>
            <a:r>
              <a:rPr sz="700" b="1" spc="9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воздуха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24084" y="2946400"/>
            <a:ext cx="816610" cy="713657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lang="ru-RU" sz="700" b="1" spc="-10" dirty="0">
                <a:solidFill>
                  <a:srgbClr val="4756A0"/>
                </a:solidFill>
                <a:latin typeface="Arial"/>
                <a:cs typeface="Arial"/>
              </a:rPr>
              <a:t>Сельское х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о</a:t>
            </a:r>
            <a:r>
              <a:rPr lang="ru-RU" sz="700" b="1" spc="-10" dirty="0" err="1">
                <a:solidFill>
                  <a:srgbClr val="4756A0"/>
                </a:solidFill>
                <a:latin typeface="Arial"/>
                <a:cs typeface="Arial"/>
              </a:rPr>
              <a:t>зяйство</a:t>
            </a:r>
            <a:endParaRPr lang="ru-RU" sz="700" b="1" spc="-10" dirty="0">
              <a:solidFill>
                <a:srgbClr val="4756A0"/>
              </a:solidFill>
              <a:latin typeface="Arial"/>
              <a:cs typeface="Arial"/>
            </a:endParaRPr>
          </a:p>
          <a:p>
            <a:pPr marL="12700" marR="5080">
              <a:lnSpc>
                <a:spcPts val="790"/>
              </a:lnSpc>
              <a:spcBef>
                <a:spcPts val="165"/>
              </a:spcBef>
            </a:pPr>
            <a:endParaRPr lang="ru-RU" sz="700" b="1" spc="-10" dirty="0">
              <a:solidFill>
                <a:srgbClr val="4756A0"/>
              </a:solidFill>
              <a:latin typeface="Arial"/>
              <a:cs typeface="Arial"/>
            </a:endParaRPr>
          </a:p>
          <a:p>
            <a:pPr marL="12700" marR="5080">
              <a:lnSpc>
                <a:spcPts val="790"/>
              </a:lnSpc>
              <a:spcBef>
                <a:spcPts val="165"/>
              </a:spcBef>
            </a:pPr>
            <a:endParaRPr lang="ru-RU" sz="700" b="1" spc="-10" dirty="0">
              <a:solidFill>
                <a:srgbClr val="4756A0"/>
              </a:solidFill>
              <a:latin typeface="Arial"/>
              <a:cs typeface="Arial"/>
            </a:endParaRPr>
          </a:p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lang="ru-RU" sz="700" b="1" spc="-10" dirty="0">
                <a:solidFill>
                  <a:srgbClr val="4756A0"/>
                </a:solidFill>
                <a:latin typeface="Arial"/>
                <a:cs typeface="Arial"/>
              </a:rPr>
              <a:t>Транспортировка и хранение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81358" y="5926835"/>
            <a:ext cx="254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Microsoft Sans Serif"/>
                <a:cs typeface="Microsoft Sans Serif"/>
              </a:rPr>
              <a:t>2021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730004" y="2128442"/>
            <a:ext cx="3375660" cy="3878579"/>
            <a:chOff x="1730004" y="2128442"/>
            <a:chExt cx="3375660" cy="3878579"/>
          </a:xfrm>
        </p:grpSpPr>
        <p:sp>
          <p:nvSpPr>
            <p:cNvPr id="25" name="object 25"/>
            <p:cNvSpPr/>
            <p:nvPr/>
          </p:nvSpPr>
          <p:spPr>
            <a:xfrm>
              <a:off x="1736354" y="6000498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4">
                  <a:moveTo>
                    <a:pt x="0" y="0"/>
                  </a:moveTo>
                  <a:lnTo>
                    <a:pt x="270662" y="1"/>
                  </a:lnTo>
                </a:path>
              </a:pathLst>
            </a:custGeom>
            <a:ln w="12700">
              <a:solidFill>
                <a:srgbClr val="B1C1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65622" y="6000498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4">
                  <a:moveTo>
                    <a:pt x="0" y="0"/>
                  </a:moveTo>
                  <a:lnTo>
                    <a:pt x="270662" y="1"/>
                  </a:lnTo>
                </a:path>
              </a:pathLst>
            </a:custGeom>
            <a:ln w="12700">
              <a:solidFill>
                <a:srgbClr val="4756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64762" y="2422509"/>
              <a:ext cx="2740660" cy="2610485"/>
            </a:xfrm>
            <a:custGeom>
              <a:avLst/>
              <a:gdLst/>
              <a:ahLst/>
              <a:cxnLst/>
              <a:rect l="l" t="t" r="r" b="b"/>
              <a:pathLst>
                <a:path w="2740660" h="2610485">
                  <a:moveTo>
                    <a:pt x="1370328" y="0"/>
                  </a:moveTo>
                  <a:lnTo>
                    <a:pt x="0" y="996988"/>
                  </a:lnTo>
                  <a:lnTo>
                    <a:pt x="523417" y="2610149"/>
                  </a:lnTo>
                  <a:lnTo>
                    <a:pt x="2217239" y="2610149"/>
                  </a:lnTo>
                  <a:lnTo>
                    <a:pt x="2740657" y="996988"/>
                  </a:lnTo>
                  <a:lnTo>
                    <a:pt x="1370328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30644" y="2770969"/>
              <a:ext cx="2009139" cy="1913255"/>
            </a:xfrm>
            <a:custGeom>
              <a:avLst/>
              <a:gdLst/>
              <a:ahLst/>
              <a:cxnLst/>
              <a:rect l="l" t="t" r="r" b="b"/>
              <a:pathLst>
                <a:path w="2009139" h="1913254">
                  <a:moveTo>
                    <a:pt x="1004446" y="0"/>
                  </a:moveTo>
                  <a:lnTo>
                    <a:pt x="0" y="730789"/>
                  </a:lnTo>
                  <a:lnTo>
                    <a:pt x="383663" y="1913230"/>
                  </a:lnTo>
                  <a:lnTo>
                    <a:pt x="1625229" y="1913230"/>
                  </a:lnTo>
                  <a:lnTo>
                    <a:pt x="2008892" y="730789"/>
                  </a:lnTo>
                  <a:lnTo>
                    <a:pt x="10044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38407" y="2422511"/>
              <a:ext cx="0" cy="2610485"/>
            </a:xfrm>
            <a:custGeom>
              <a:avLst/>
              <a:gdLst/>
              <a:ahLst/>
              <a:cxnLst/>
              <a:rect l="l" t="t" r="r" b="b"/>
              <a:pathLst>
                <a:path h="2610485">
                  <a:moveTo>
                    <a:pt x="0" y="0"/>
                  </a:moveTo>
                  <a:lnTo>
                    <a:pt x="1" y="2610155"/>
                  </a:lnTo>
                </a:path>
              </a:pathLst>
            </a:custGeom>
            <a:ln w="635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55095" y="3124964"/>
              <a:ext cx="2087880" cy="1205865"/>
            </a:xfrm>
            <a:custGeom>
              <a:avLst/>
              <a:gdLst/>
              <a:ahLst/>
              <a:cxnLst/>
              <a:rect l="l" t="t" r="r" b="b"/>
              <a:pathLst>
                <a:path w="2087879" h="1205864">
                  <a:moveTo>
                    <a:pt x="2087545" y="0"/>
                  </a:moveTo>
                  <a:lnTo>
                    <a:pt x="0" y="1205244"/>
                  </a:lnTo>
                </a:path>
              </a:pathLst>
            </a:custGeom>
            <a:ln w="635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27542" y="3124964"/>
              <a:ext cx="2087880" cy="1205865"/>
            </a:xfrm>
            <a:custGeom>
              <a:avLst/>
              <a:gdLst/>
              <a:ahLst/>
              <a:cxnLst/>
              <a:rect l="l" t="t" r="r" b="b"/>
              <a:pathLst>
                <a:path w="2087879" h="1205864">
                  <a:moveTo>
                    <a:pt x="0" y="0"/>
                  </a:moveTo>
                  <a:lnTo>
                    <a:pt x="2087545" y="1205244"/>
                  </a:lnTo>
                </a:path>
              </a:pathLst>
            </a:custGeom>
            <a:ln w="635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08763" y="3671965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31275" y="0"/>
                  </a:moveTo>
                  <a:lnTo>
                    <a:pt x="19101" y="2457"/>
                  </a:lnTo>
                  <a:lnTo>
                    <a:pt x="9160" y="9160"/>
                  </a:lnTo>
                  <a:lnTo>
                    <a:pt x="2457" y="19101"/>
                  </a:lnTo>
                  <a:lnTo>
                    <a:pt x="0" y="31275"/>
                  </a:lnTo>
                  <a:lnTo>
                    <a:pt x="2457" y="43449"/>
                  </a:lnTo>
                  <a:lnTo>
                    <a:pt x="9160" y="53390"/>
                  </a:lnTo>
                  <a:lnTo>
                    <a:pt x="19101" y="60093"/>
                  </a:lnTo>
                  <a:lnTo>
                    <a:pt x="31275" y="62551"/>
                  </a:lnTo>
                  <a:lnTo>
                    <a:pt x="43449" y="60093"/>
                  </a:lnTo>
                  <a:lnTo>
                    <a:pt x="53390" y="53390"/>
                  </a:lnTo>
                  <a:lnTo>
                    <a:pt x="60093" y="43449"/>
                  </a:lnTo>
                  <a:lnTo>
                    <a:pt x="62551" y="31275"/>
                  </a:lnTo>
                  <a:lnTo>
                    <a:pt x="60093" y="19101"/>
                  </a:lnTo>
                  <a:lnTo>
                    <a:pt x="53390" y="9160"/>
                  </a:lnTo>
                  <a:lnTo>
                    <a:pt x="43449" y="2457"/>
                  </a:lnTo>
                  <a:lnTo>
                    <a:pt x="312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193411" y="2133512"/>
              <a:ext cx="322580" cy="180340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112" y="0"/>
                  </a:moveTo>
                  <a:lnTo>
                    <a:pt x="89999" y="0"/>
                  </a:lnTo>
                  <a:lnTo>
                    <a:pt x="54967" y="7072"/>
                  </a:lnTo>
                  <a:lnTo>
                    <a:pt x="26360" y="26360"/>
                  </a:lnTo>
                  <a:lnTo>
                    <a:pt x="7072" y="54968"/>
                  </a:lnTo>
                  <a:lnTo>
                    <a:pt x="0" y="89999"/>
                  </a:lnTo>
                  <a:lnTo>
                    <a:pt x="7072" y="125032"/>
                  </a:lnTo>
                  <a:lnTo>
                    <a:pt x="26360" y="153640"/>
                  </a:lnTo>
                  <a:lnTo>
                    <a:pt x="54967" y="172928"/>
                  </a:lnTo>
                  <a:lnTo>
                    <a:pt x="89999" y="180000"/>
                  </a:lnTo>
                  <a:lnTo>
                    <a:pt x="232112" y="180000"/>
                  </a:lnTo>
                  <a:lnTo>
                    <a:pt x="267144" y="172928"/>
                  </a:lnTo>
                  <a:lnTo>
                    <a:pt x="295752" y="153640"/>
                  </a:lnTo>
                  <a:lnTo>
                    <a:pt x="315039" y="125032"/>
                  </a:lnTo>
                  <a:lnTo>
                    <a:pt x="322112" y="89999"/>
                  </a:lnTo>
                  <a:lnTo>
                    <a:pt x="315039" y="54968"/>
                  </a:lnTo>
                  <a:lnTo>
                    <a:pt x="295752" y="26360"/>
                  </a:lnTo>
                  <a:lnTo>
                    <a:pt x="267144" y="7072"/>
                  </a:lnTo>
                  <a:lnTo>
                    <a:pt x="23211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91616" y="2128442"/>
              <a:ext cx="322580" cy="180340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114" y="0"/>
                  </a:moveTo>
                  <a:lnTo>
                    <a:pt x="89999" y="0"/>
                  </a:lnTo>
                  <a:lnTo>
                    <a:pt x="54967" y="7072"/>
                  </a:lnTo>
                  <a:lnTo>
                    <a:pt x="26360" y="26359"/>
                  </a:lnTo>
                  <a:lnTo>
                    <a:pt x="7072" y="54967"/>
                  </a:lnTo>
                  <a:lnTo>
                    <a:pt x="0" y="89999"/>
                  </a:lnTo>
                  <a:lnTo>
                    <a:pt x="7072" y="125031"/>
                  </a:lnTo>
                  <a:lnTo>
                    <a:pt x="26360" y="153639"/>
                  </a:lnTo>
                  <a:lnTo>
                    <a:pt x="54967" y="172926"/>
                  </a:lnTo>
                  <a:lnTo>
                    <a:pt x="89999" y="179999"/>
                  </a:lnTo>
                  <a:lnTo>
                    <a:pt x="232112" y="179999"/>
                  </a:lnTo>
                  <a:lnTo>
                    <a:pt x="267145" y="172926"/>
                  </a:lnTo>
                  <a:lnTo>
                    <a:pt x="295753" y="153639"/>
                  </a:lnTo>
                  <a:lnTo>
                    <a:pt x="315041" y="125031"/>
                  </a:lnTo>
                  <a:lnTo>
                    <a:pt x="322113" y="89999"/>
                  </a:lnTo>
                  <a:lnTo>
                    <a:pt x="315041" y="54967"/>
                  </a:lnTo>
                  <a:lnTo>
                    <a:pt x="295753" y="26359"/>
                  </a:lnTo>
                  <a:lnTo>
                    <a:pt x="267145" y="7072"/>
                  </a:lnTo>
                  <a:lnTo>
                    <a:pt x="232114" y="0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90988" y="2133512"/>
              <a:ext cx="322580" cy="180340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113" y="0"/>
                  </a:moveTo>
                  <a:lnTo>
                    <a:pt x="89999" y="0"/>
                  </a:lnTo>
                  <a:lnTo>
                    <a:pt x="54967" y="7072"/>
                  </a:lnTo>
                  <a:lnTo>
                    <a:pt x="26360" y="26360"/>
                  </a:lnTo>
                  <a:lnTo>
                    <a:pt x="7072" y="54968"/>
                  </a:lnTo>
                  <a:lnTo>
                    <a:pt x="0" y="89999"/>
                  </a:lnTo>
                  <a:lnTo>
                    <a:pt x="7072" y="125032"/>
                  </a:lnTo>
                  <a:lnTo>
                    <a:pt x="26360" y="153640"/>
                  </a:lnTo>
                  <a:lnTo>
                    <a:pt x="54967" y="172928"/>
                  </a:lnTo>
                  <a:lnTo>
                    <a:pt x="89999" y="180000"/>
                  </a:lnTo>
                  <a:lnTo>
                    <a:pt x="232112" y="180000"/>
                  </a:lnTo>
                  <a:lnTo>
                    <a:pt x="267145" y="172928"/>
                  </a:lnTo>
                  <a:lnTo>
                    <a:pt x="295753" y="153640"/>
                  </a:lnTo>
                  <a:lnTo>
                    <a:pt x="315041" y="125032"/>
                  </a:lnTo>
                  <a:lnTo>
                    <a:pt x="322113" y="89999"/>
                  </a:lnTo>
                  <a:lnTo>
                    <a:pt x="315040" y="54968"/>
                  </a:lnTo>
                  <a:lnTo>
                    <a:pt x="295753" y="26360"/>
                  </a:lnTo>
                  <a:lnTo>
                    <a:pt x="267145" y="7072"/>
                  </a:lnTo>
                  <a:lnTo>
                    <a:pt x="232113" y="0"/>
                  </a:lnTo>
                  <a:close/>
                </a:path>
              </a:pathLst>
            </a:custGeom>
            <a:solidFill>
              <a:srgbClr val="B1C1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110628" y="5926835"/>
            <a:ext cx="254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Microsoft Sans Serif"/>
                <a:cs typeface="Microsoft Sans Serif"/>
              </a:rPr>
              <a:t>2022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39897" y="5926835"/>
            <a:ext cx="6565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dirty="0">
                <a:latin typeface="Microsoft Sans Serif"/>
                <a:cs typeface="Microsoft Sans Serif"/>
              </a:rPr>
              <a:t>202</a:t>
            </a:r>
            <a:r>
              <a:rPr lang="ru-RU" sz="800" dirty="0">
                <a:latin typeface="Microsoft Sans Serif"/>
                <a:cs typeface="Microsoft Sans Serif"/>
              </a:rPr>
              <a:t>3</a:t>
            </a:r>
            <a:r>
              <a:rPr sz="800" dirty="0">
                <a:latin typeface="Microsoft Sans Serif"/>
                <a:cs typeface="Microsoft Sans Serif"/>
              </a:rPr>
              <a:t> </a:t>
            </a:r>
            <a:r>
              <a:rPr sz="800" spc="-25" dirty="0">
                <a:latin typeface="Microsoft Sans Serif"/>
                <a:cs typeface="Microsoft Sans Serif"/>
              </a:rPr>
              <a:t>год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45309" y="1651688"/>
            <a:ext cx="1237285" cy="633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8700"/>
              </a:lnSpc>
              <a:spcBef>
                <a:spcPts val="110"/>
              </a:spcBef>
            </a:pPr>
            <a:r>
              <a:rPr sz="800" b="1" dirty="0" err="1">
                <a:solidFill>
                  <a:srgbClr val="4756A0"/>
                </a:solidFill>
                <a:latin typeface="Arial"/>
                <a:cs typeface="Arial"/>
              </a:rPr>
              <a:t>объем</a:t>
            </a:r>
            <a:r>
              <a:rPr sz="800" b="1" spc="-2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800" b="1" spc="-10" dirty="0" err="1" smtClean="0">
                <a:solidFill>
                  <a:srgbClr val="4756A0"/>
                </a:solidFill>
                <a:latin typeface="Arial"/>
                <a:cs typeface="Arial"/>
              </a:rPr>
              <a:t>инвестиций</a:t>
            </a:r>
            <a:r>
              <a:rPr sz="800" b="1" spc="500" dirty="0" smtClean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800" b="1" dirty="0" smtClean="0">
                <a:solidFill>
                  <a:srgbClr val="4756A0"/>
                </a:solidFill>
                <a:latin typeface="Arial"/>
                <a:cs typeface="Arial"/>
              </a:rPr>
              <a:t>в</a:t>
            </a:r>
            <a:r>
              <a:rPr sz="800" b="1" spc="-25" dirty="0" smtClean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4756A0"/>
                </a:solidFill>
                <a:latin typeface="Arial"/>
                <a:cs typeface="Arial"/>
              </a:rPr>
              <a:t>основной</a:t>
            </a:r>
            <a:r>
              <a:rPr sz="800" b="1" spc="-2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800" b="1" spc="-10" dirty="0" err="1">
                <a:solidFill>
                  <a:srgbClr val="4756A0"/>
                </a:solidFill>
                <a:latin typeface="Arial"/>
                <a:cs typeface="Arial"/>
              </a:rPr>
              <a:t>капитал</a:t>
            </a:r>
            <a:r>
              <a:rPr sz="800" b="1" spc="-1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endParaRPr lang="ru-RU" sz="800" b="1" spc="-10" dirty="0">
              <a:solidFill>
                <a:srgbClr val="4756A0"/>
              </a:solidFill>
              <a:latin typeface="Arial"/>
              <a:cs typeface="Arial"/>
            </a:endParaRPr>
          </a:p>
          <a:p>
            <a:pPr marL="12700" marR="5080">
              <a:lnSpc>
                <a:spcPct val="98700"/>
              </a:lnSpc>
              <a:spcBef>
                <a:spcPts val="110"/>
              </a:spcBef>
            </a:pPr>
            <a:r>
              <a:rPr sz="800" dirty="0" err="1">
                <a:solidFill>
                  <a:srgbClr val="4756A0"/>
                </a:solidFill>
                <a:latin typeface="Microsoft Sans Serif"/>
                <a:cs typeface="Microsoft Sans Serif"/>
              </a:rPr>
              <a:t>мл</a:t>
            </a:r>
            <a:r>
              <a:rPr lang="ru-RU" sz="800" dirty="0">
                <a:solidFill>
                  <a:srgbClr val="4756A0"/>
                </a:solidFill>
                <a:latin typeface="Microsoft Sans Serif"/>
                <a:cs typeface="Microsoft Sans Serif"/>
              </a:rPr>
              <a:t>н</a:t>
            </a:r>
            <a:r>
              <a:rPr sz="800" spc="-35" dirty="0">
                <a:solidFill>
                  <a:srgbClr val="4756A0"/>
                </a:solidFill>
                <a:latin typeface="Microsoft Sans Serif"/>
                <a:cs typeface="Microsoft Sans Serif"/>
              </a:rPr>
              <a:t> </a:t>
            </a:r>
            <a:r>
              <a:rPr sz="800" spc="-20" dirty="0">
                <a:solidFill>
                  <a:srgbClr val="4756A0"/>
                </a:solidFill>
                <a:latin typeface="Microsoft Sans Serif"/>
                <a:cs typeface="Microsoft Sans Serif"/>
              </a:rPr>
              <a:t>руб.</a:t>
            </a:r>
            <a:endParaRPr sz="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800" dirty="0">
              <a:latin typeface="Microsoft Sans Serif"/>
              <a:cs typeface="Microsoft Sans Serif"/>
            </a:endParaRPr>
          </a:p>
          <a:p>
            <a:pPr marL="120014">
              <a:lnSpc>
                <a:spcPct val="100000"/>
              </a:lnSpc>
              <a:tabLst>
                <a:tab pos="517525" algn="l"/>
                <a:tab pos="918210" algn="l"/>
              </a:tabLst>
            </a:pPr>
            <a:r>
              <a:rPr lang="ru-RU" sz="600" b="1" spc="-25" dirty="0">
                <a:solidFill>
                  <a:srgbClr val="FFFFFF"/>
                </a:solidFill>
                <a:latin typeface="Arial"/>
                <a:cs typeface="Arial"/>
              </a:rPr>
              <a:t>654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ru-RU" sz="600" b="1" spc="-2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ru-RU" sz="600" b="1" dirty="0">
                <a:solidFill>
                  <a:srgbClr val="FFFFFF"/>
                </a:solidFill>
                <a:latin typeface="Arial"/>
                <a:cs typeface="Arial"/>
              </a:rPr>
              <a:t>656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ru-RU" sz="600" b="1" spc="-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ru-RU" sz="600" b="1" dirty="0">
                <a:solidFill>
                  <a:srgbClr val="FFFFFF"/>
                </a:solidFill>
                <a:latin typeface="Arial"/>
                <a:cs typeface="Arial"/>
              </a:rPr>
              <a:t>568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ru-RU" sz="600" b="1" spc="-2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269142" y="3339571"/>
            <a:ext cx="1120775" cy="185420"/>
            <a:chOff x="5269142" y="3339571"/>
            <a:chExt cx="1120775" cy="185420"/>
          </a:xfrm>
        </p:grpSpPr>
        <p:sp>
          <p:nvSpPr>
            <p:cNvPr id="40" name="object 40"/>
            <p:cNvSpPr/>
            <p:nvPr/>
          </p:nvSpPr>
          <p:spPr>
            <a:xfrm>
              <a:off x="5269142" y="3344642"/>
              <a:ext cx="322580" cy="180340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114" y="0"/>
                  </a:moveTo>
                  <a:lnTo>
                    <a:pt x="89999" y="0"/>
                  </a:lnTo>
                  <a:lnTo>
                    <a:pt x="54967" y="7072"/>
                  </a:lnTo>
                  <a:lnTo>
                    <a:pt x="26360" y="26360"/>
                  </a:lnTo>
                  <a:lnTo>
                    <a:pt x="7072" y="54967"/>
                  </a:lnTo>
                  <a:lnTo>
                    <a:pt x="0" y="89999"/>
                  </a:lnTo>
                  <a:lnTo>
                    <a:pt x="7072" y="125032"/>
                  </a:lnTo>
                  <a:lnTo>
                    <a:pt x="26361" y="153640"/>
                  </a:lnTo>
                  <a:lnTo>
                    <a:pt x="54973" y="172928"/>
                  </a:lnTo>
                  <a:lnTo>
                    <a:pt x="89999" y="179999"/>
                  </a:lnTo>
                  <a:lnTo>
                    <a:pt x="232119" y="179999"/>
                  </a:lnTo>
                  <a:lnTo>
                    <a:pt x="267147" y="172927"/>
                  </a:lnTo>
                  <a:lnTo>
                    <a:pt x="295753" y="153639"/>
                  </a:lnTo>
                  <a:lnTo>
                    <a:pt x="315041" y="125032"/>
                  </a:lnTo>
                  <a:lnTo>
                    <a:pt x="322113" y="89999"/>
                  </a:lnTo>
                  <a:lnTo>
                    <a:pt x="315041" y="54967"/>
                  </a:lnTo>
                  <a:lnTo>
                    <a:pt x="295753" y="26360"/>
                  </a:lnTo>
                  <a:lnTo>
                    <a:pt x="267145" y="7072"/>
                  </a:lnTo>
                  <a:lnTo>
                    <a:pt x="23211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67348" y="3339571"/>
              <a:ext cx="322580" cy="180340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114" y="0"/>
                  </a:moveTo>
                  <a:lnTo>
                    <a:pt x="89999" y="0"/>
                  </a:lnTo>
                  <a:lnTo>
                    <a:pt x="54967" y="7072"/>
                  </a:lnTo>
                  <a:lnTo>
                    <a:pt x="26360" y="26360"/>
                  </a:lnTo>
                  <a:lnTo>
                    <a:pt x="7072" y="54968"/>
                  </a:lnTo>
                  <a:lnTo>
                    <a:pt x="0" y="89999"/>
                  </a:lnTo>
                  <a:lnTo>
                    <a:pt x="7072" y="125032"/>
                  </a:lnTo>
                  <a:lnTo>
                    <a:pt x="26360" y="153640"/>
                  </a:lnTo>
                  <a:lnTo>
                    <a:pt x="54967" y="172928"/>
                  </a:lnTo>
                  <a:lnTo>
                    <a:pt x="89999" y="180000"/>
                  </a:lnTo>
                  <a:lnTo>
                    <a:pt x="232112" y="180000"/>
                  </a:lnTo>
                  <a:lnTo>
                    <a:pt x="267145" y="172928"/>
                  </a:lnTo>
                  <a:lnTo>
                    <a:pt x="295752" y="153640"/>
                  </a:lnTo>
                  <a:lnTo>
                    <a:pt x="315040" y="125032"/>
                  </a:lnTo>
                  <a:lnTo>
                    <a:pt x="322113" y="90001"/>
                  </a:lnTo>
                  <a:lnTo>
                    <a:pt x="315041" y="54968"/>
                  </a:lnTo>
                  <a:lnTo>
                    <a:pt x="295753" y="26360"/>
                  </a:lnTo>
                  <a:lnTo>
                    <a:pt x="267145" y="7072"/>
                  </a:lnTo>
                  <a:lnTo>
                    <a:pt x="232114" y="0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66720" y="3344642"/>
              <a:ext cx="322580" cy="180340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112" y="0"/>
                  </a:moveTo>
                  <a:lnTo>
                    <a:pt x="89999" y="0"/>
                  </a:lnTo>
                  <a:lnTo>
                    <a:pt x="54967" y="7072"/>
                  </a:lnTo>
                  <a:lnTo>
                    <a:pt x="26360" y="26360"/>
                  </a:lnTo>
                  <a:lnTo>
                    <a:pt x="7072" y="54967"/>
                  </a:lnTo>
                  <a:lnTo>
                    <a:pt x="0" y="89999"/>
                  </a:lnTo>
                  <a:lnTo>
                    <a:pt x="7072" y="125032"/>
                  </a:lnTo>
                  <a:lnTo>
                    <a:pt x="26361" y="153640"/>
                  </a:lnTo>
                  <a:lnTo>
                    <a:pt x="54973" y="172928"/>
                  </a:lnTo>
                  <a:lnTo>
                    <a:pt x="89999" y="179999"/>
                  </a:lnTo>
                  <a:lnTo>
                    <a:pt x="232119" y="179999"/>
                  </a:lnTo>
                  <a:lnTo>
                    <a:pt x="267146" y="172927"/>
                  </a:lnTo>
                  <a:lnTo>
                    <a:pt x="295752" y="153639"/>
                  </a:lnTo>
                  <a:lnTo>
                    <a:pt x="315040" y="125032"/>
                  </a:lnTo>
                  <a:lnTo>
                    <a:pt x="322112" y="89999"/>
                  </a:lnTo>
                  <a:lnTo>
                    <a:pt x="315040" y="54967"/>
                  </a:lnTo>
                  <a:lnTo>
                    <a:pt x="295752" y="26360"/>
                  </a:lnTo>
                  <a:lnTo>
                    <a:pt x="267145" y="7072"/>
                  </a:lnTo>
                  <a:lnTo>
                    <a:pt x="232112" y="0"/>
                  </a:lnTo>
                  <a:close/>
                </a:path>
              </a:pathLst>
            </a:custGeom>
            <a:solidFill>
              <a:srgbClr val="B1C1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256441" y="3003803"/>
            <a:ext cx="1222625" cy="490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5"/>
              </a:lnSpc>
              <a:spcBef>
                <a:spcPts val="100"/>
              </a:spcBef>
            </a:pPr>
            <a:r>
              <a:rPr sz="800" b="1" dirty="0">
                <a:solidFill>
                  <a:srgbClr val="4756A0"/>
                </a:solidFill>
                <a:latin typeface="Arial"/>
                <a:cs typeface="Arial"/>
              </a:rPr>
              <a:t>отгрузка</a:t>
            </a:r>
            <a:r>
              <a:rPr sz="800" b="1" spc="-3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4756A0"/>
                </a:solidFill>
                <a:latin typeface="Arial"/>
                <a:cs typeface="Arial"/>
              </a:rPr>
              <a:t>продукции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ts val="925"/>
              </a:lnSpc>
            </a:pPr>
            <a:r>
              <a:rPr sz="800" dirty="0" err="1">
                <a:solidFill>
                  <a:srgbClr val="4756A0"/>
                </a:solidFill>
                <a:latin typeface="Microsoft Sans Serif"/>
                <a:cs typeface="Microsoft Sans Serif"/>
              </a:rPr>
              <a:t>мл</a:t>
            </a:r>
            <a:r>
              <a:rPr lang="ru-RU" sz="800" dirty="0">
                <a:solidFill>
                  <a:srgbClr val="4756A0"/>
                </a:solidFill>
                <a:latin typeface="Microsoft Sans Serif"/>
                <a:cs typeface="Microsoft Sans Serif"/>
              </a:rPr>
              <a:t>н</a:t>
            </a:r>
            <a:r>
              <a:rPr sz="800" spc="-35" dirty="0">
                <a:solidFill>
                  <a:srgbClr val="4756A0"/>
                </a:solidFill>
                <a:latin typeface="Microsoft Sans Serif"/>
                <a:cs typeface="Microsoft Sans Serif"/>
              </a:rPr>
              <a:t> </a:t>
            </a:r>
            <a:r>
              <a:rPr sz="800" spc="-20" dirty="0">
                <a:solidFill>
                  <a:srgbClr val="4756A0"/>
                </a:solidFill>
                <a:latin typeface="Microsoft Sans Serif"/>
                <a:cs typeface="Microsoft Sans Serif"/>
              </a:rPr>
              <a:t>руб.</a:t>
            </a:r>
            <a:endParaRPr sz="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800" dirty="0">
              <a:latin typeface="Microsoft Sans Serif"/>
              <a:cs typeface="Microsoft Sans Serif"/>
            </a:endParaRPr>
          </a:p>
          <a:p>
            <a:pPr marL="99060">
              <a:lnSpc>
                <a:spcPct val="100000"/>
              </a:lnSpc>
              <a:tabLst>
                <a:tab pos="496570" algn="l"/>
                <a:tab pos="897255" algn="l"/>
              </a:tabLst>
            </a:pPr>
            <a:r>
              <a:rPr lang="ru-RU" sz="600" b="1" spc="-20" dirty="0">
                <a:solidFill>
                  <a:srgbClr val="FFFFFF"/>
                </a:solidFill>
                <a:latin typeface="Arial"/>
                <a:cs typeface="Arial"/>
              </a:rPr>
              <a:t>676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ru-RU" sz="600" b="1" spc="-2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ru-RU" sz="600" b="1" dirty="0">
                <a:solidFill>
                  <a:srgbClr val="FFFFFF"/>
                </a:solidFill>
                <a:latin typeface="Arial"/>
                <a:cs typeface="Arial"/>
              </a:rPr>
              <a:t>1334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ru-RU" sz="600" b="1" spc="-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ru-RU" sz="600" b="1" dirty="0">
                <a:solidFill>
                  <a:srgbClr val="FFFFFF"/>
                </a:solidFill>
                <a:latin typeface="Arial"/>
                <a:cs typeface="Arial"/>
              </a:rPr>
              <a:t>775</a:t>
            </a:r>
            <a:r>
              <a:rPr sz="900" b="1" spc="-30" baseline="4629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ru-RU" sz="900" b="1" spc="-30" baseline="4629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900" baseline="4629" dirty="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862488" y="5035938"/>
            <a:ext cx="1120775" cy="185420"/>
            <a:chOff x="4862488" y="5035938"/>
            <a:chExt cx="1120775" cy="185420"/>
          </a:xfrm>
        </p:grpSpPr>
        <p:sp>
          <p:nvSpPr>
            <p:cNvPr id="45" name="object 45"/>
            <p:cNvSpPr/>
            <p:nvPr/>
          </p:nvSpPr>
          <p:spPr>
            <a:xfrm>
              <a:off x="4862488" y="5041009"/>
              <a:ext cx="322580" cy="180340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114" y="0"/>
                  </a:moveTo>
                  <a:lnTo>
                    <a:pt x="90001" y="0"/>
                  </a:lnTo>
                  <a:lnTo>
                    <a:pt x="54968" y="7072"/>
                  </a:lnTo>
                  <a:lnTo>
                    <a:pt x="26360" y="26360"/>
                  </a:lnTo>
                  <a:lnTo>
                    <a:pt x="7072" y="54967"/>
                  </a:lnTo>
                  <a:lnTo>
                    <a:pt x="0" y="89999"/>
                  </a:lnTo>
                  <a:lnTo>
                    <a:pt x="7073" y="125032"/>
                  </a:lnTo>
                  <a:lnTo>
                    <a:pt x="26362" y="153640"/>
                  </a:lnTo>
                  <a:lnTo>
                    <a:pt x="54974" y="172928"/>
                  </a:lnTo>
                  <a:lnTo>
                    <a:pt x="90001" y="179999"/>
                  </a:lnTo>
                  <a:lnTo>
                    <a:pt x="232120" y="179999"/>
                  </a:lnTo>
                  <a:lnTo>
                    <a:pt x="267147" y="172926"/>
                  </a:lnTo>
                  <a:lnTo>
                    <a:pt x="295754" y="153639"/>
                  </a:lnTo>
                  <a:lnTo>
                    <a:pt x="315041" y="125031"/>
                  </a:lnTo>
                  <a:lnTo>
                    <a:pt x="322113" y="89999"/>
                  </a:lnTo>
                  <a:lnTo>
                    <a:pt x="315041" y="54967"/>
                  </a:lnTo>
                  <a:lnTo>
                    <a:pt x="295753" y="26360"/>
                  </a:lnTo>
                  <a:lnTo>
                    <a:pt x="267145" y="7072"/>
                  </a:lnTo>
                  <a:lnTo>
                    <a:pt x="23211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60694" y="5035938"/>
              <a:ext cx="322580" cy="180340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112" y="0"/>
                  </a:moveTo>
                  <a:lnTo>
                    <a:pt x="89999" y="0"/>
                  </a:lnTo>
                  <a:lnTo>
                    <a:pt x="54967" y="7072"/>
                  </a:lnTo>
                  <a:lnTo>
                    <a:pt x="26360" y="26360"/>
                  </a:lnTo>
                  <a:lnTo>
                    <a:pt x="7072" y="54967"/>
                  </a:lnTo>
                  <a:lnTo>
                    <a:pt x="0" y="89999"/>
                  </a:lnTo>
                  <a:lnTo>
                    <a:pt x="7072" y="125032"/>
                  </a:lnTo>
                  <a:lnTo>
                    <a:pt x="26361" y="153640"/>
                  </a:lnTo>
                  <a:lnTo>
                    <a:pt x="54973" y="172928"/>
                  </a:lnTo>
                  <a:lnTo>
                    <a:pt x="89999" y="179999"/>
                  </a:lnTo>
                  <a:lnTo>
                    <a:pt x="232119" y="179999"/>
                  </a:lnTo>
                  <a:lnTo>
                    <a:pt x="267146" y="172927"/>
                  </a:lnTo>
                  <a:lnTo>
                    <a:pt x="295752" y="153639"/>
                  </a:lnTo>
                  <a:lnTo>
                    <a:pt x="315040" y="125032"/>
                  </a:lnTo>
                  <a:lnTo>
                    <a:pt x="322112" y="89999"/>
                  </a:lnTo>
                  <a:lnTo>
                    <a:pt x="315040" y="54967"/>
                  </a:lnTo>
                  <a:lnTo>
                    <a:pt x="295752" y="26360"/>
                  </a:lnTo>
                  <a:lnTo>
                    <a:pt x="267145" y="7072"/>
                  </a:lnTo>
                  <a:lnTo>
                    <a:pt x="232112" y="0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260067" y="5041009"/>
              <a:ext cx="322580" cy="180340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112" y="0"/>
                  </a:moveTo>
                  <a:lnTo>
                    <a:pt x="89999" y="0"/>
                  </a:lnTo>
                  <a:lnTo>
                    <a:pt x="54967" y="7072"/>
                  </a:lnTo>
                  <a:lnTo>
                    <a:pt x="26360" y="26360"/>
                  </a:lnTo>
                  <a:lnTo>
                    <a:pt x="7072" y="54967"/>
                  </a:lnTo>
                  <a:lnTo>
                    <a:pt x="0" y="89999"/>
                  </a:lnTo>
                  <a:lnTo>
                    <a:pt x="7072" y="125031"/>
                  </a:lnTo>
                  <a:lnTo>
                    <a:pt x="26360" y="153639"/>
                  </a:lnTo>
                  <a:lnTo>
                    <a:pt x="54967" y="172926"/>
                  </a:lnTo>
                  <a:lnTo>
                    <a:pt x="89999" y="179999"/>
                  </a:lnTo>
                  <a:lnTo>
                    <a:pt x="232112" y="180000"/>
                  </a:lnTo>
                  <a:lnTo>
                    <a:pt x="267144" y="172928"/>
                  </a:lnTo>
                  <a:lnTo>
                    <a:pt x="295752" y="153640"/>
                  </a:lnTo>
                  <a:lnTo>
                    <a:pt x="315039" y="125032"/>
                  </a:lnTo>
                  <a:lnTo>
                    <a:pt x="322113" y="89999"/>
                  </a:lnTo>
                  <a:lnTo>
                    <a:pt x="315041" y="54967"/>
                  </a:lnTo>
                  <a:lnTo>
                    <a:pt x="295753" y="26360"/>
                  </a:lnTo>
                  <a:lnTo>
                    <a:pt x="267145" y="7072"/>
                  </a:lnTo>
                  <a:lnTo>
                    <a:pt x="232112" y="0"/>
                  </a:lnTo>
                  <a:close/>
                </a:path>
              </a:pathLst>
            </a:custGeom>
            <a:solidFill>
              <a:srgbClr val="B1C1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849788" y="4573523"/>
            <a:ext cx="1520190" cy="61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35"/>
              </a:lnSpc>
              <a:spcBef>
                <a:spcPts val="100"/>
              </a:spcBef>
            </a:pPr>
            <a:r>
              <a:rPr sz="800" b="1" spc="-25" dirty="0">
                <a:solidFill>
                  <a:srgbClr val="4756A0"/>
                </a:solidFill>
                <a:latin typeface="Arial"/>
                <a:cs typeface="Arial"/>
              </a:rPr>
              <a:t>общий</a:t>
            </a:r>
            <a:r>
              <a:rPr sz="800" b="1" spc="-3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4756A0"/>
                </a:solidFill>
                <a:latin typeface="Arial"/>
                <a:cs typeface="Arial"/>
              </a:rPr>
              <a:t>фонд </a:t>
            </a:r>
            <a:r>
              <a:rPr sz="800" b="1" spc="-25" dirty="0">
                <a:solidFill>
                  <a:srgbClr val="4756A0"/>
                </a:solidFill>
                <a:latin typeface="Arial"/>
                <a:cs typeface="Arial"/>
              </a:rPr>
              <a:t>оплаты</a:t>
            </a:r>
            <a:r>
              <a:rPr sz="800" b="1" spc="-20" dirty="0">
                <a:solidFill>
                  <a:srgbClr val="4756A0"/>
                </a:solidFill>
                <a:latin typeface="Arial"/>
                <a:cs typeface="Arial"/>
              </a:rPr>
              <a:t> труда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ts val="935"/>
              </a:lnSpc>
            </a:pPr>
            <a:r>
              <a:rPr sz="800" b="1" spc="-20" dirty="0">
                <a:solidFill>
                  <a:srgbClr val="4756A0"/>
                </a:solidFill>
                <a:latin typeface="Arial"/>
                <a:cs typeface="Arial"/>
              </a:rPr>
              <a:t>по </a:t>
            </a:r>
            <a:r>
              <a:rPr sz="800" b="1" spc="-30" dirty="0">
                <a:solidFill>
                  <a:srgbClr val="4756A0"/>
                </a:solidFill>
                <a:latin typeface="Arial"/>
                <a:cs typeface="Arial"/>
              </a:rPr>
              <a:t>полному</a:t>
            </a:r>
            <a:r>
              <a:rPr sz="800" b="1" spc="-1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4756A0"/>
                </a:solidFill>
                <a:latin typeface="Arial"/>
                <a:cs typeface="Arial"/>
              </a:rPr>
              <a:t>кругу</a:t>
            </a:r>
            <a:r>
              <a:rPr sz="800" b="1" spc="-10" dirty="0">
                <a:solidFill>
                  <a:srgbClr val="4756A0"/>
                </a:solidFill>
                <a:latin typeface="Arial"/>
                <a:cs typeface="Arial"/>
              </a:rPr>
              <a:t> организация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4756A0"/>
                </a:solidFill>
                <a:latin typeface="Microsoft Sans Serif"/>
                <a:cs typeface="Microsoft Sans Serif"/>
              </a:rPr>
              <a:t>млрд</a:t>
            </a:r>
            <a:r>
              <a:rPr sz="800" spc="-35" dirty="0">
                <a:solidFill>
                  <a:srgbClr val="4756A0"/>
                </a:solidFill>
                <a:latin typeface="Microsoft Sans Serif"/>
                <a:cs typeface="Microsoft Sans Serif"/>
              </a:rPr>
              <a:t> </a:t>
            </a:r>
            <a:r>
              <a:rPr sz="800" spc="-20" dirty="0">
                <a:solidFill>
                  <a:srgbClr val="4756A0"/>
                </a:solidFill>
                <a:latin typeface="Microsoft Sans Serif"/>
                <a:cs typeface="Microsoft Sans Serif"/>
              </a:rPr>
              <a:t>руб.</a:t>
            </a:r>
            <a:endParaRPr sz="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800" dirty="0">
              <a:latin typeface="Microsoft Sans Serif"/>
              <a:cs typeface="Microsoft Sans Serif"/>
            </a:endParaRPr>
          </a:p>
          <a:p>
            <a:pPr marL="120014">
              <a:lnSpc>
                <a:spcPct val="100000"/>
              </a:lnSpc>
              <a:tabLst>
                <a:tab pos="496570" algn="l"/>
                <a:tab pos="897255" algn="l"/>
              </a:tabLst>
            </a:pP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</a:rPr>
              <a:t>8,6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</a:rPr>
              <a:t>10,6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</a:rPr>
              <a:t>13,2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589192" y="5032769"/>
            <a:ext cx="1120775" cy="185420"/>
            <a:chOff x="1589192" y="5032769"/>
            <a:chExt cx="1120775" cy="185420"/>
          </a:xfrm>
        </p:grpSpPr>
        <p:sp>
          <p:nvSpPr>
            <p:cNvPr id="50" name="object 50"/>
            <p:cNvSpPr/>
            <p:nvPr/>
          </p:nvSpPr>
          <p:spPr>
            <a:xfrm>
              <a:off x="1589192" y="5037841"/>
              <a:ext cx="322580" cy="180340"/>
            </a:xfrm>
            <a:custGeom>
              <a:avLst/>
              <a:gdLst/>
              <a:ahLst/>
              <a:cxnLst/>
              <a:rect l="l" t="t" r="r" b="b"/>
              <a:pathLst>
                <a:path w="322580" h="180339">
                  <a:moveTo>
                    <a:pt x="232112" y="0"/>
                  </a:moveTo>
                  <a:lnTo>
                    <a:pt x="89999" y="0"/>
                  </a:lnTo>
                  <a:lnTo>
                    <a:pt x="54967" y="7072"/>
                  </a:lnTo>
                  <a:lnTo>
                    <a:pt x="26360" y="26360"/>
                  </a:lnTo>
                  <a:lnTo>
                    <a:pt x="7072" y="54967"/>
                  </a:lnTo>
                  <a:lnTo>
                    <a:pt x="0" y="89999"/>
                  </a:lnTo>
                  <a:lnTo>
                    <a:pt x="7072" y="125031"/>
                  </a:lnTo>
                  <a:lnTo>
                    <a:pt x="26360" y="153639"/>
                  </a:lnTo>
                  <a:lnTo>
                    <a:pt x="54967" y="172926"/>
                  </a:lnTo>
                  <a:lnTo>
                    <a:pt x="89999" y="179999"/>
                  </a:lnTo>
                  <a:lnTo>
                    <a:pt x="232112" y="179999"/>
                  </a:lnTo>
                  <a:lnTo>
                    <a:pt x="267144" y="172926"/>
                  </a:lnTo>
                  <a:lnTo>
                    <a:pt x="295752" y="153639"/>
                  </a:lnTo>
                  <a:lnTo>
                    <a:pt x="315039" y="125031"/>
                  </a:lnTo>
                  <a:lnTo>
                    <a:pt x="322113" y="89999"/>
                  </a:lnTo>
                  <a:lnTo>
                    <a:pt x="315041" y="54967"/>
                  </a:lnTo>
                  <a:lnTo>
                    <a:pt x="295753" y="26360"/>
                  </a:lnTo>
                  <a:lnTo>
                    <a:pt x="267145" y="7072"/>
                  </a:lnTo>
                  <a:lnTo>
                    <a:pt x="23211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87399" y="5032769"/>
              <a:ext cx="322580" cy="180340"/>
            </a:xfrm>
            <a:custGeom>
              <a:avLst/>
              <a:gdLst/>
              <a:ahLst/>
              <a:cxnLst/>
              <a:rect l="l" t="t" r="r" b="b"/>
              <a:pathLst>
                <a:path w="322580" h="180339">
                  <a:moveTo>
                    <a:pt x="232112" y="0"/>
                  </a:moveTo>
                  <a:lnTo>
                    <a:pt x="89999" y="0"/>
                  </a:lnTo>
                  <a:lnTo>
                    <a:pt x="54967" y="7072"/>
                  </a:lnTo>
                  <a:lnTo>
                    <a:pt x="26360" y="26360"/>
                  </a:lnTo>
                  <a:lnTo>
                    <a:pt x="7072" y="54967"/>
                  </a:lnTo>
                  <a:lnTo>
                    <a:pt x="0" y="89999"/>
                  </a:lnTo>
                  <a:lnTo>
                    <a:pt x="7073" y="125032"/>
                  </a:lnTo>
                  <a:lnTo>
                    <a:pt x="26361" y="153639"/>
                  </a:lnTo>
                  <a:lnTo>
                    <a:pt x="54968" y="172927"/>
                  </a:lnTo>
                  <a:lnTo>
                    <a:pt x="89999" y="179999"/>
                  </a:lnTo>
                  <a:lnTo>
                    <a:pt x="232112" y="179999"/>
                  </a:lnTo>
                  <a:lnTo>
                    <a:pt x="267144" y="172926"/>
                  </a:lnTo>
                  <a:lnTo>
                    <a:pt x="295752" y="153639"/>
                  </a:lnTo>
                  <a:lnTo>
                    <a:pt x="315040" y="125031"/>
                  </a:lnTo>
                  <a:lnTo>
                    <a:pt x="322112" y="89999"/>
                  </a:lnTo>
                  <a:lnTo>
                    <a:pt x="315039" y="54967"/>
                  </a:lnTo>
                  <a:lnTo>
                    <a:pt x="295752" y="26360"/>
                  </a:lnTo>
                  <a:lnTo>
                    <a:pt x="267144" y="7072"/>
                  </a:lnTo>
                  <a:lnTo>
                    <a:pt x="232112" y="0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986771" y="5037841"/>
              <a:ext cx="322580" cy="180340"/>
            </a:xfrm>
            <a:custGeom>
              <a:avLst/>
              <a:gdLst/>
              <a:ahLst/>
              <a:cxnLst/>
              <a:rect l="l" t="t" r="r" b="b"/>
              <a:pathLst>
                <a:path w="322580" h="180339">
                  <a:moveTo>
                    <a:pt x="232112" y="0"/>
                  </a:moveTo>
                  <a:lnTo>
                    <a:pt x="89999" y="0"/>
                  </a:lnTo>
                  <a:lnTo>
                    <a:pt x="54967" y="7072"/>
                  </a:lnTo>
                  <a:lnTo>
                    <a:pt x="26359" y="26360"/>
                  </a:lnTo>
                  <a:lnTo>
                    <a:pt x="7072" y="54967"/>
                  </a:lnTo>
                  <a:lnTo>
                    <a:pt x="0" y="89999"/>
                  </a:lnTo>
                  <a:lnTo>
                    <a:pt x="7072" y="125031"/>
                  </a:lnTo>
                  <a:lnTo>
                    <a:pt x="26359" y="153639"/>
                  </a:lnTo>
                  <a:lnTo>
                    <a:pt x="54967" y="172926"/>
                  </a:lnTo>
                  <a:lnTo>
                    <a:pt x="89999" y="179999"/>
                  </a:lnTo>
                  <a:lnTo>
                    <a:pt x="232112" y="179999"/>
                  </a:lnTo>
                  <a:lnTo>
                    <a:pt x="267144" y="172926"/>
                  </a:lnTo>
                  <a:lnTo>
                    <a:pt x="295752" y="153639"/>
                  </a:lnTo>
                  <a:lnTo>
                    <a:pt x="315039" y="125031"/>
                  </a:lnTo>
                  <a:lnTo>
                    <a:pt x="322112" y="89999"/>
                  </a:lnTo>
                  <a:lnTo>
                    <a:pt x="315039" y="54967"/>
                  </a:lnTo>
                  <a:lnTo>
                    <a:pt x="295752" y="26360"/>
                  </a:lnTo>
                  <a:lnTo>
                    <a:pt x="267144" y="7072"/>
                  </a:lnTo>
                  <a:lnTo>
                    <a:pt x="232112" y="0"/>
                  </a:lnTo>
                  <a:close/>
                </a:path>
              </a:pathLst>
            </a:custGeom>
            <a:solidFill>
              <a:srgbClr val="B1C1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576492" y="4570476"/>
            <a:ext cx="1037590" cy="62087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08585">
              <a:lnSpc>
                <a:spcPct val="98700"/>
              </a:lnSpc>
              <a:spcBef>
                <a:spcPts val="110"/>
              </a:spcBef>
            </a:pPr>
            <a:r>
              <a:rPr sz="800" b="1" spc="-25" dirty="0">
                <a:solidFill>
                  <a:srgbClr val="4756A0"/>
                </a:solidFill>
                <a:latin typeface="Arial"/>
                <a:cs typeface="Arial"/>
              </a:rPr>
              <a:t>объём</a:t>
            </a:r>
            <a:r>
              <a:rPr sz="800" b="1" spc="-2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4756A0"/>
                </a:solidFill>
                <a:latin typeface="Arial"/>
                <a:cs typeface="Arial"/>
              </a:rPr>
              <a:t>розничного</a:t>
            </a:r>
            <a:r>
              <a:rPr sz="800" b="1" spc="-10" dirty="0">
                <a:solidFill>
                  <a:srgbClr val="4756A0"/>
                </a:solidFill>
                <a:latin typeface="Arial"/>
                <a:cs typeface="Arial"/>
              </a:rPr>
              <a:t> товарооборота </a:t>
            </a:r>
            <a:r>
              <a:rPr sz="800" dirty="0">
                <a:solidFill>
                  <a:srgbClr val="4756A0"/>
                </a:solidFill>
                <a:latin typeface="Microsoft Sans Serif"/>
                <a:cs typeface="Microsoft Sans Serif"/>
              </a:rPr>
              <a:t>млрд</a:t>
            </a:r>
            <a:r>
              <a:rPr sz="800" spc="-35" dirty="0">
                <a:solidFill>
                  <a:srgbClr val="4756A0"/>
                </a:solidFill>
                <a:latin typeface="Microsoft Sans Serif"/>
                <a:cs typeface="Microsoft Sans Serif"/>
              </a:rPr>
              <a:t> </a:t>
            </a:r>
            <a:r>
              <a:rPr sz="800" spc="-20" dirty="0">
                <a:solidFill>
                  <a:srgbClr val="4756A0"/>
                </a:solidFill>
                <a:latin typeface="Microsoft Sans Serif"/>
                <a:cs typeface="Microsoft Sans Serif"/>
              </a:rPr>
              <a:t>руб.</a:t>
            </a:r>
            <a:endParaRPr sz="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800" dirty="0">
              <a:latin typeface="Microsoft Sans Serif"/>
              <a:cs typeface="Microsoft Sans Serif"/>
            </a:endParaRPr>
          </a:p>
          <a:p>
            <a:pPr marL="99060">
              <a:lnSpc>
                <a:spcPct val="100000"/>
              </a:lnSpc>
              <a:tabLst>
                <a:tab pos="517525" algn="l"/>
                <a:tab pos="918210" algn="l"/>
              </a:tabLst>
            </a:pP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lang="ru-RU" sz="600" b="1" spc="-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ru-RU" sz="6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ru-RU" sz="600" b="1" spc="-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ru-RU" sz="6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ru-RU" sz="600" b="1" spc="-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085528" y="3336777"/>
            <a:ext cx="1120775" cy="185420"/>
            <a:chOff x="1085528" y="3336777"/>
            <a:chExt cx="1120775" cy="185420"/>
          </a:xfrm>
        </p:grpSpPr>
        <p:sp>
          <p:nvSpPr>
            <p:cNvPr id="55" name="object 55"/>
            <p:cNvSpPr/>
            <p:nvPr/>
          </p:nvSpPr>
          <p:spPr>
            <a:xfrm>
              <a:off x="1085528" y="3341847"/>
              <a:ext cx="322580" cy="180340"/>
            </a:xfrm>
            <a:custGeom>
              <a:avLst/>
              <a:gdLst/>
              <a:ahLst/>
              <a:cxnLst/>
              <a:rect l="l" t="t" r="r" b="b"/>
              <a:pathLst>
                <a:path w="322580" h="180339">
                  <a:moveTo>
                    <a:pt x="232113" y="0"/>
                  </a:moveTo>
                  <a:lnTo>
                    <a:pt x="90000" y="0"/>
                  </a:lnTo>
                  <a:lnTo>
                    <a:pt x="54967" y="7072"/>
                  </a:lnTo>
                  <a:lnTo>
                    <a:pt x="26360" y="26360"/>
                  </a:lnTo>
                  <a:lnTo>
                    <a:pt x="7072" y="54968"/>
                  </a:lnTo>
                  <a:lnTo>
                    <a:pt x="0" y="89999"/>
                  </a:lnTo>
                  <a:lnTo>
                    <a:pt x="7072" y="125032"/>
                  </a:lnTo>
                  <a:lnTo>
                    <a:pt x="26360" y="153640"/>
                  </a:lnTo>
                  <a:lnTo>
                    <a:pt x="54967" y="172928"/>
                  </a:lnTo>
                  <a:lnTo>
                    <a:pt x="90000" y="180000"/>
                  </a:lnTo>
                  <a:lnTo>
                    <a:pt x="232112" y="180000"/>
                  </a:lnTo>
                  <a:lnTo>
                    <a:pt x="267144" y="172928"/>
                  </a:lnTo>
                  <a:lnTo>
                    <a:pt x="295752" y="153640"/>
                  </a:lnTo>
                  <a:lnTo>
                    <a:pt x="315039" y="125032"/>
                  </a:lnTo>
                  <a:lnTo>
                    <a:pt x="322113" y="90001"/>
                  </a:lnTo>
                  <a:lnTo>
                    <a:pt x="315040" y="54968"/>
                  </a:lnTo>
                  <a:lnTo>
                    <a:pt x="295753" y="26360"/>
                  </a:lnTo>
                  <a:lnTo>
                    <a:pt x="267145" y="7072"/>
                  </a:lnTo>
                  <a:lnTo>
                    <a:pt x="23211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83735" y="3336777"/>
              <a:ext cx="322580" cy="180340"/>
            </a:xfrm>
            <a:custGeom>
              <a:avLst/>
              <a:gdLst/>
              <a:ahLst/>
              <a:cxnLst/>
              <a:rect l="l" t="t" r="r" b="b"/>
              <a:pathLst>
                <a:path w="322580" h="180339">
                  <a:moveTo>
                    <a:pt x="232112" y="0"/>
                  </a:moveTo>
                  <a:lnTo>
                    <a:pt x="89999" y="0"/>
                  </a:lnTo>
                  <a:lnTo>
                    <a:pt x="54967" y="7072"/>
                  </a:lnTo>
                  <a:lnTo>
                    <a:pt x="26360" y="26359"/>
                  </a:lnTo>
                  <a:lnTo>
                    <a:pt x="7072" y="54967"/>
                  </a:lnTo>
                  <a:lnTo>
                    <a:pt x="0" y="89999"/>
                  </a:lnTo>
                  <a:lnTo>
                    <a:pt x="7072" y="125031"/>
                  </a:lnTo>
                  <a:lnTo>
                    <a:pt x="26360" y="153639"/>
                  </a:lnTo>
                  <a:lnTo>
                    <a:pt x="54967" y="172926"/>
                  </a:lnTo>
                  <a:lnTo>
                    <a:pt x="89999" y="179999"/>
                  </a:lnTo>
                  <a:lnTo>
                    <a:pt x="232112" y="179999"/>
                  </a:lnTo>
                  <a:lnTo>
                    <a:pt x="267144" y="172926"/>
                  </a:lnTo>
                  <a:lnTo>
                    <a:pt x="295752" y="153639"/>
                  </a:lnTo>
                  <a:lnTo>
                    <a:pt x="315039" y="125031"/>
                  </a:lnTo>
                  <a:lnTo>
                    <a:pt x="322112" y="89999"/>
                  </a:lnTo>
                  <a:lnTo>
                    <a:pt x="315040" y="54967"/>
                  </a:lnTo>
                  <a:lnTo>
                    <a:pt x="295752" y="26359"/>
                  </a:lnTo>
                  <a:lnTo>
                    <a:pt x="267145" y="7072"/>
                  </a:lnTo>
                  <a:lnTo>
                    <a:pt x="232112" y="0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483107" y="3341847"/>
              <a:ext cx="322580" cy="180340"/>
            </a:xfrm>
            <a:custGeom>
              <a:avLst/>
              <a:gdLst/>
              <a:ahLst/>
              <a:cxnLst/>
              <a:rect l="l" t="t" r="r" b="b"/>
              <a:pathLst>
                <a:path w="322580" h="180339">
                  <a:moveTo>
                    <a:pt x="232112" y="0"/>
                  </a:moveTo>
                  <a:lnTo>
                    <a:pt x="89999" y="0"/>
                  </a:lnTo>
                  <a:lnTo>
                    <a:pt x="54967" y="7072"/>
                  </a:lnTo>
                  <a:lnTo>
                    <a:pt x="26360" y="26360"/>
                  </a:lnTo>
                  <a:lnTo>
                    <a:pt x="7072" y="54968"/>
                  </a:lnTo>
                  <a:lnTo>
                    <a:pt x="0" y="89999"/>
                  </a:lnTo>
                  <a:lnTo>
                    <a:pt x="7072" y="125032"/>
                  </a:lnTo>
                  <a:lnTo>
                    <a:pt x="26360" y="153640"/>
                  </a:lnTo>
                  <a:lnTo>
                    <a:pt x="54967" y="172928"/>
                  </a:lnTo>
                  <a:lnTo>
                    <a:pt x="89999" y="180000"/>
                  </a:lnTo>
                  <a:lnTo>
                    <a:pt x="232112" y="180000"/>
                  </a:lnTo>
                  <a:lnTo>
                    <a:pt x="267144" y="172928"/>
                  </a:lnTo>
                  <a:lnTo>
                    <a:pt x="295752" y="153640"/>
                  </a:lnTo>
                  <a:lnTo>
                    <a:pt x="315039" y="125032"/>
                  </a:lnTo>
                  <a:lnTo>
                    <a:pt x="322112" y="89999"/>
                  </a:lnTo>
                  <a:lnTo>
                    <a:pt x="315039" y="54968"/>
                  </a:lnTo>
                  <a:lnTo>
                    <a:pt x="295751" y="26360"/>
                  </a:lnTo>
                  <a:lnTo>
                    <a:pt x="267144" y="7072"/>
                  </a:lnTo>
                  <a:lnTo>
                    <a:pt x="232112" y="0"/>
                  </a:lnTo>
                  <a:close/>
                </a:path>
              </a:pathLst>
            </a:custGeom>
            <a:solidFill>
              <a:srgbClr val="B1C1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072828" y="3003803"/>
            <a:ext cx="11855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5"/>
              </a:lnSpc>
              <a:spcBef>
                <a:spcPts val="100"/>
              </a:spcBef>
            </a:pPr>
            <a:r>
              <a:rPr sz="800" b="1" spc="-30" dirty="0">
                <a:solidFill>
                  <a:srgbClr val="4756A0"/>
                </a:solidFill>
                <a:latin typeface="Arial"/>
                <a:cs typeface="Arial"/>
              </a:rPr>
              <a:t>средний</a:t>
            </a:r>
            <a:r>
              <a:rPr sz="800" b="1" spc="-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4756A0"/>
                </a:solidFill>
                <a:latin typeface="Arial"/>
                <a:cs typeface="Arial"/>
              </a:rPr>
              <a:t>размер</a:t>
            </a:r>
            <a:r>
              <a:rPr sz="800" b="1" spc="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4756A0"/>
                </a:solidFill>
                <a:latin typeface="Arial"/>
                <a:cs typeface="Arial"/>
              </a:rPr>
              <a:t>пенсии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ts val="925"/>
              </a:lnSpc>
            </a:pPr>
            <a:r>
              <a:rPr sz="800" spc="-20" dirty="0">
                <a:solidFill>
                  <a:srgbClr val="4756A0"/>
                </a:solidFill>
                <a:latin typeface="Microsoft Sans Serif"/>
                <a:cs typeface="Microsoft Sans Serif"/>
              </a:rPr>
              <a:t>руб.</a:t>
            </a:r>
            <a:endParaRPr sz="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800" dirty="0">
              <a:latin typeface="Microsoft Sans Serif"/>
              <a:cs typeface="Microsoft Sans Serif"/>
            </a:endParaRPr>
          </a:p>
          <a:p>
            <a:pPr marL="55880">
              <a:lnSpc>
                <a:spcPct val="100000"/>
              </a:lnSpc>
              <a:tabLst>
                <a:tab pos="453390" algn="l"/>
                <a:tab pos="854075" algn="l"/>
              </a:tabLst>
            </a:pP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6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600" b="1" spc="-2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ru-RU" sz="600" b="1" spc="-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19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600" b="1" spc="-2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ru-RU" sz="900" b="1" baseline="4629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900" b="1" spc="-30" baseline="46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900" b="1" spc="-30" baseline="4629" dirty="0">
                <a:solidFill>
                  <a:srgbClr val="FFFFFF"/>
                </a:solidFill>
                <a:latin typeface="Arial"/>
                <a:cs typeface="Arial"/>
              </a:rPr>
              <a:t>370</a:t>
            </a:r>
            <a:endParaRPr sz="900" baseline="4629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219236" y="5128260"/>
            <a:ext cx="590550" cy="26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25"/>
              </a:lnSpc>
              <a:spcBef>
                <a:spcPts val="100"/>
              </a:spcBef>
            </a:pPr>
            <a:r>
              <a:rPr sz="800" b="1" spc="-30" dirty="0">
                <a:solidFill>
                  <a:srgbClr val="4756A0"/>
                </a:solidFill>
                <a:latin typeface="Arial"/>
                <a:cs typeface="Arial"/>
              </a:rPr>
              <a:t>средняя</a:t>
            </a:r>
            <a:r>
              <a:rPr sz="800" b="1" spc="1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4756A0"/>
                </a:solidFill>
                <a:latin typeface="Arial"/>
                <a:cs typeface="Arial"/>
              </a:rPr>
              <a:t>з/п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25"/>
              </a:lnSpc>
            </a:pPr>
            <a:r>
              <a:rPr sz="800" spc="-20" dirty="0">
                <a:solidFill>
                  <a:srgbClr val="4756A0"/>
                </a:solidFill>
                <a:latin typeface="Microsoft Sans Serif"/>
                <a:cs typeface="Microsoft Sans Serif"/>
              </a:rPr>
              <a:t>руб.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231936" y="5473283"/>
            <a:ext cx="1120775" cy="185420"/>
            <a:chOff x="3231936" y="5473283"/>
            <a:chExt cx="1120775" cy="185420"/>
          </a:xfrm>
        </p:grpSpPr>
        <p:sp>
          <p:nvSpPr>
            <p:cNvPr id="61" name="object 61"/>
            <p:cNvSpPr/>
            <p:nvPr/>
          </p:nvSpPr>
          <p:spPr>
            <a:xfrm>
              <a:off x="3231936" y="5478353"/>
              <a:ext cx="322580" cy="180340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113" y="0"/>
                  </a:moveTo>
                  <a:lnTo>
                    <a:pt x="89999" y="0"/>
                  </a:lnTo>
                  <a:lnTo>
                    <a:pt x="54967" y="7072"/>
                  </a:lnTo>
                  <a:lnTo>
                    <a:pt x="26360" y="26360"/>
                  </a:lnTo>
                  <a:lnTo>
                    <a:pt x="7072" y="54968"/>
                  </a:lnTo>
                  <a:lnTo>
                    <a:pt x="0" y="89999"/>
                  </a:lnTo>
                  <a:lnTo>
                    <a:pt x="7072" y="125033"/>
                  </a:lnTo>
                  <a:lnTo>
                    <a:pt x="26360" y="153640"/>
                  </a:lnTo>
                  <a:lnTo>
                    <a:pt x="54969" y="172928"/>
                  </a:lnTo>
                  <a:lnTo>
                    <a:pt x="89999" y="180000"/>
                  </a:lnTo>
                  <a:lnTo>
                    <a:pt x="232114" y="180000"/>
                  </a:lnTo>
                  <a:lnTo>
                    <a:pt x="267145" y="172927"/>
                  </a:lnTo>
                  <a:lnTo>
                    <a:pt x="295753" y="153640"/>
                  </a:lnTo>
                  <a:lnTo>
                    <a:pt x="315041" y="125032"/>
                  </a:lnTo>
                  <a:lnTo>
                    <a:pt x="322113" y="89999"/>
                  </a:lnTo>
                  <a:lnTo>
                    <a:pt x="315040" y="54968"/>
                  </a:lnTo>
                  <a:lnTo>
                    <a:pt x="295753" y="26360"/>
                  </a:lnTo>
                  <a:lnTo>
                    <a:pt x="267145" y="7072"/>
                  </a:lnTo>
                  <a:lnTo>
                    <a:pt x="23211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030143" y="5473283"/>
              <a:ext cx="322580" cy="180340"/>
            </a:xfrm>
            <a:custGeom>
              <a:avLst/>
              <a:gdLst/>
              <a:ahLst/>
              <a:cxnLst/>
              <a:rect l="l" t="t" r="r" b="b"/>
              <a:pathLst>
                <a:path w="322579" h="180339">
                  <a:moveTo>
                    <a:pt x="232112" y="0"/>
                  </a:moveTo>
                  <a:lnTo>
                    <a:pt x="89999" y="0"/>
                  </a:lnTo>
                  <a:lnTo>
                    <a:pt x="54967" y="7072"/>
                  </a:lnTo>
                  <a:lnTo>
                    <a:pt x="26360" y="26359"/>
                  </a:lnTo>
                  <a:lnTo>
                    <a:pt x="7072" y="54967"/>
                  </a:lnTo>
                  <a:lnTo>
                    <a:pt x="0" y="89999"/>
                  </a:lnTo>
                  <a:lnTo>
                    <a:pt x="7072" y="125031"/>
                  </a:lnTo>
                  <a:lnTo>
                    <a:pt x="26360" y="153639"/>
                  </a:lnTo>
                  <a:lnTo>
                    <a:pt x="54969" y="172927"/>
                  </a:lnTo>
                  <a:lnTo>
                    <a:pt x="89999" y="179999"/>
                  </a:lnTo>
                  <a:lnTo>
                    <a:pt x="232114" y="179999"/>
                  </a:lnTo>
                  <a:lnTo>
                    <a:pt x="267145" y="172926"/>
                  </a:lnTo>
                  <a:lnTo>
                    <a:pt x="295752" y="153639"/>
                  </a:lnTo>
                  <a:lnTo>
                    <a:pt x="315040" y="125031"/>
                  </a:lnTo>
                  <a:lnTo>
                    <a:pt x="322112" y="89999"/>
                  </a:lnTo>
                  <a:lnTo>
                    <a:pt x="315039" y="54967"/>
                  </a:lnTo>
                  <a:lnTo>
                    <a:pt x="295752" y="26359"/>
                  </a:lnTo>
                  <a:lnTo>
                    <a:pt x="267144" y="7072"/>
                  </a:lnTo>
                  <a:lnTo>
                    <a:pt x="232112" y="0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4061024" y="5504179"/>
            <a:ext cx="26035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lang="ru-RU" sz="6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600" b="1" spc="-20" dirty="0">
                <a:solidFill>
                  <a:srgbClr val="FFFFFF"/>
                </a:solidFill>
                <a:latin typeface="Arial"/>
                <a:cs typeface="Arial"/>
              </a:rPr>
              <a:t>713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629515" y="5478353"/>
            <a:ext cx="322580" cy="180340"/>
          </a:xfrm>
          <a:custGeom>
            <a:avLst/>
            <a:gdLst/>
            <a:ahLst/>
            <a:cxnLst/>
            <a:rect l="l" t="t" r="r" b="b"/>
            <a:pathLst>
              <a:path w="322579" h="180339">
                <a:moveTo>
                  <a:pt x="232112" y="0"/>
                </a:moveTo>
                <a:lnTo>
                  <a:pt x="89999" y="0"/>
                </a:lnTo>
                <a:lnTo>
                  <a:pt x="54967" y="7072"/>
                </a:lnTo>
                <a:lnTo>
                  <a:pt x="26360" y="26360"/>
                </a:lnTo>
                <a:lnTo>
                  <a:pt x="7072" y="54968"/>
                </a:lnTo>
                <a:lnTo>
                  <a:pt x="0" y="89999"/>
                </a:lnTo>
                <a:lnTo>
                  <a:pt x="7072" y="125033"/>
                </a:lnTo>
                <a:lnTo>
                  <a:pt x="26360" y="153640"/>
                </a:lnTo>
                <a:lnTo>
                  <a:pt x="54969" y="172928"/>
                </a:lnTo>
                <a:lnTo>
                  <a:pt x="89999" y="180000"/>
                </a:lnTo>
                <a:lnTo>
                  <a:pt x="232114" y="180000"/>
                </a:lnTo>
                <a:lnTo>
                  <a:pt x="267145" y="172927"/>
                </a:lnTo>
                <a:lnTo>
                  <a:pt x="295752" y="153640"/>
                </a:lnTo>
                <a:lnTo>
                  <a:pt x="315039" y="125032"/>
                </a:lnTo>
                <a:lnTo>
                  <a:pt x="322112" y="89999"/>
                </a:lnTo>
                <a:lnTo>
                  <a:pt x="315039" y="54968"/>
                </a:lnTo>
                <a:lnTo>
                  <a:pt x="295751" y="26360"/>
                </a:lnTo>
                <a:lnTo>
                  <a:pt x="267144" y="7072"/>
                </a:lnTo>
                <a:lnTo>
                  <a:pt x="232112" y="0"/>
                </a:lnTo>
                <a:close/>
              </a:path>
            </a:pathLst>
          </a:custGeom>
          <a:solidFill>
            <a:srgbClr val="B1C1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262817" y="5510276"/>
            <a:ext cx="65849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0209" algn="l"/>
              </a:tabLst>
            </a:pP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ru-RU" sz="6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600" b="1" spc="-20" dirty="0">
                <a:solidFill>
                  <a:srgbClr val="FFFFFF"/>
                </a:solidFill>
                <a:latin typeface="Arial"/>
                <a:cs typeface="Arial"/>
              </a:rPr>
              <a:t>000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4</a:t>
            </a:r>
            <a:r>
              <a:rPr lang="ru-RU" sz="6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600" b="1" spc="-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lang="ru-RU" sz="600" b="1" spc="-2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2757301" y="2540789"/>
            <a:ext cx="1971675" cy="2065020"/>
            <a:chOff x="2757301" y="2540789"/>
            <a:chExt cx="1971675" cy="2065020"/>
          </a:xfrm>
        </p:grpSpPr>
        <p:sp>
          <p:nvSpPr>
            <p:cNvPr id="67" name="object 67"/>
            <p:cNvSpPr/>
            <p:nvPr/>
          </p:nvSpPr>
          <p:spPr>
            <a:xfrm>
              <a:off x="2884831" y="3059656"/>
              <a:ext cx="1412240" cy="1292860"/>
            </a:xfrm>
            <a:custGeom>
              <a:avLst/>
              <a:gdLst/>
              <a:ahLst/>
              <a:cxnLst/>
              <a:rect l="l" t="t" r="r" b="b"/>
              <a:pathLst>
                <a:path w="1412239" h="1292860">
                  <a:moveTo>
                    <a:pt x="198335" y="277485"/>
                  </a:moveTo>
                  <a:lnTo>
                    <a:pt x="854784" y="0"/>
                  </a:lnTo>
                  <a:lnTo>
                    <a:pt x="1412104" y="313302"/>
                  </a:lnTo>
                  <a:lnTo>
                    <a:pt x="1397799" y="952046"/>
                  </a:lnTo>
                  <a:lnTo>
                    <a:pt x="856366" y="1292789"/>
                  </a:lnTo>
                  <a:lnTo>
                    <a:pt x="0" y="1152014"/>
                  </a:lnTo>
                  <a:lnTo>
                    <a:pt x="198335" y="277485"/>
                  </a:lnTo>
                  <a:close/>
                </a:path>
              </a:pathLst>
            </a:custGeom>
            <a:ln w="1269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763651" y="2950280"/>
              <a:ext cx="1633855" cy="1488440"/>
            </a:xfrm>
            <a:custGeom>
              <a:avLst/>
              <a:gdLst/>
              <a:ahLst/>
              <a:cxnLst/>
              <a:rect l="l" t="t" r="r" b="b"/>
              <a:pathLst>
                <a:path w="1633854" h="1488439">
                  <a:moveTo>
                    <a:pt x="0" y="185471"/>
                  </a:moveTo>
                  <a:lnTo>
                    <a:pt x="972751" y="0"/>
                  </a:lnTo>
                  <a:lnTo>
                    <a:pt x="1633588" y="370812"/>
                  </a:lnTo>
                  <a:lnTo>
                    <a:pt x="1579026" y="1101570"/>
                  </a:lnTo>
                  <a:lnTo>
                    <a:pt x="980084" y="1488322"/>
                  </a:lnTo>
                  <a:lnTo>
                    <a:pt x="290494" y="1152013"/>
                  </a:lnTo>
                  <a:lnTo>
                    <a:pt x="0" y="185471"/>
                  </a:lnTo>
                  <a:close/>
                </a:path>
              </a:pathLst>
            </a:custGeom>
            <a:ln w="12699">
              <a:solidFill>
                <a:srgbClr val="B1C1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35714" y="2547139"/>
              <a:ext cx="1887220" cy="2052320"/>
            </a:xfrm>
            <a:custGeom>
              <a:avLst/>
              <a:gdLst/>
              <a:ahLst/>
              <a:cxnLst/>
              <a:rect l="l" t="t" r="r" b="b"/>
              <a:pathLst>
                <a:path w="1887220" h="2052320">
                  <a:moveTo>
                    <a:pt x="0" y="645546"/>
                  </a:moveTo>
                  <a:lnTo>
                    <a:pt x="903740" y="0"/>
                  </a:lnTo>
                  <a:lnTo>
                    <a:pt x="1886629" y="595098"/>
                  </a:lnTo>
                  <a:lnTo>
                    <a:pt x="1579026" y="1555895"/>
                  </a:lnTo>
                  <a:lnTo>
                    <a:pt x="911073" y="2051914"/>
                  </a:lnTo>
                  <a:lnTo>
                    <a:pt x="152471" y="1600587"/>
                  </a:lnTo>
                  <a:lnTo>
                    <a:pt x="0" y="645546"/>
                  </a:lnTo>
                  <a:close/>
                </a:path>
              </a:pathLst>
            </a:custGeom>
            <a:ln w="12699">
              <a:solidFill>
                <a:srgbClr val="4756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14316" y="6342379"/>
            <a:ext cx="211455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i="1" dirty="0">
                <a:solidFill>
                  <a:srgbClr val="A6A6A6"/>
                </a:solidFill>
                <a:latin typeface="Arial"/>
                <a:cs typeface="Arial"/>
              </a:rPr>
              <a:t>*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ftr" sz="quarter" idx="5"/>
          </p:nvPr>
        </p:nvSpPr>
        <p:spPr>
          <a:xfrm>
            <a:off x="614316" y="6603972"/>
            <a:ext cx="4026535" cy="24942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10" dirty="0"/>
              <a:t> </a:t>
            </a:r>
            <a:r>
              <a:rPr spc="-20" dirty="0"/>
              <a:t>ПРОФИЛЬ</a:t>
            </a:r>
            <a:r>
              <a:rPr spc="10" dirty="0"/>
              <a:t> </a:t>
            </a:r>
            <a:r>
              <a:rPr lang="ru-RU" spc="10" dirty="0"/>
              <a:t>М</a:t>
            </a:r>
            <a:r>
              <a:rPr lang="ru-RU" dirty="0"/>
              <a:t>АНСКОГО</a:t>
            </a:r>
            <a:r>
              <a:rPr lang="ru-RU" spc="15" dirty="0"/>
              <a:t> Р</a:t>
            </a:r>
            <a:r>
              <a:rPr lang="ru-RU" spc="-10" dirty="0"/>
              <a:t>АЙОНА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10" dirty="0"/>
          </a:p>
        </p:txBody>
      </p:sp>
      <p:sp>
        <p:nvSpPr>
          <p:cNvPr id="73" name="object 73"/>
          <p:cNvSpPr txBox="1"/>
          <p:nvPr/>
        </p:nvSpPr>
        <p:spPr>
          <a:xfrm>
            <a:off x="8165560" y="6603972"/>
            <a:ext cx="1377950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20" dirty="0">
                <a:latin typeface="Microsoft Sans Serif"/>
                <a:cs typeface="Microsoft Sans Serif"/>
              </a:rPr>
              <a:t>ССЫЛКА</a:t>
            </a:r>
            <a:r>
              <a:rPr sz="800" spc="-5" dirty="0">
                <a:latin typeface="Microsoft Sans Serif"/>
                <a:cs typeface="Microsoft Sans Serif"/>
              </a:rPr>
              <a:t> </a:t>
            </a:r>
            <a:r>
              <a:rPr sz="800" dirty="0">
                <a:latin typeface="Microsoft Sans Serif"/>
                <a:cs typeface="Microsoft Sans Serif"/>
              </a:rPr>
              <a:t>НА </a:t>
            </a:r>
            <a:r>
              <a:rPr sz="800" spc="-10" dirty="0">
                <a:latin typeface="Microsoft Sans Serif"/>
                <a:cs typeface="Microsoft Sans Serif"/>
              </a:rPr>
              <a:t>ИНСТРУКЦИЮ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71" name="object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СОЦИАЛЬНО-</a:t>
            </a:r>
            <a:r>
              <a:rPr dirty="0"/>
              <a:t>ЭКОНОМИЧЕСКИЕ</a:t>
            </a:r>
            <a:r>
              <a:rPr spc="-60" dirty="0"/>
              <a:t> </a:t>
            </a:r>
            <a:r>
              <a:rPr spc="-10" dirty="0"/>
              <a:t>ПОКАЗАТЕЛИ</a:t>
            </a:r>
          </a:p>
          <a:p>
            <a:pPr marL="12065">
              <a:lnSpc>
                <a:spcPct val="100000"/>
              </a:lnSpc>
              <a:spcBef>
                <a:spcPts val="25"/>
              </a:spcBef>
            </a:pPr>
            <a:r>
              <a:rPr lang="ru-RU" b="0" spc="-10" dirty="0">
                <a:latin typeface="Microsoft Sans Serif"/>
                <a:cs typeface="Microsoft Sans Serif"/>
              </a:rPr>
              <a:t>М</a:t>
            </a:r>
            <a:r>
              <a:rPr b="0" spc="-10" dirty="0">
                <a:latin typeface="Microsoft Sans Serif"/>
                <a:cs typeface="Microsoft Sans Serif"/>
              </a:rPr>
              <a:t>АН</a:t>
            </a:r>
            <a:r>
              <a:rPr lang="ru-RU" b="0" spc="-10" dirty="0">
                <a:latin typeface="Microsoft Sans Serif"/>
                <a:cs typeface="Microsoft Sans Serif"/>
              </a:rPr>
              <a:t>СК</a:t>
            </a:r>
            <a:r>
              <a:rPr b="0" spc="-10" dirty="0">
                <a:latin typeface="Microsoft Sans Serif"/>
                <a:cs typeface="Microsoft Sans Serif"/>
              </a:rPr>
              <a:t>ОГО</a:t>
            </a:r>
            <a:r>
              <a:rPr b="0" spc="-50" dirty="0">
                <a:latin typeface="Microsoft Sans Serif"/>
                <a:cs typeface="Microsoft Sans Serif"/>
              </a:rPr>
              <a:t> </a:t>
            </a:r>
            <a:r>
              <a:rPr lang="ru-RU" b="0" spc="-50" dirty="0">
                <a:latin typeface="Microsoft Sans Serif"/>
                <a:cs typeface="Microsoft Sans Serif"/>
              </a:rPr>
              <a:t>Р</a:t>
            </a:r>
            <a:r>
              <a:rPr b="0" spc="-30" dirty="0">
                <a:latin typeface="Microsoft Sans Serif"/>
                <a:cs typeface="Microsoft Sans Serif"/>
              </a:rPr>
              <a:t>А</a:t>
            </a:r>
            <a:r>
              <a:rPr lang="ru-RU" b="0" spc="-30" dirty="0">
                <a:latin typeface="Microsoft Sans Serif"/>
                <a:cs typeface="Microsoft Sans Serif"/>
              </a:rPr>
              <a:t>ЙО</a:t>
            </a:r>
            <a:r>
              <a:rPr b="0" spc="-30" dirty="0">
                <a:latin typeface="Microsoft Sans Serif"/>
                <a:cs typeface="Microsoft Sans Serif"/>
              </a:rPr>
              <a:t>Н</a:t>
            </a:r>
            <a:r>
              <a:rPr b="0" spc="-35" dirty="0">
                <a:latin typeface="Microsoft Sans Serif"/>
                <a:cs typeface="Microsoft Sans Serif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3954" y="3931822"/>
            <a:ext cx="2160270" cy="2376170"/>
            <a:chOff x="7623954" y="3931822"/>
            <a:chExt cx="2160270" cy="2376170"/>
          </a:xfrm>
        </p:grpSpPr>
        <p:sp>
          <p:nvSpPr>
            <p:cNvPr id="3" name="object 3"/>
            <p:cNvSpPr/>
            <p:nvPr/>
          </p:nvSpPr>
          <p:spPr>
            <a:xfrm>
              <a:off x="7623954" y="3931822"/>
              <a:ext cx="2160270" cy="2376170"/>
            </a:xfrm>
            <a:custGeom>
              <a:avLst/>
              <a:gdLst/>
              <a:ahLst/>
              <a:cxnLst/>
              <a:rect l="l" t="t" r="r" b="b"/>
              <a:pathLst>
                <a:path w="2160270" h="2376170">
                  <a:moveTo>
                    <a:pt x="1888380" y="0"/>
                  </a:moveTo>
                  <a:lnTo>
                    <a:pt x="271618" y="0"/>
                  </a:lnTo>
                  <a:lnTo>
                    <a:pt x="222794" y="4376"/>
                  </a:lnTo>
                  <a:lnTo>
                    <a:pt x="176842" y="16993"/>
                  </a:lnTo>
                  <a:lnTo>
                    <a:pt x="134527" y="37083"/>
                  </a:lnTo>
                  <a:lnTo>
                    <a:pt x="96618" y="63881"/>
                  </a:lnTo>
                  <a:lnTo>
                    <a:pt x="63881" y="96618"/>
                  </a:lnTo>
                  <a:lnTo>
                    <a:pt x="37083" y="134527"/>
                  </a:lnTo>
                  <a:lnTo>
                    <a:pt x="16993" y="176842"/>
                  </a:lnTo>
                  <a:lnTo>
                    <a:pt x="4376" y="222794"/>
                  </a:lnTo>
                  <a:lnTo>
                    <a:pt x="0" y="271618"/>
                  </a:lnTo>
                  <a:lnTo>
                    <a:pt x="0" y="2104381"/>
                  </a:lnTo>
                  <a:lnTo>
                    <a:pt x="4376" y="2153204"/>
                  </a:lnTo>
                  <a:lnTo>
                    <a:pt x="16993" y="2199157"/>
                  </a:lnTo>
                  <a:lnTo>
                    <a:pt x="37083" y="2241472"/>
                  </a:lnTo>
                  <a:lnTo>
                    <a:pt x="63881" y="2279381"/>
                  </a:lnTo>
                  <a:lnTo>
                    <a:pt x="96618" y="2312118"/>
                  </a:lnTo>
                  <a:lnTo>
                    <a:pt x="134527" y="2338915"/>
                  </a:lnTo>
                  <a:lnTo>
                    <a:pt x="176842" y="2359006"/>
                  </a:lnTo>
                  <a:lnTo>
                    <a:pt x="222794" y="2371623"/>
                  </a:lnTo>
                  <a:lnTo>
                    <a:pt x="271618" y="2375999"/>
                  </a:lnTo>
                  <a:lnTo>
                    <a:pt x="1888380" y="2375999"/>
                  </a:lnTo>
                  <a:lnTo>
                    <a:pt x="1937204" y="2371623"/>
                  </a:lnTo>
                  <a:lnTo>
                    <a:pt x="1983157" y="2359006"/>
                  </a:lnTo>
                  <a:lnTo>
                    <a:pt x="2025472" y="2338915"/>
                  </a:lnTo>
                  <a:lnTo>
                    <a:pt x="2063381" y="2312118"/>
                  </a:lnTo>
                  <a:lnTo>
                    <a:pt x="2096118" y="2279381"/>
                  </a:lnTo>
                  <a:lnTo>
                    <a:pt x="2122915" y="2241472"/>
                  </a:lnTo>
                  <a:lnTo>
                    <a:pt x="2143006" y="2199157"/>
                  </a:lnTo>
                  <a:lnTo>
                    <a:pt x="2155623" y="2153204"/>
                  </a:lnTo>
                  <a:lnTo>
                    <a:pt x="2159999" y="2104381"/>
                  </a:lnTo>
                  <a:lnTo>
                    <a:pt x="2159999" y="271618"/>
                  </a:lnTo>
                  <a:lnTo>
                    <a:pt x="2155623" y="222794"/>
                  </a:lnTo>
                  <a:lnTo>
                    <a:pt x="2143006" y="176842"/>
                  </a:lnTo>
                  <a:lnTo>
                    <a:pt x="2122915" y="134527"/>
                  </a:lnTo>
                  <a:lnTo>
                    <a:pt x="2096118" y="96618"/>
                  </a:lnTo>
                  <a:lnTo>
                    <a:pt x="2063381" y="63881"/>
                  </a:lnTo>
                  <a:lnTo>
                    <a:pt x="2025472" y="37083"/>
                  </a:lnTo>
                  <a:lnTo>
                    <a:pt x="1983157" y="16993"/>
                  </a:lnTo>
                  <a:lnTo>
                    <a:pt x="1937204" y="4376"/>
                  </a:lnTo>
                  <a:lnTo>
                    <a:pt x="188838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3309" y="5612436"/>
              <a:ext cx="624618" cy="180341"/>
            </a:xfrm>
            <a:custGeom>
              <a:avLst/>
              <a:gdLst/>
              <a:ahLst/>
              <a:cxnLst/>
              <a:rect l="l" t="t" r="r" b="b"/>
              <a:pathLst>
                <a:path w="520065" h="180339">
                  <a:moveTo>
                    <a:pt x="429804" y="0"/>
                  </a:moveTo>
                  <a:lnTo>
                    <a:pt x="89999" y="0"/>
                  </a:lnTo>
                  <a:lnTo>
                    <a:pt x="54967" y="7072"/>
                  </a:lnTo>
                  <a:lnTo>
                    <a:pt x="26360" y="26360"/>
                  </a:lnTo>
                  <a:lnTo>
                    <a:pt x="7072" y="54967"/>
                  </a:lnTo>
                  <a:lnTo>
                    <a:pt x="0" y="89999"/>
                  </a:lnTo>
                  <a:lnTo>
                    <a:pt x="7072" y="125032"/>
                  </a:lnTo>
                  <a:lnTo>
                    <a:pt x="26360" y="153639"/>
                  </a:lnTo>
                  <a:lnTo>
                    <a:pt x="54967" y="172927"/>
                  </a:lnTo>
                  <a:lnTo>
                    <a:pt x="89999" y="180000"/>
                  </a:lnTo>
                  <a:lnTo>
                    <a:pt x="429804" y="180000"/>
                  </a:lnTo>
                  <a:lnTo>
                    <a:pt x="464836" y="172927"/>
                  </a:lnTo>
                  <a:lnTo>
                    <a:pt x="493444" y="153639"/>
                  </a:lnTo>
                  <a:lnTo>
                    <a:pt x="512731" y="125032"/>
                  </a:lnTo>
                  <a:lnTo>
                    <a:pt x="519804" y="89999"/>
                  </a:lnTo>
                  <a:lnTo>
                    <a:pt x="512731" y="54967"/>
                  </a:lnTo>
                  <a:lnTo>
                    <a:pt x="493444" y="26360"/>
                  </a:lnTo>
                  <a:lnTo>
                    <a:pt x="464836" y="7072"/>
                  </a:lnTo>
                  <a:lnTo>
                    <a:pt x="429804" y="0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18111" y="5644388"/>
            <a:ext cx="624618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" b="1" spc="-30" dirty="0">
                <a:solidFill>
                  <a:srgbClr val="FFFFFF"/>
                </a:solidFill>
                <a:latin typeface="Arial"/>
                <a:cs typeface="Arial"/>
              </a:rPr>
              <a:t>28,5 тыс.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</a:rPr>
              <a:t>чел.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96222" y="1400274"/>
            <a:ext cx="4491990" cy="2376170"/>
            <a:chOff x="5296222" y="1400274"/>
            <a:chExt cx="4491990" cy="2376170"/>
          </a:xfrm>
        </p:grpSpPr>
        <p:sp>
          <p:nvSpPr>
            <p:cNvPr id="7" name="object 7"/>
            <p:cNvSpPr/>
            <p:nvPr/>
          </p:nvSpPr>
          <p:spPr>
            <a:xfrm>
              <a:off x="5296222" y="1847740"/>
              <a:ext cx="4491990" cy="1928495"/>
            </a:xfrm>
            <a:custGeom>
              <a:avLst/>
              <a:gdLst/>
              <a:ahLst/>
              <a:cxnLst/>
              <a:rect l="l" t="t" r="r" b="b"/>
              <a:pathLst>
                <a:path w="4491990" h="1928495">
                  <a:moveTo>
                    <a:pt x="4253919" y="0"/>
                  </a:moveTo>
                  <a:lnTo>
                    <a:pt x="237451" y="0"/>
                  </a:lnTo>
                  <a:lnTo>
                    <a:pt x="189597" y="4824"/>
                  </a:lnTo>
                  <a:lnTo>
                    <a:pt x="145025" y="18660"/>
                  </a:lnTo>
                  <a:lnTo>
                    <a:pt x="104690" y="40553"/>
                  </a:lnTo>
                  <a:lnTo>
                    <a:pt x="69548" y="69548"/>
                  </a:lnTo>
                  <a:lnTo>
                    <a:pt x="40553" y="104690"/>
                  </a:lnTo>
                  <a:lnTo>
                    <a:pt x="18660" y="145025"/>
                  </a:lnTo>
                  <a:lnTo>
                    <a:pt x="4824" y="189598"/>
                  </a:lnTo>
                  <a:lnTo>
                    <a:pt x="0" y="237453"/>
                  </a:lnTo>
                  <a:lnTo>
                    <a:pt x="0" y="1690715"/>
                  </a:lnTo>
                  <a:lnTo>
                    <a:pt x="4824" y="1738570"/>
                  </a:lnTo>
                  <a:lnTo>
                    <a:pt x="18660" y="1783142"/>
                  </a:lnTo>
                  <a:lnTo>
                    <a:pt x="40553" y="1823477"/>
                  </a:lnTo>
                  <a:lnTo>
                    <a:pt x="69548" y="1858620"/>
                  </a:lnTo>
                  <a:lnTo>
                    <a:pt x="104690" y="1887615"/>
                  </a:lnTo>
                  <a:lnTo>
                    <a:pt x="145025" y="1909508"/>
                  </a:lnTo>
                  <a:lnTo>
                    <a:pt x="189597" y="1923344"/>
                  </a:lnTo>
                  <a:lnTo>
                    <a:pt x="237451" y="1928168"/>
                  </a:lnTo>
                  <a:lnTo>
                    <a:pt x="4253919" y="1928168"/>
                  </a:lnTo>
                  <a:lnTo>
                    <a:pt x="4301774" y="1923344"/>
                  </a:lnTo>
                  <a:lnTo>
                    <a:pt x="4346346" y="1909508"/>
                  </a:lnTo>
                  <a:lnTo>
                    <a:pt x="4386681" y="1887615"/>
                  </a:lnTo>
                  <a:lnTo>
                    <a:pt x="4421823" y="1858620"/>
                  </a:lnTo>
                  <a:lnTo>
                    <a:pt x="4450818" y="1823477"/>
                  </a:lnTo>
                  <a:lnTo>
                    <a:pt x="4472711" y="1783142"/>
                  </a:lnTo>
                  <a:lnTo>
                    <a:pt x="4486547" y="1738570"/>
                  </a:lnTo>
                  <a:lnTo>
                    <a:pt x="4491371" y="1690715"/>
                  </a:lnTo>
                  <a:lnTo>
                    <a:pt x="4491371" y="237453"/>
                  </a:lnTo>
                  <a:lnTo>
                    <a:pt x="4486547" y="189598"/>
                  </a:lnTo>
                  <a:lnTo>
                    <a:pt x="4472711" y="145025"/>
                  </a:lnTo>
                  <a:lnTo>
                    <a:pt x="4450818" y="104690"/>
                  </a:lnTo>
                  <a:lnTo>
                    <a:pt x="4421823" y="69548"/>
                  </a:lnTo>
                  <a:lnTo>
                    <a:pt x="4386681" y="40553"/>
                  </a:lnTo>
                  <a:lnTo>
                    <a:pt x="4346346" y="18660"/>
                  </a:lnTo>
                  <a:lnTo>
                    <a:pt x="4301774" y="4824"/>
                  </a:lnTo>
                  <a:lnTo>
                    <a:pt x="425391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96225" y="1400274"/>
              <a:ext cx="4491990" cy="829310"/>
            </a:xfrm>
            <a:custGeom>
              <a:avLst/>
              <a:gdLst/>
              <a:ahLst/>
              <a:cxnLst/>
              <a:rect l="l" t="t" r="r" b="b"/>
              <a:pathLst>
                <a:path w="4491990" h="829310">
                  <a:moveTo>
                    <a:pt x="4237464" y="0"/>
                  </a:moveTo>
                  <a:lnTo>
                    <a:pt x="253906" y="0"/>
                  </a:lnTo>
                  <a:lnTo>
                    <a:pt x="208266" y="4090"/>
                  </a:lnTo>
                  <a:lnTo>
                    <a:pt x="165310" y="15885"/>
                  </a:lnTo>
                  <a:lnTo>
                    <a:pt x="125754" y="34666"/>
                  </a:lnTo>
                  <a:lnTo>
                    <a:pt x="90317" y="59716"/>
                  </a:lnTo>
                  <a:lnTo>
                    <a:pt x="59715" y="90318"/>
                  </a:lnTo>
                  <a:lnTo>
                    <a:pt x="34665" y="125756"/>
                  </a:lnTo>
                  <a:lnTo>
                    <a:pt x="15885" y="165311"/>
                  </a:lnTo>
                  <a:lnTo>
                    <a:pt x="4090" y="208268"/>
                  </a:lnTo>
                  <a:lnTo>
                    <a:pt x="0" y="253908"/>
                  </a:lnTo>
                  <a:lnTo>
                    <a:pt x="0" y="575310"/>
                  </a:lnTo>
                  <a:lnTo>
                    <a:pt x="4090" y="620950"/>
                  </a:lnTo>
                  <a:lnTo>
                    <a:pt x="15885" y="663906"/>
                  </a:lnTo>
                  <a:lnTo>
                    <a:pt x="34665" y="703462"/>
                  </a:lnTo>
                  <a:lnTo>
                    <a:pt x="59715" y="738899"/>
                  </a:lnTo>
                  <a:lnTo>
                    <a:pt x="90317" y="769501"/>
                  </a:lnTo>
                  <a:lnTo>
                    <a:pt x="125754" y="794551"/>
                  </a:lnTo>
                  <a:lnTo>
                    <a:pt x="165310" y="813332"/>
                  </a:lnTo>
                  <a:lnTo>
                    <a:pt x="208266" y="825126"/>
                  </a:lnTo>
                  <a:lnTo>
                    <a:pt x="253906" y="829217"/>
                  </a:lnTo>
                  <a:lnTo>
                    <a:pt x="4237464" y="829217"/>
                  </a:lnTo>
                  <a:lnTo>
                    <a:pt x="4283104" y="825126"/>
                  </a:lnTo>
                  <a:lnTo>
                    <a:pt x="4326060" y="813332"/>
                  </a:lnTo>
                  <a:lnTo>
                    <a:pt x="4365615" y="794551"/>
                  </a:lnTo>
                  <a:lnTo>
                    <a:pt x="4401052" y="769501"/>
                  </a:lnTo>
                  <a:lnTo>
                    <a:pt x="4431654" y="738899"/>
                  </a:lnTo>
                  <a:lnTo>
                    <a:pt x="4456704" y="703462"/>
                  </a:lnTo>
                  <a:lnTo>
                    <a:pt x="4475485" y="663906"/>
                  </a:lnTo>
                  <a:lnTo>
                    <a:pt x="4487279" y="620950"/>
                  </a:lnTo>
                  <a:lnTo>
                    <a:pt x="4491370" y="575310"/>
                  </a:lnTo>
                  <a:lnTo>
                    <a:pt x="4491370" y="253908"/>
                  </a:lnTo>
                  <a:lnTo>
                    <a:pt x="4487279" y="208268"/>
                  </a:lnTo>
                  <a:lnTo>
                    <a:pt x="4475485" y="165311"/>
                  </a:lnTo>
                  <a:lnTo>
                    <a:pt x="4456704" y="125756"/>
                  </a:lnTo>
                  <a:lnTo>
                    <a:pt x="4431654" y="90318"/>
                  </a:lnTo>
                  <a:lnTo>
                    <a:pt x="4401052" y="59716"/>
                  </a:lnTo>
                  <a:lnTo>
                    <a:pt x="4365615" y="34666"/>
                  </a:lnTo>
                  <a:lnTo>
                    <a:pt x="4326060" y="15885"/>
                  </a:lnTo>
                  <a:lnTo>
                    <a:pt x="4283104" y="4090"/>
                  </a:lnTo>
                  <a:lnTo>
                    <a:pt x="4237464" y="0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5296225" y="3931822"/>
            <a:ext cx="2160270" cy="2376170"/>
          </a:xfrm>
          <a:custGeom>
            <a:avLst/>
            <a:gdLst/>
            <a:ahLst/>
            <a:cxnLst/>
            <a:rect l="l" t="t" r="r" b="b"/>
            <a:pathLst>
              <a:path w="2160270" h="2376170">
                <a:moveTo>
                  <a:pt x="1888380" y="0"/>
                </a:moveTo>
                <a:lnTo>
                  <a:pt x="271618" y="0"/>
                </a:lnTo>
                <a:lnTo>
                  <a:pt x="222794" y="4376"/>
                </a:lnTo>
                <a:lnTo>
                  <a:pt x="176842" y="16993"/>
                </a:lnTo>
                <a:lnTo>
                  <a:pt x="134527" y="37083"/>
                </a:lnTo>
                <a:lnTo>
                  <a:pt x="96618" y="63881"/>
                </a:lnTo>
                <a:lnTo>
                  <a:pt x="63881" y="96618"/>
                </a:lnTo>
                <a:lnTo>
                  <a:pt x="37083" y="134527"/>
                </a:lnTo>
                <a:lnTo>
                  <a:pt x="16993" y="176842"/>
                </a:lnTo>
                <a:lnTo>
                  <a:pt x="4376" y="222794"/>
                </a:lnTo>
                <a:lnTo>
                  <a:pt x="0" y="271618"/>
                </a:lnTo>
                <a:lnTo>
                  <a:pt x="0" y="2104381"/>
                </a:lnTo>
                <a:lnTo>
                  <a:pt x="4376" y="2153204"/>
                </a:lnTo>
                <a:lnTo>
                  <a:pt x="16993" y="2199157"/>
                </a:lnTo>
                <a:lnTo>
                  <a:pt x="37083" y="2241472"/>
                </a:lnTo>
                <a:lnTo>
                  <a:pt x="63881" y="2279381"/>
                </a:lnTo>
                <a:lnTo>
                  <a:pt x="96618" y="2312118"/>
                </a:lnTo>
                <a:lnTo>
                  <a:pt x="134527" y="2338915"/>
                </a:lnTo>
                <a:lnTo>
                  <a:pt x="176842" y="2359006"/>
                </a:lnTo>
                <a:lnTo>
                  <a:pt x="222794" y="2371623"/>
                </a:lnTo>
                <a:lnTo>
                  <a:pt x="271618" y="2375999"/>
                </a:lnTo>
                <a:lnTo>
                  <a:pt x="1888380" y="2375999"/>
                </a:lnTo>
                <a:lnTo>
                  <a:pt x="1937204" y="2371623"/>
                </a:lnTo>
                <a:lnTo>
                  <a:pt x="1983157" y="2359006"/>
                </a:lnTo>
                <a:lnTo>
                  <a:pt x="2025472" y="2338915"/>
                </a:lnTo>
                <a:lnTo>
                  <a:pt x="2063381" y="2312118"/>
                </a:lnTo>
                <a:lnTo>
                  <a:pt x="2096118" y="2279381"/>
                </a:lnTo>
                <a:lnTo>
                  <a:pt x="2122915" y="2241472"/>
                </a:lnTo>
                <a:lnTo>
                  <a:pt x="2143006" y="2199157"/>
                </a:lnTo>
                <a:lnTo>
                  <a:pt x="2155623" y="2153204"/>
                </a:lnTo>
                <a:lnTo>
                  <a:pt x="2159999" y="2104381"/>
                </a:lnTo>
                <a:lnTo>
                  <a:pt x="2159999" y="271618"/>
                </a:lnTo>
                <a:lnTo>
                  <a:pt x="2155623" y="222794"/>
                </a:lnTo>
                <a:lnTo>
                  <a:pt x="2143006" y="176842"/>
                </a:lnTo>
                <a:lnTo>
                  <a:pt x="2122915" y="134527"/>
                </a:lnTo>
                <a:lnTo>
                  <a:pt x="2096118" y="96618"/>
                </a:lnTo>
                <a:lnTo>
                  <a:pt x="2063381" y="63881"/>
                </a:lnTo>
                <a:lnTo>
                  <a:pt x="2025472" y="37083"/>
                </a:lnTo>
                <a:lnTo>
                  <a:pt x="1983157" y="16993"/>
                </a:lnTo>
                <a:lnTo>
                  <a:pt x="1937204" y="4376"/>
                </a:lnTo>
                <a:lnTo>
                  <a:pt x="188838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5116" y="1415034"/>
            <a:ext cx="4498340" cy="2376170"/>
          </a:xfrm>
          <a:custGeom>
            <a:avLst/>
            <a:gdLst/>
            <a:ahLst/>
            <a:cxnLst/>
            <a:rect l="l" t="t" r="r" b="b"/>
            <a:pathLst>
              <a:path w="4498340" h="2376170">
                <a:moveTo>
                  <a:pt x="4237407" y="0"/>
                </a:moveTo>
                <a:lnTo>
                  <a:pt x="260430" y="0"/>
                </a:lnTo>
                <a:lnTo>
                  <a:pt x="213618" y="4195"/>
                </a:lnTo>
                <a:lnTo>
                  <a:pt x="169558" y="16293"/>
                </a:lnTo>
                <a:lnTo>
                  <a:pt x="128986" y="35556"/>
                </a:lnTo>
                <a:lnTo>
                  <a:pt x="92638" y="61250"/>
                </a:lnTo>
                <a:lnTo>
                  <a:pt x="61250" y="92638"/>
                </a:lnTo>
                <a:lnTo>
                  <a:pt x="35556" y="128986"/>
                </a:lnTo>
                <a:lnTo>
                  <a:pt x="16293" y="169558"/>
                </a:lnTo>
                <a:lnTo>
                  <a:pt x="4195" y="213618"/>
                </a:lnTo>
                <a:lnTo>
                  <a:pt x="0" y="260431"/>
                </a:lnTo>
                <a:lnTo>
                  <a:pt x="0" y="2115568"/>
                </a:lnTo>
                <a:lnTo>
                  <a:pt x="4195" y="2162381"/>
                </a:lnTo>
                <a:lnTo>
                  <a:pt x="16293" y="2206441"/>
                </a:lnTo>
                <a:lnTo>
                  <a:pt x="35556" y="2247013"/>
                </a:lnTo>
                <a:lnTo>
                  <a:pt x="61250" y="2283361"/>
                </a:lnTo>
                <a:lnTo>
                  <a:pt x="92638" y="2314749"/>
                </a:lnTo>
                <a:lnTo>
                  <a:pt x="128986" y="2340443"/>
                </a:lnTo>
                <a:lnTo>
                  <a:pt x="169558" y="2359706"/>
                </a:lnTo>
                <a:lnTo>
                  <a:pt x="213618" y="2371803"/>
                </a:lnTo>
                <a:lnTo>
                  <a:pt x="260430" y="2375999"/>
                </a:lnTo>
                <a:lnTo>
                  <a:pt x="4237407" y="2375999"/>
                </a:lnTo>
                <a:lnTo>
                  <a:pt x="4284220" y="2371803"/>
                </a:lnTo>
                <a:lnTo>
                  <a:pt x="4328280" y="2359706"/>
                </a:lnTo>
                <a:lnTo>
                  <a:pt x="4368852" y="2340443"/>
                </a:lnTo>
                <a:lnTo>
                  <a:pt x="4405200" y="2314749"/>
                </a:lnTo>
                <a:lnTo>
                  <a:pt x="4436588" y="2283361"/>
                </a:lnTo>
                <a:lnTo>
                  <a:pt x="4462282" y="2247013"/>
                </a:lnTo>
                <a:lnTo>
                  <a:pt x="4481545" y="2206441"/>
                </a:lnTo>
                <a:lnTo>
                  <a:pt x="4493642" y="2162381"/>
                </a:lnTo>
                <a:lnTo>
                  <a:pt x="4497838" y="2115568"/>
                </a:lnTo>
                <a:lnTo>
                  <a:pt x="4497838" y="260431"/>
                </a:lnTo>
                <a:lnTo>
                  <a:pt x="4493642" y="213618"/>
                </a:lnTo>
                <a:lnTo>
                  <a:pt x="4481545" y="169558"/>
                </a:lnTo>
                <a:lnTo>
                  <a:pt x="4462282" y="128986"/>
                </a:lnTo>
                <a:lnTo>
                  <a:pt x="4436588" y="92638"/>
                </a:lnTo>
                <a:lnTo>
                  <a:pt x="4405200" y="61250"/>
                </a:lnTo>
                <a:lnTo>
                  <a:pt x="4368852" y="35556"/>
                </a:lnTo>
                <a:lnTo>
                  <a:pt x="4328280" y="16293"/>
                </a:lnTo>
                <a:lnTo>
                  <a:pt x="4284220" y="4195"/>
                </a:lnTo>
                <a:lnTo>
                  <a:pt x="423740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ЗАНЯТОСТЬ</a:t>
            </a:r>
            <a:r>
              <a:rPr spc="-85" dirty="0"/>
              <a:t> </a:t>
            </a:r>
            <a:r>
              <a:rPr dirty="0"/>
              <a:t>И</a:t>
            </a:r>
            <a:r>
              <a:rPr spc="-80" dirty="0"/>
              <a:t> </a:t>
            </a:r>
            <a:r>
              <a:rPr spc="-25" dirty="0"/>
              <a:t>ДОХОДЫ</a:t>
            </a:r>
            <a:r>
              <a:rPr spc="-80" dirty="0"/>
              <a:t> </a:t>
            </a:r>
            <a:r>
              <a:rPr spc="-10" dirty="0"/>
              <a:t>НАСЕЛЕНИЯ</a:t>
            </a:r>
          </a:p>
        </p:txBody>
      </p:sp>
      <p:sp>
        <p:nvSpPr>
          <p:cNvPr id="12" name="object 12"/>
          <p:cNvSpPr/>
          <p:nvPr/>
        </p:nvSpPr>
        <p:spPr>
          <a:xfrm>
            <a:off x="627016" y="163628"/>
            <a:ext cx="1887855" cy="274320"/>
          </a:xfrm>
          <a:custGeom>
            <a:avLst/>
            <a:gdLst/>
            <a:ahLst/>
            <a:cxnLst/>
            <a:rect l="l" t="t" r="r" b="b"/>
            <a:pathLst>
              <a:path w="1887855" h="274320">
                <a:moveTo>
                  <a:pt x="1750663" y="0"/>
                </a:moveTo>
                <a:lnTo>
                  <a:pt x="136922" y="0"/>
                </a:lnTo>
                <a:lnTo>
                  <a:pt x="93644" y="6980"/>
                </a:lnTo>
                <a:lnTo>
                  <a:pt x="56057" y="26418"/>
                </a:lnTo>
                <a:lnTo>
                  <a:pt x="26418" y="56058"/>
                </a:lnTo>
                <a:lnTo>
                  <a:pt x="6980" y="93644"/>
                </a:lnTo>
                <a:lnTo>
                  <a:pt x="0" y="136921"/>
                </a:lnTo>
                <a:lnTo>
                  <a:pt x="6980" y="180199"/>
                </a:lnTo>
                <a:lnTo>
                  <a:pt x="26418" y="217785"/>
                </a:lnTo>
                <a:lnTo>
                  <a:pt x="56057" y="247425"/>
                </a:lnTo>
                <a:lnTo>
                  <a:pt x="93644" y="266863"/>
                </a:lnTo>
                <a:lnTo>
                  <a:pt x="136922" y="273843"/>
                </a:lnTo>
                <a:lnTo>
                  <a:pt x="1750660" y="273846"/>
                </a:lnTo>
                <a:lnTo>
                  <a:pt x="1793938" y="266865"/>
                </a:lnTo>
                <a:lnTo>
                  <a:pt x="1831525" y="247427"/>
                </a:lnTo>
                <a:lnTo>
                  <a:pt x="1861165" y="217787"/>
                </a:lnTo>
                <a:lnTo>
                  <a:pt x="1880602" y="180201"/>
                </a:lnTo>
                <a:lnTo>
                  <a:pt x="1887584" y="136922"/>
                </a:lnTo>
                <a:lnTo>
                  <a:pt x="1880604" y="93644"/>
                </a:lnTo>
                <a:lnTo>
                  <a:pt x="1861166" y="56058"/>
                </a:lnTo>
                <a:lnTo>
                  <a:pt x="1831527" y="26418"/>
                </a:lnTo>
                <a:lnTo>
                  <a:pt x="1793940" y="6980"/>
                </a:lnTo>
                <a:lnTo>
                  <a:pt x="1750663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2419" y="227076"/>
            <a:ext cx="16186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занятость</a:t>
            </a: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доходы</a:t>
            </a:r>
            <a:r>
              <a:rPr sz="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населения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6471" y="1667255"/>
            <a:ext cx="3990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СРЕДНЕМЕСЯЧНАЯ</a:t>
            </a:r>
            <a:r>
              <a:rPr sz="1100" b="1" spc="-2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ЗАРАБОТНАЯ</a:t>
            </a:r>
            <a:r>
              <a:rPr sz="1100" b="1" spc="-2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ПЛАТА</a:t>
            </a:r>
            <a:r>
              <a:rPr sz="1100" b="1" spc="-1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РАБОТНИКОВ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4947" y="3946906"/>
            <a:ext cx="4498340" cy="2376170"/>
          </a:xfrm>
          <a:custGeom>
            <a:avLst/>
            <a:gdLst/>
            <a:ahLst/>
            <a:cxnLst/>
            <a:rect l="l" t="t" r="r" b="b"/>
            <a:pathLst>
              <a:path w="4498340" h="2376170">
                <a:moveTo>
                  <a:pt x="4207919" y="0"/>
                </a:moveTo>
                <a:lnTo>
                  <a:pt x="289919" y="0"/>
                </a:lnTo>
                <a:lnTo>
                  <a:pt x="242893" y="3794"/>
                </a:lnTo>
                <a:lnTo>
                  <a:pt x="198282" y="14780"/>
                </a:lnTo>
                <a:lnTo>
                  <a:pt x="156684" y="32360"/>
                </a:lnTo>
                <a:lnTo>
                  <a:pt x="118696" y="55937"/>
                </a:lnTo>
                <a:lnTo>
                  <a:pt x="84915" y="84915"/>
                </a:lnTo>
                <a:lnTo>
                  <a:pt x="55937" y="118696"/>
                </a:lnTo>
                <a:lnTo>
                  <a:pt x="32360" y="156684"/>
                </a:lnTo>
                <a:lnTo>
                  <a:pt x="14780" y="198282"/>
                </a:lnTo>
                <a:lnTo>
                  <a:pt x="3794" y="242893"/>
                </a:lnTo>
                <a:lnTo>
                  <a:pt x="0" y="289919"/>
                </a:lnTo>
                <a:lnTo>
                  <a:pt x="0" y="2086079"/>
                </a:lnTo>
                <a:lnTo>
                  <a:pt x="3794" y="2133106"/>
                </a:lnTo>
                <a:lnTo>
                  <a:pt x="14780" y="2177716"/>
                </a:lnTo>
                <a:lnTo>
                  <a:pt x="32360" y="2219314"/>
                </a:lnTo>
                <a:lnTo>
                  <a:pt x="55937" y="2257302"/>
                </a:lnTo>
                <a:lnTo>
                  <a:pt x="84915" y="2291084"/>
                </a:lnTo>
                <a:lnTo>
                  <a:pt x="118696" y="2320061"/>
                </a:lnTo>
                <a:lnTo>
                  <a:pt x="156684" y="2343639"/>
                </a:lnTo>
                <a:lnTo>
                  <a:pt x="198282" y="2361219"/>
                </a:lnTo>
                <a:lnTo>
                  <a:pt x="242893" y="2372205"/>
                </a:lnTo>
                <a:lnTo>
                  <a:pt x="289919" y="2375999"/>
                </a:lnTo>
                <a:lnTo>
                  <a:pt x="4207919" y="2375999"/>
                </a:lnTo>
                <a:lnTo>
                  <a:pt x="4254945" y="2372205"/>
                </a:lnTo>
                <a:lnTo>
                  <a:pt x="4299556" y="2361219"/>
                </a:lnTo>
                <a:lnTo>
                  <a:pt x="4341153" y="2343639"/>
                </a:lnTo>
                <a:lnTo>
                  <a:pt x="4379141" y="2320061"/>
                </a:lnTo>
                <a:lnTo>
                  <a:pt x="4412923" y="2291084"/>
                </a:lnTo>
                <a:lnTo>
                  <a:pt x="4441901" y="2257302"/>
                </a:lnTo>
                <a:lnTo>
                  <a:pt x="4465478" y="2219314"/>
                </a:lnTo>
                <a:lnTo>
                  <a:pt x="4483058" y="2177716"/>
                </a:lnTo>
                <a:lnTo>
                  <a:pt x="4494044" y="2133106"/>
                </a:lnTo>
                <a:lnTo>
                  <a:pt x="4497838" y="2086079"/>
                </a:lnTo>
                <a:lnTo>
                  <a:pt x="4497838" y="289919"/>
                </a:lnTo>
                <a:lnTo>
                  <a:pt x="4494044" y="242893"/>
                </a:lnTo>
                <a:lnTo>
                  <a:pt x="4483058" y="198282"/>
                </a:lnTo>
                <a:lnTo>
                  <a:pt x="4465478" y="156684"/>
                </a:lnTo>
                <a:lnTo>
                  <a:pt x="4441901" y="118696"/>
                </a:lnTo>
                <a:lnTo>
                  <a:pt x="4412923" y="84915"/>
                </a:lnTo>
                <a:lnTo>
                  <a:pt x="4379141" y="55937"/>
                </a:lnTo>
                <a:lnTo>
                  <a:pt x="4341153" y="32360"/>
                </a:lnTo>
                <a:lnTo>
                  <a:pt x="4299556" y="14780"/>
                </a:lnTo>
                <a:lnTo>
                  <a:pt x="4254945" y="3794"/>
                </a:lnTo>
                <a:lnTo>
                  <a:pt x="420791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2262137" y="2034899"/>
            <a:ext cx="1959430" cy="1550898"/>
            <a:chOff x="2262136" y="2034899"/>
            <a:chExt cx="1873981" cy="1550898"/>
          </a:xfrm>
        </p:grpSpPr>
        <p:sp>
          <p:nvSpPr>
            <p:cNvPr id="17" name="object 17"/>
            <p:cNvSpPr/>
            <p:nvPr/>
          </p:nvSpPr>
          <p:spPr>
            <a:xfrm>
              <a:off x="2262136" y="2809430"/>
              <a:ext cx="954405" cy="626745"/>
            </a:xfrm>
            <a:custGeom>
              <a:avLst/>
              <a:gdLst/>
              <a:ahLst/>
              <a:cxnLst/>
              <a:rect l="l" t="t" r="r" b="b"/>
              <a:pathLst>
                <a:path w="954405" h="626745">
                  <a:moveTo>
                    <a:pt x="927074" y="462508"/>
                  </a:moveTo>
                  <a:lnTo>
                    <a:pt x="0" y="462508"/>
                  </a:lnTo>
                  <a:lnTo>
                    <a:pt x="0" y="626503"/>
                  </a:lnTo>
                  <a:lnTo>
                    <a:pt x="927074" y="626503"/>
                  </a:lnTo>
                  <a:lnTo>
                    <a:pt x="927074" y="462508"/>
                  </a:lnTo>
                  <a:close/>
                </a:path>
                <a:path w="954405" h="626745">
                  <a:moveTo>
                    <a:pt x="954062" y="0"/>
                  </a:moveTo>
                  <a:lnTo>
                    <a:pt x="0" y="0"/>
                  </a:lnTo>
                  <a:lnTo>
                    <a:pt x="0" y="164007"/>
                  </a:lnTo>
                  <a:lnTo>
                    <a:pt x="954062" y="164007"/>
                  </a:lnTo>
                  <a:lnTo>
                    <a:pt x="954062" y="0"/>
                  </a:lnTo>
                  <a:close/>
                </a:path>
              </a:pathLst>
            </a:custGeom>
            <a:solidFill>
              <a:srgbClr val="B1C1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62140" y="2197687"/>
              <a:ext cx="0" cy="1388110"/>
            </a:xfrm>
            <a:custGeom>
              <a:avLst/>
              <a:gdLst/>
              <a:ahLst/>
              <a:cxnLst/>
              <a:rect l="l" t="t" r="r" b="b"/>
              <a:pathLst>
                <a:path h="1388110">
                  <a:moveTo>
                    <a:pt x="0" y="1387492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36117" y="2034899"/>
              <a:ext cx="0" cy="1498600"/>
            </a:xfrm>
            <a:custGeom>
              <a:avLst/>
              <a:gdLst/>
              <a:ahLst/>
              <a:cxnLst/>
              <a:rect l="l" t="t" r="r" b="b"/>
              <a:pathLst>
                <a:path h="1498600">
                  <a:moveTo>
                    <a:pt x="0" y="0"/>
                  </a:moveTo>
                  <a:lnTo>
                    <a:pt x="1" y="1498009"/>
                  </a:lnTo>
                </a:path>
              </a:pathLst>
            </a:custGeom>
            <a:ln w="12700">
              <a:solidFill>
                <a:srgbClr val="4756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254797" y="3300476"/>
            <a:ext cx="373380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" dirty="0">
                <a:solidFill>
                  <a:srgbClr val="4756A0"/>
                </a:solidFill>
                <a:latin typeface="Arial Black"/>
                <a:cs typeface="Arial Black"/>
              </a:rPr>
              <a:t>27</a:t>
            </a:r>
            <a:r>
              <a:rPr sz="600" dirty="0">
                <a:solidFill>
                  <a:srgbClr val="4756A0"/>
                </a:solidFill>
                <a:latin typeface="Arial Black"/>
                <a:cs typeface="Arial Black"/>
              </a:rPr>
              <a:t>.</a:t>
            </a:r>
            <a:r>
              <a:rPr lang="ru-RU" sz="600" dirty="0">
                <a:solidFill>
                  <a:srgbClr val="4756A0"/>
                </a:solidFill>
                <a:latin typeface="Arial Black"/>
                <a:cs typeface="Arial Black"/>
              </a:rPr>
              <a:t>746</a:t>
            </a:r>
            <a:r>
              <a:rPr sz="600" spc="-25" dirty="0">
                <a:solidFill>
                  <a:srgbClr val="4756A0"/>
                </a:solidFill>
                <a:latin typeface="Arial Black"/>
                <a:cs typeface="Arial Black"/>
              </a:rPr>
              <a:t> </a:t>
            </a:r>
            <a:r>
              <a:rPr sz="550" spc="-50" dirty="0">
                <a:solidFill>
                  <a:srgbClr val="4756A0"/>
                </a:solidFill>
                <a:latin typeface="Cambria Math"/>
                <a:cs typeface="Cambria Math"/>
              </a:rPr>
              <a:t>₽</a:t>
            </a:r>
            <a:endParaRPr sz="550" dirty="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81780" y="2837179"/>
            <a:ext cx="373380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" dirty="0">
                <a:solidFill>
                  <a:srgbClr val="4756A0"/>
                </a:solidFill>
                <a:latin typeface="Arial Black"/>
                <a:cs typeface="Arial Black"/>
              </a:rPr>
              <a:t>46</a:t>
            </a:r>
            <a:r>
              <a:rPr sz="600" dirty="0">
                <a:solidFill>
                  <a:srgbClr val="4756A0"/>
                </a:solidFill>
                <a:latin typeface="Arial Black"/>
                <a:cs typeface="Arial Black"/>
              </a:rPr>
              <a:t>.</a:t>
            </a:r>
            <a:r>
              <a:rPr lang="ru-RU" sz="600" dirty="0">
                <a:solidFill>
                  <a:srgbClr val="4756A0"/>
                </a:solidFill>
                <a:latin typeface="Arial Black"/>
                <a:cs typeface="Arial Black"/>
              </a:rPr>
              <a:t>600</a:t>
            </a:r>
            <a:r>
              <a:rPr sz="600" spc="-25" dirty="0">
                <a:solidFill>
                  <a:srgbClr val="4756A0"/>
                </a:solidFill>
                <a:latin typeface="Arial Black"/>
                <a:cs typeface="Arial Black"/>
              </a:rPr>
              <a:t> </a:t>
            </a:r>
            <a:r>
              <a:rPr sz="550" spc="-50" dirty="0">
                <a:solidFill>
                  <a:srgbClr val="4756A0"/>
                </a:solidFill>
                <a:latin typeface="Cambria Math"/>
                <a:cs typeface="Cambria Math"/>
              </a:rPr>
              <a:t>₽</a:t>
            </a:r>
            <a:endParaRPr sz="550" dirty="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61854" y="3284728"/>
            <a:ext cx="10369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4756A0"/>
                </a:solidFill>
                <a:latin typeface="Arial"/>
                <a:cs typeface="Arial"/>
              </a:rPr>
              <a:t>малый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4756A0"/>
                </a:solidFill>
                <a:latin typeface="Arial"/>
                <a:cs typeface="Arial"/>
              </a:rPr>
              <a:t>и</a:t>
            </a:r>
            <a:r>
              <a:rPr sz="700" b="1" spc="-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4756A0"/>
                </a:solidFill>
                <a:latin typeface="Arial"/>
                <a:cs typeface="Arial"/>
              </a:rPr>
              <a:t>микро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 бизнес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22788" y="2821432"/>
            <a:ext cx="67564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4756A0"/>
                </a:solidFill>
                <a:latin typeface="Arial"/>
                <a:cs typeface="Arial"/>
              </a:rPr>
              <a:t>средний</a:t>
            </a:r>
            <a:r>
              <a:rPr sz="700" b="1" spc="-10" dirty="0">
                <a:solidFill>
                  <a:srgbClr val="4756A0"/>
                </a:solidFill>
                <a:latin typeface="Arial"/>
                <a:cs typeface="Arial"/>
              </a:rPr>
              <a:t> бизес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6471" y="4197096"/>
            <a:ext cx="399097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019175" marR="5080" indent="-1006475">
              <a:lnSpc>
                <a:spcPts val="1300"/>
              </a:lnSpc>
              <a:spcBef>
                <a:spcPts val="160"/>
              </a:spcBef>
            </a:pP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СРЕДНЕМЕСЯЧНАЯ</a:t>
            </a:r>
            <a:r>
              <a:rPr sz="1100" b="1" spc="-2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ЗАРАБОТНАЯ</a:t>
            </a:r>
            <a:r>
              <a:rPr sz="1100" b="1" spc="-2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ПЛАТА</a:t>
            </a:r>
            <a:r>
              <a:rPr sz="1100" b="1" spc="-1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РАБОТНИКОВ 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ПО</a:t>
            </a:r>
            <a:r>
              <a:rPr sz="1100" b="1" spc="-3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ОТРАСЛЯМ</a:t>
            </a:r>
            <a:r>
              <a:rPr sz="1100" b="1" spc="-3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В</a:t>
            </a:r>
            <a:r>
              <a:rPr sz="1100" b="1" spc="-2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202</a:t>
            </a:r>
            <a:r>
              <a:rPr lang="ru-RU" sz="1100" b="1" dirty="0">
                <a:solidFill>
                  <a:srgbClr val="4756A0"/>
                </a:solidFill>
                <a:latin typeface="Arial"/>
                <a:cs typeface="Arial"/>
              </a:rPr>
              <a:t>3</a:t>
            </a:r>
            <a:r>
              <a:rPr sz="1100" b="1" spc="-3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4756A0"/>
                </a:solidFill>
                <a:latin typeface="Arial"/>
                <a:cs typeface="Arial"/>
              </a:rPr>
              <a:t>ГОДУ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321342" y="4734302"/>
            <a:ext cx="726440" cy="1434465"/>
            <a:chOff x="2321342" y="4734302"/>
            <a:chExt cx="726440" cy="1434465"/>
          </a:xfrm>
        </p:grpSpPr>
        <p:sp>
          <p:nvSpPr>
            <p:cNvPr id="30" name="object 30"/>
            <p:cNvSpPr/>
            <p:nvPr/>
          </p:nvSpPr>
          <p:spPr>
            <a:xfrm>
              <a:off x="2326093" y="5187937"/>
              <a:ext cx="707390" cy="885825"/>
            </a:xfrm>
            <a:custGeom>
              <a:avLst/>
              <a:gdLst/>
              <a:ahLst/>
              <a:cxnLst/>
              <a:rect l="l" t="t" r="r" b="b"/>
              <a:pathLst>
                <a:path w="707389" h="885825">
                  <a:moveTo>
                    <a:pt x="522439" y="717054"/>
                  </a:moveTo>
                  <a:lnTo>
                    <a:pt x="0" y="717054"/>
                  </a:lnTo>
                  <a:lnTo>
                    <a:pt x="0" y="885367"/>
                  </a:lnTo>
                  <a:lnTo>
                    <a:pt x="522439" y="885367"/>
                  </a:lnTo>
                  <a:lnTo>
                    <a:pt x="522439" y="717054"/>
                  </a:lnTo>
                  <a:close/>
                </a:path>
                <a:path w="707389" h="885825">
                  <a:moveTo>
                    <a:pt x="686790" y="358521"/>
                  </a:moveTo>
                  <a:lnTo>
                    <a:pt x="0" y="358521"/>
                  </a:lnTo>
                  <a:lnTo>
                    <a:pt x="0" y="526846"/>
                  </a:lnTo>
                  <a:lnTo>
                    <a:pt x="686790" y="526846"/>
                  </a:lnTo>
                  <a:lnTo>
                    <a:pt x="686790" y="358521"/>
                  </a:lnTo>
                  <a:close/>
                </a:path>
                <a:path w="707389" h="885825">
                  <a:moveTo>
                    <a:pt x="707047" y="0"/>
                  </a:moveTo>
                  <a:lnTo>
                    <a:pt x="0" y="0"/>
                  </a:lnTo>
                  <a:lnTo>
                    <a:pt x="0" y="168313"/>
                  </a:lnTo>
                  <a:lnTo>
                    <a:pt x="707047" y="168313"/>
                  </a:lnTo>
                  <a:lnTo>
                    <a:pt x="707047" y="0"/>
                  </a:lnTo>
                  <a:close/>
                </a:path>
              </a:pathLst>
            </a:custGeom>
            <a:solidFill>
              <a:srgbClr val="B1C1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26104" y="4829404"/>
              <a:ext cx="721995" cy="168910"/>
            </a:xfrm>
            <a:custGeom>
              <a:avLst/>
              <a:gdLst/>
              <a:ahLst/>
              <a:cxnLst/>
              <a:rect l="l" t="t" r="r" b="b"/>
              <a:pathLst>
                <a:path w="721994" h="168910">
                  <a:moveTo>
                    <a:pt x="721657" y="0"/>
                  </a:moveTo>
                  <a:lnTo>
                    <a:pt x="0" y="0"/>
                  </a:lnTo>
                  <a:lnTo>
                    <a:pt x="0" y="168320"/>
                  </a:lnTo>
                  <a:lnTo>
                    <a:pt x="721657" y="168320"/>
                  </a:lnTo>
                  <a:lnTo>
                    <a:pt x="721657" y="0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326105" y="4734302"/>
              <a:ext cx="0" cy="1434465"/>
            </a:xfrm>
            <a:custGeom>
              <a:avLst/>
              <a:gdLst/>
              <a:ahLst/>
              <a:cxnLst/>
              <a:rect l="l" t="t" r="r" b="b"/>
              <a:pathLst>
                <a:path h="1434464">
                  <a:moveTo>
                    <a:pt x="0" y="1434100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914117" y="5933947"/>
            <a:ext cx="373380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" dirty="0">
                <a:solidFill>
                  <a:srgbClr val="4756A0"/>
                </a:solidFill>
                <a:latin typeface="Arial Black"/>
                <a:cs typeface="Arial Black"/>
              </a:rPr>
              <a:t>26</a:t>
            </a:r>
            <a:r>
              <a:rPr sz="600" dirty="0">
                <a:solidFill>
                  <a:srgbClr val="4756A0"/>
                </a:solidFill>
                <a:latin typeface="Arial Black"/>
                <a:cs typeface="Arial Black"/>
              </a:rPr>
              <a:t>.</a:t>
            </a:r>
            <a:r>
              <a:rPr lang="ru-RU" sz="600" dirty="0">
                <a:solidFill>
                  <a:srgbClr val="4756A0"/>
                </a:solidFill>
                <a:latin typeface="Arial Black"/>
                <a:cs typeface="Arial Black"/>
              </a:rPr>
              <a:t>582</a:t>
            </a:r>
            <a:r>
              <a:rPr sz="600" spc="-25" dirty="0">
                <a:solidFill>
                  <a:srgbClr val="4756A0"/>
                </a:solidFill>
                <a:latin typeface="Arial Black"/>
                <a:cs typeface="Arial Black"/>
              </a:rPr>
              <a:t> </a:t>
            </a:r>
            <a:r>
              <a:rPr sz="550" spc="-50" dirty="0">
                <a:solidFill>
                  <a:srgbClr val="4756A0"/>
                </a:solidFill>
                <a:latin typeface="Cambria Math"/>
                <a:cs typeface="Cambria Math"/>
              </a:rPr>
              <a:t>₽</a:t>
            </a:r>
            <a:endParaRPr sz="550" dirty="0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78473" y="5577332"/>
            <a:ext cx="373380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" dirty="0">
                <a:solidFill>
                  <a:srgbClr val="4756A0"/>
                </a:solidFill>
                <a:latin typeface="Arial Black"/>
                <a:cs typeface="Arial Black"/>
              </a:rPr>
              <a:t>33.997</a:t>
            </a:r>
            <a:r>
              <a:rPr lang="ru-RU" sz="600" spc="-25" dirty="0">
                <a:solidFill>
                  <a:srgbClr val="4756A0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4756A0"/>
                </a:solidFill>
                <a:latin typeface="Arial Black"/>
                <a:cs typeface="Arial Black"/>
              </a:rPr>
              <a:t> </a:t>
            </a:r>
            <a:r>
              <a:rPr sz="550" spc="-50" dirty="0">
                <a:solidFill>
                  <a:srgbClr val="4756A0"/>
                </a:solidFill>
                <a:latin typeface="Cambria Math"/>
                <a:cs typeface="Cambria Math"/>
              </a:rPr>
              <a:t>₽</a:t>
            </a:r>
            <a:endParaRPr sz="550" dirty="0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98730" y="5217667"/>
            <a:ext cx="373380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" dirty="0">
                <a:solidFill>
                  <a:srgbClr val="4756A0"/>
                </a:solidFill>
                <a:latin typeface="Arial Black"/>
                <a:cs typeface="Arial Black"/>
              </a:rPr>
              <a:t>42.039</a:t>
            </a:r>
            <a:r>
              <a:rPr lang="ru-RU" sz="600" spc="-25" dirty="0">
                <a:solidFill>
                  <a:srgbClr val="4756A0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4756A0"/>
                </a:solidFill>
                <a:latin typeface="Arial Black"/>
                <a:cs typeface="Arial Black"/>
              </a:rPr>
              <a:t> </a:t>
            </a:r>
            <a:r>
              <a:rPr sz="550" spc="-50" dirty="0">
                <a:solidFill>
                  <a:srgbClr val="4756A0"/>
                </a:solidFill>
                <a:latin typeface="Cambria Math"/>
                <a:cs typeface="Cambria Math"/>
              </a:rPr>
              <a:t>₽</a:t>
            </a:r>
            <a:endParaRPr sz="550" dirty="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13340" y="4861052"/>
            <a:ext cx="373380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4756A0"/>
                </a:solidFill>
                <a:latin typeface="Arial Black"/>
                <a:cs typeface="Arial Black"/>
              </a:rPr>
              <a:t>49.9</a:t>
            </a:r>
            <a:r>
              <a:rPr lang="ru-RU" sz="600" dirty="0">
                <a:solidFill>
                  <a:srgbClr val="4756A0"/>
                </a:solidFill>
                <a:latin typeface="Arial Black"/>
                <a:cs typeface="Arial Black"/>
              </a:rPr>
              <a:t>75</a:t>
            </a:r>
            <a:r>
              <a:rPr sz="600" spc="-25" dirty="0">
                <a:solidFill>
                  <a:srgbClr val="4756A0"/>
                </a:solidFill>
                <a:latin typeface="Arial Black"/>
                <a:cs typeface="Arial Black"/>
              </a:rPr>
              <a:t> </a:t>
            </a:r>
            <a:r>
              <a:rPr sz="550" spc="-50" dirty="0">
                <a:solidFill>
                  <a:srgbClr val="4756A0"/>
                </a:solidFill>
                <a:latin typeface="Cambria Math"/>
                <a:cs typeface="Cambria Math"/>
              </a:rPr>
              <a:t>₽</a:t>
            </a:r>
            <a:endParaRPr sz="550" dirty="0">
              <a:latin typeface="Cambria Math"/>
              <a:cs typeface="Cambria Math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2502" y="5869432"/>
            <a:ext cx="1385570" cy="123752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lang="ru-RU" sz="700" b="1" dirty="0">
                <a:solidFill>
                  <a:srgbClr val="4756A0"/>
                </a:solidFill>
                <a:latin typeface="Arial"/>
                <a:cs typeface="Arial"/>
              </a:rPr>
              <a:t>С</a:t>
            </a:r>
            <a:r>
              <a:rPr sz="700" b="1" dirty="0" err="1">
                <a:solidFill>
                  <a:srgbClr val="4756A0"/>
                </a:solidFill>
                <a:latin typeface="Arial"/>
                <a:cs typeface="Arial"/>
              </a:rPr>
              <a:t>ельское</a:t>
            </a:r>
            <a:r>
              <a:rPr sz="700" b="1" spc="32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700" b="1" spc="-10" dirty="0" err="1">
                <a:solidFill>
                  <a:srgbClr val="4756A0"/>
                </a:solidFill>
                <a:latin typeface="Arial"/>
                <a:cs typeface="Arial"/>
              </a:rPr>
              <a:t>хозяйство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86828" y="5457952"/>
            <a:ext cx="57594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7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99594" y="5461369"/>
            <a:ext cx="1005406" cy="22249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ts val="819"/>
              </a:lnSpc>
              <a:spcBef>
                <a:spcPts val="145"/>
              </a:spcBef>
              <a:tabLst>
                <a:tab pos="716280" algn="l"/>
              </a:tabLst>
            </a:pPr>
            <a:r>
              <a:rPr lang="ru-RU" sz="700" b="1" spc="-10" dirty="0">
                <a:solidFill>
                  <a:srgbClr val="4756A0"/>
                </a:solidFill>
                <a:latin typeface="Arial"/>
                <a:cs typeface="Arial"/>
              </a:rPr>
              <a:t>Образовательных организаций</a:t>
            </a:r>
            <a:endParaRPr lang="ru-RU" sz="7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7203" y="5150103"/>
            <a:ext cx="1385570" cy="237437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ts val="819"/>
              </a:lnSpc>
              <a:spcBef>
                <a:spcPts val="145"/>
              </a:spcBef>
              <a:tabLst>
                <a:tab pos="716280" algn="l"/>
              </a:tabLst>
            </a:pPr>
            <a:r>
              <a:rPr lang="ru-RU" sz="700" b="1" spc="-10" dirty="0">
                <a:solidFill>
                  <a:srgbClr val="4756A0"/>
                </a:solidFill>
                <a:latin typeface="Arial"/>
                <a:cs typeface="Arial"/>
              </a:rPr>
              <a:t>Учреждений культуры</a:t>
            </a:r>
            <a:endParaRPr lang="ru-RU" sz="700" dirty="0">
              <a:latin typeface="Arial"/>
              <a:cs typeface="Arial"/>
            </a:endParaRPr>
          </a:p>
          <a:p>
            <a:pPr marL="12700" marR="5080">
              <a:lnSpc>
                <a:spcPts val="819"/>
              </a:lnSpc>
              <a:spcBef>
                <a:spcPts val="145"/>
              </a:spcBef>
              <a:tabLst>
                <a:tab pos="716280" algn="l"/>
              </a:tabLst>
            </a:pPr>
            <a:endParaRPr sz="7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77078" y="4793488"/>
            <a:ext cx="1385569" cy="22634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790"/>
              </a:lnSpc>
              <a:spcBef>
                <a:spcPts val="165"/>
              </a:spcBef>
            </a:pPr>
            <a:r>
              <a:rPr lang="ru-RU" sz="700" b="1" spc="-10" dirty="0">
                <a:solidFill>
                  <a:srgbClr val="4756A0"/>
                </a:solidFill>
                <a:latin typeface="Arial"/>
                <a:cs typeface="Arial"/>
              </a:rPr>
              <a:t>Средних некоммерческих организаций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392434" y="2367788"/>
            <a:ext cx="2171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116,2</a:t>
            </a:r>
            <a:endParaRPr sz="600">
              <a:latin typeface="Arial"/>
              <a:cs typeface="Arial"/>
            </a:endParaRPr>
          </a:p>
        </p:txBody>
      </p:sp>
      <p:graphicFrame>
        <p:nvGraphicFramePr>
          <p:cNvPr id="48" name="object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334667"/>
              </p:ext>
            </p:extLst>
          </p:nvPr>
        </p:nvGraphicFramePr>
        <p:xfrm>
          <a:off x="5283408" y="1393922"/>
          <a:ext cx="4498339" cy="23812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8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45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45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7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ПОКАЗАТЕЛИ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ЕД.</a:t>
                      </a:r>
                      <a:r>
                        <a:rPr sz="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ИЗМ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sz="6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sz="6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03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43510" marR="332105">
                        <a:lnSpc>
                          <a:spcPts val="790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среднемесячная</a:t>
                      </a:r>
                      <a:r>
                        <a:rPr sz="70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заработная</a:t>
                      </a:r>
                      <a:r>
                        <a:rPr sz="700" b="1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плата</a:t>
                      </a:r>
                      <a:r>
                        <a:rPr sz="7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одного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работающего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полному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кругу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предприятий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700" b="1" spc="-2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700" b="1" spc="-2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700" b="1" spc="-20" dirty="0" err="1">
                          <a:latin typeface="Arial"/>
                          <a:cs typeface="Arial"/>
                        </a:rPr>
                        <a:t>уб</a:t>
                      </a:r>
                      <a:r>
                        <a:rPr sz="700" b="1" spc="-20" dirty="0">
                          <a:latin typeface="Arial"/>
                          <a:cs typeface="Arial"/>
                        </a:rPr>
                        <a:t>.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700" b="1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lang="ru-RU" sz="700" b="1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latin typeface="Arial"/>
                          <a:cs typeface="Arial"/>
                        </a:rPr>
                        <a:t>9</a:t>
                      </a:r>
                      <a:r>
                        <a:rPr lang="ru-RU" sz="700" b="1" spc="-25" dirty="0">
                          <a:latin typeface="Arial"/>
                          <a:cs typeface="Arial"/>
                        </a:rPr>
                        <a:t>91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700" b="1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4</a:t>
                      </a:r>
                      <a:r>
                        <a:rPr lang="ru-RU" sz="7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700" b="1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700" b="1" spc="-25" dirty="0">
                          <a:latin typeface="Arial"/>
                          <a:cs typeface="Arial"/>
                        </a:rPr>
                        <a:t>7</a:t>
                      </a:r>
                      <a:r>
                        <a:rPr lang="ru-RU" sz="700" b="1" spc="-25" dirty="0">
                          <a:latin typeface="Arial"/>
                          <a:cs typeface="Arial"/>
                        </a:rPr>
                        <a:t>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0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0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43510" marR="100965">
                        <a:lnSpc>
                          <a:spcPts val="790"/>
                        </a:lnSpc>
                        <a:spcBef>
                          <a:spcPts val="5"/>
                        </a:spcBef>
                      </a:pPr>
                      <a:endParaRPr lang="ru-RU" sz="700" b="1" spc="-10" dirty="0">
                        <a:latin typeface="Arial"/>
                        <a:cs typeface="Arial"/>
                      </a:endParaRPr>
                    </a:p>
                    <a:p>
                      <a:pPr marL="143510" marR="100965">
                        <a:lnSpc>
                          <a:spcPts val="790"/>
                        </a:lnSpc>
                        <a:spcBef>
                          <a:spcPts val="5"/>
                        </a:spcBef>
                      </a:pPr>
                      <a:r>
                        <a:rPr sz="700" b="1" spc="-10" dirty="0" err="1">
                          <a:latin typeface="Arial"/>
                          <a:cs typeface="Arial"/>
                        </a:rPr>
                        <a:t>среднемесячная</a:t>
                      </a:r>
                      <a:r>
                        <a:rPr sz="70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заработная</a:t>
                      </a:r>
                      <a:r>
                        <a:rPr sz="700" b="1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плата</a:t>
                      </a:r>
                      <a:r>
                        <a:rPr sz="7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 err="1">
                          <a:latin typeface="Arial"/>
                          <a:cs typeface="Arial"/>
                        </a:rPr>
                        <a:t>по</a:t>
                      </a:r>
                      <a:r>
                        <a:rPr sz="7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700" b="1" spc="20" dirty="0">
                          <a:latin typeface="Arial"/>
                          <a:cs typeface="Arial"/>
                        </a:rPr>
                        <a:t>Красноярскому краю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700" b="1" spc="-2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20" dirty="0" err="1">
                          <a:latin typeface="Arial"/>
                          <a:cs typeface="Arial"/>
                        </a:rPr>
                        <a:t>руб</a:t>
                      </a:r>
                      <a:r>
                        <a:rPr sz="700" b="1" spc="-20" dirty="0">
                          <a:latin typeface="Arial"/>
                          <a:cs typeface="Arial"/>
                        </a:rPr>
                        <a:t>.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700" b="1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700" b="1" spc="-5" dirty="0">
                          <a:latin typeface="Arial"/>
                          <a:cs typeface="Arial"/>
                        </a:rPr>
                        <a:t>59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latin typeface="Arial"/>
                          <a:cs typeface="Arial"/>
                        </a:rPr>
                        <a:t>58</a:t>
                      </a:r>
                      <a:r>
                        <a:rPr lang="ru-RU" sz="700" b="1" spc="-25" dirty="0">
                          <a:latin typeface="Arial"/>
                          <a:cs typeface="Arial"/>
                        </a:rPr>
                        <a:t>6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700" b="1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6</a:t>
                      </a:r>
                      <a:r>
                        <a:rPr lang="ru-RU" sz="700" b="1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7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700" b="1" spc="-5" dirty="0">
                          <a:latin typeface="Arial"/>
                          <a:cs typeface="Arial"/>
                        </a:rPr>
                        <a:t>500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0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034">
                <a:tc>
                  <a:txBody>
                    <a:bodyPr/>
                    <a:lstStyle/>
                    <a:p>
                      <a:pPr marL="143510" marR="370840">
                        <a:lnSpc>
                          <a:spcPts val="790"/>
                        </a:lnSpc>
                        <a:spcBef>
                          <a:spcPts val="730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9" name="object 49"/>
          <p:cNvSpPr txBox="1"/>
          <p:nvPr/>
        </p:nvSpPr>
        <p:spPr>
          <a:xfrm>
            <a:off x="614315" y="3791204"/>
            <a:ext cx="4667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i="1" dirty="0">
                <a:solidFill>
                  <a:srgbClr val="A6A6A6"/>
                </a:solidFill>
                <a:latin typeface="Arial"/>
                <a:cs typeface="Arial"/>
              </a:rPr>
              <a:t>*к</a:t>
            </a:r>
            <a:r>
              <a:rPr sz="600" i="1" spc="-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dirty="0">
                <a:solidFill>
                  <a:srgbClr val="A6A6A6"/>
                </a:solidFill>
                <a:latin typeface="Arial"/>
                <a:cs typeface="Arial"/>
              </a:rPr>
              <a:t>2021</a:t>
            </a:r>
            <a:r>
              <a:rPr sz="600" i="1" spc="-2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20" dirty="0">
                <a:solidFill>
                  <a:srgbClr val="A6A6A6"/>
                </a:solidFill>
                <a:latin typeface="Arial"/>
                <a:cs typeface="Arial"/>
              </a:rPr>
              <a:t>году</a:t>
            </a:r>
            <a:endParaRPr sz="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303690" y="3791204"/>
            <a:ext cx="200850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86119" y="4321555"/>
            <a:ext cx="1154430" cy="87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>
                <a:solidFill>
                  <a:srgbClr val="4756A0"/>
                </a:solidFill>
                <a:latin typeface="Arial"/>
                <a:cs typeface="Arial"/>
              </a:rPr>
              <a:t>1</a:t>
            </a:r>
            <a:r>
              <a:rPr sz="2400" b="1" spc="-10" dirty="0">
                <a:solidFill>
                  <a:srgbClr val="4756A0"/>
                </a:solidFill>
                <a:latin typeface="Arial"/>
                <a:cs typeface="Arial"/>
              </a:rPr>
              <a:t>,5%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  <a:spcBef>
                <a:spcPts val="1240"/>
              </a:spcBef>
            </a:pP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регистрируемая безработица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495580" y="5612438"/>
            <a:ext cx="520065" cy="180340"/>
          </a:xfrm>
          <a:custGeom>
            <a:avLst/>
            <a:gdLst/>
            <a:ahLst/>
            <a:cxnLst/>
            <a:rect l="l" t="t" r="r" b="b"/>
            <a:pathLst>
              <a:path w="520064" h="180339">
                <a:moveTo>
                  <a:pt x="429803" y="0"/>
                </a:moveTo>
                <a:lnTo>
                  <a:pt x="89999" y="0"/>
                </a:lnTo>
                <a:lnTo>
                  <a:pt x="54967" y="7072"/>
                </a:lnTo>
                <a:lnTo>
                  <a:pt x="26360" y="26360"/>
                </a:lnTo>
                <a:lnTo>
                  <a:pt x="7072" y="54967"/>
                </a:lnTo>
                <a:lnTo>
                  <a:pt x="0" y="89999"/>
                </a:lnTo>
                <a:lnTo>
                  <a:pt x="7072" y="125032"/>
                </a:lnTo>
                <a:lnTo>
                  <a:pt x="26360" y="153639"/>
                </a:lnTo>
                <a:lnTo>
                  <a:pt x="54967" y="172927"/>
                </a:lnTo>
                <a:lnTo>
                  <a:pt x="89999" y="180000"/>
                </a:lnTo>
                <a:lnTo>
                  <a:pt x="429803" y="180000"/>
                </a:lnTo>
                <a:lnTo>
                  <a:pt x="464835" y="172927"/>
                </a:lnTo>
                <a:lnTo>
                  <a:pt x="493443" y="153639"/>
                </a:lnTo>
                <a:lnTo>
                  <a:pt x="512730" y="125032"/>
                </a:lnTo>
                <a:lnTo>
                  <a:pt x="519803" y="89999"/>
                </a:lnTo>
                <a:lnTo>
                  <a:pt x="512730" y="54967"/>
                </a:lnTo>
                <a:lnTo>
                  <a:pt x="493443" y="26360"/>
                </a:lnTo>
                <a:lnTo>
                  <a:pt x="464835" y="7072"/>
                </a:lnTo>
                <a:lnTo>
                  <a:pt x="429803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634038" y="5644388"/>
            <a:ext cx="243204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2%</a:t>
            </a:r>
            <a:endParaRPr sz="600" dirty="0">
              <a:latin typeface="Arial"/>
              <a:cs typeface="Arial"/>
            </a:endParaRPr>
          </a:p>
        </p:txBody>
      </p:sp>
      <p:pic>
        <p:nvPicPr>
          <p:cNvPr id="54" name="object 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4680" y="4066032"/>
            <a:ext cx="362711" cy="362712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14688" y="4066032"/>
            <a:ext cx="362711" cy="362712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7812374" y="4321555"/>
            <a:ext cx="944244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4756A0"/>
                </a:solidFill>
                <a:latin typeface="Arial"/>
                <a:cs typeface="Arial"/>
              </a:rPr>
              <a:t>1</a:t>
            </a:r>
            <a:r>
              <a:rPr lang="ru-RU" sz="2400" b="1" spc="-10" dirty="0">
                <a:solidFill>
                  <a:srgbClr val="4756A0"/>
                </a:solidFill>
                <a:latin typeface="Arial"/>
                <a:cs typeface="Arial"/>
              </a:rPr>
              <a:t>09</a:t>
            </a:r>
            <a:r>
              <a:rPr sz="1100" b="1" spc="-10" dirty="0" err="1">
                <a:solidFill>
                  <a:srgbClr val="4756A0"/>
                </a:solidFill>
                <a:latin typeface="Arial"/>
                <a:cs typeface="Arial"/>
              </a:rPr>
              <a:t>чел</a:t>
            </a: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  <a:p>
            <a:pPr marL="13970" marR="5080">
              <a:lnSpc>
                <a:spcPts val="1300"/>
              </a:lnSpc>
              <a:spcBef>
                <a:spcPts val="1240"/>
              </a:spcBef>
            </a:pP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безработные граждане*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xfrm>
            <a:off x="614316" y="6603972"/>
            <a:ext cx="402653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lang="ru-RU" spc="-10" dirty="0"/>
              <a:t>ИНВЕСТИЦИОННЫЙ</a:t>
            </a:r>
            <a:r>
              <a:rPr lang="ru-RU" spc="10" dirty="0"/>
              <a:t> </a:t>
            </a:r>
            <a:r>
              <a:rPr lang="ru-RU" spc="-20" dirty="0"/>
              <a:t>ПРОФИЛЬ</a:t>
            </a:r>
            <a:r>
              <a:rPr lang="ru-RU" spc="10" dirty="0"/>
              <a:t> М</a:t>
            </a:r>
            <a:r>
              <a:rPr lang="ru-RU" dirty="0"/>
              <a:t>АНСКОГО</a:t>
            </a:r>
            <a:r>
              <a:rPr lang="ru-RU" spc="15" dirty="0"/>
              <a:t> Р</a:t>
            </a:r>
            <a:r>
              <a:rPr lang="ru-RU" spc="-10" dirty="0"/>
              <a:t>АЙОНА</a:t>
            </a:r>
            <a:endParaRPr spc="-10" dirty="0"/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57" name="object 57"/>
          <p:cNvSpPr txBox="1"/>
          <p:nvPr/>
        </p:nvSpPr>
        <p:spPr>
          <a:xfrm>
            <a:off x="7611254" y="6317996"/>
            <a:ext cx="17094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*Нетрудоустроенные</a:t>
            </a:r>
            <a:r>
              <a:rPr sz="600" i="1" spc="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граждане</a:t>
            </a:r>
            <a:r>
              <a:rPr sz="600" i="1" spc="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dirty="0">
                <a:solidFill>
                  <a:srgbClr val="A6A6A6"/>
                </a:solidFill>
                <a:latin typeface="Arial"/>
                <a:cs typeface="Arial"/>
              </a:rPr>
              <a:t>на</a:t>
            </a:r>
            <a:r>
              <a:rPr sz="600" i="1" spc="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01.01.2023</a:t>
            </a:r>
            <a:endParaRPr sz="6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822953" y="5879083"/>
            <a:ext cx="1529080" cy="1974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40"/>
              </a:spcBef>
            </a:pPr>
            <a:r>
              <a:rPr sz="600" b="1" spc="-10" dirty="0" err="1">
                <a:solidFill>
                  <a:srgbClr val="4756A0"/>
                </a:solidFill>
                <a:latin typeface="Arial"/>
                <a:cs typeface="Arial"/>
              </a:rPr>
              <a:t>показатели</a:t>
            </a:r>
            <a:r>
              <a:rPr sz="600" b="1" spc="4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lang="ru-RU" sz="600" b="1" spc="40" dirty="0">
                <a:solidFill>
                  <a:srgbClr val="4756A0"/>
                </a:solidFill>
                <a:latin typeface="Arial"/>
                <a:cs typeface="Arial"/>
              </a:rPr>
              <a:t>по </a:t>
            </a:r>
            <a:r>
              <a:rPr lang="ru-RU" sz="600" b="1" spc="30" dirty="0">
                <a:solidFill>
                  <a:srgbClr val="4756A0"/>
                </a:solidFill>
                <a:latin typeface="Arial"/>
                <a:cs typeface="Arial"/>
              </a:rPr>
              <a:t>Красноярскому краю</a:t>
            </a:r>
            <a:r>
              <a:rPr lang="ru-RU" sz="6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4756A0"/>
                </a:solidFill>
                <a:latin typeface="Arial"/>
                <a:cs typeface="Arial"/>
              </a:rPr>
              <a:t>на</a:t>
            </a:r>
            <a:r>
              <a:rPr sz="600" b="1" spc="-1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01.01.2023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495225" y="5879083"/>
            <a:ext cx="1529080" cy="1974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40"/>
              </a:spcBef>
            </a:pP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показатели</a:t>
            </a:r>
            <a:r>
              <a:rPr sz="600" b="1" spc="4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dirty="0" err="1">
                <a:solidFill>
                  <a:srgbClr val="4756A0"/>
                </a:solidFill>
                <a:latin typeface="Arial"/>
                <a:cs typeface="Arial"/>
              </a:rPr>
              <a:t>по</a:t>
            </a:r>
            <a:r>
              <a:rPr sz="600" b="1" spc="3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lang="ru-RU" sz="600" b="1" spc="30" dirty="0">
                <a:solidFill>
                  <a:srgbClr val="4756A0"/>
                </a:solidFill>
                <a:latin typeface="Arial"/>
                <a:cs typeface="Arial"/>
              </a:rPr>
              <a:t>Красноярскому краю</a:t>
            </a:r>
            <a:r>
              <a:rPr sz="600" b="1" spc="50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4756A0"/>
                </a:solidFill>
                <a:latin typeface="Arial"/>
                <a:cs typeface="Arial"/>
              </a:rPr>
              <a:t>на</a:t>
            </a:r>
            <a:r>
              <a:rPr sz="600" b="1" spc="-1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4756A0"/>
                </a:solidFill>
                <a:latin typeface="Arial"/>
                <a:cs typeface="Arial"/>
              </a:rPr>
              <a:t>01.01.2023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3247" y="5327903"/>
            <a:ext cx="362712" cy="3627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8488" y="2746248"/>
            <a:ext cx="362712" cy="3627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89504" y="5315711"/>
            <a:ext cx="362711" cy="3627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5904" y="5796501"/>
            <a:ext cx="362711" cy="32997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5904" y="5438089"/>
            <a:ext cx="362711" cy="31885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40990" y="2269713"/>
            <a:ext cx="4498340" cy="1483360"/>
          </a:xfrm>
          <a:custGeom>
            <a:avLst/>
            <a:gdLst/>
            <a:ahLst/>
            <a:cxnLst/>
            <a:rect l="l" t="t" r="r" b="b"/>
            <a:pathLst>
              <a:path w="4498340" h="1483360">
                <a:moveTo>
                  <a:pt x="0" y="196249"/>
                </a:moveTo>
                <a:lnTo>
                  <a:pt x="5183" y="151251"/>
                </a:lnTo>
                <a:lnTo>
                  <a:pt x="19946" y="109943"/>
                </a:lnTo>
                <a:lnTo>
                  <a:pt x="43113" y="73505"/>
                </a:lnTo>
                <a:lnTo>
                  <a:pt x="73505" y="43113"/>
                </a:lnTo>
                <a:lnTo>
                  <a:pt x="109943" y="19947"/>
                </a:lnTo>
                <a:lnTo>
                  <a:pt x="151251" y="5183"/>
                </a:lnTo>
                <a:lnTo>
                  <a:pt x="196249" y="0"/>
                </a:lnTo>
                <a:lnTo>
                  <a:pt x="4301590" y="0"/>
                </a:lnTo>
                <a:lnTo>
                  <a:pt x="4346588" y="5183"/>
                </a:lnTo>
                <a:lnTo>
                  <a:pt x="4387895" y="19947"/>
                </a:lnTo>
                <a:lnTo>
                  <a:pt x="4424333" y="43113"/>
                </a:lnTo>
                <a:lnTo>
                  <a:pt x="4454725" y="73505"/>
                </a:lnTo>
                <a:lnTo>
                  <a:pt x="4477892" y="109943"/>
                </a:lnTo>
                <a:lnTo>
                  <a:pt x="4492655" y="151251"/>
                </a:lnTo>
                <a:lnTo>
                  <a:pt x="4497839" y="196249"/>
                </a:lnTo>
                <a:lnTo>
                  <a:pt x="4497839" y="1286795"/>
                </a:lnTo>
                <a:lnTo>
                  <a:pt x="4492655" y="1331793"/>
                </a:lnTo>
                <a:lnTo>
                  <a:pt x="4477892" y="1373100"/>
                </a:lnTo>
                <a:lnTo>
                  <a:pt x="4454725" y="1409539"/>
                </a:lnTo>
                <a:lnTo>
                  <a:pt x="4424333" y="1439931"/>
                </a:lnTo>
                <a:lnTo>
                  <a:pt x="4387895" y="1463097"/>
                </a:lnTo>
                <a:lnTo>
                  <a:pt x="4346588" y="1477861"/>
                </a:lnTo>
                <a:lnTo>
                  <a:pt x="4301590" y="1483045"/>
                </a:lnTo>
                <a:lnTo>
                  <a:pt x="196249" y="1483045"/>
                </a:lnTo>
                <a:lnTo>
                  <a:pt x="151251" y="1477861"/>
                </a:lnTo>
                <a:lnTo>
                  <a:pt x="109943" y="1463097"/>
                </a:lnTo>
                <a:lnTo>
                  <a:pt x="73505" y="1439931"/>
                </a:lnTo>
                <a:lnTo>
                  <a:pt x="43113" y="1409539"/>
                </a:lnTo>
                <a:lnTo>
                  <a:pt x="19946" y="1373100"/>
                </a:lnTo>
                <a:lnTo>
                  <a:pt x="5183" y="1331793"/>
                </a:lnTo>
                <a:lnTo>
                  <a:pt x="0" y="1286795"/>
                </a:lnTo>
                <a:lnTo>
                  <a:pt x="0" y="196249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990" y="1376761"/>
            <a:ext cx="4498340" cy="775970"/>
          </a:xfrm>
          <a:custGeom>
            <a:avLst/>
            <a:gdLst/>
            <a:ahLst/>
            <a:cxnLst/>
            <a:rect l="l" t="t" r="r" b="b"/>
            <a:pathLst>
              <a:path w="4498340" h="775969">
                <a:moveTo>
                  <a:pt x="4283148" y="0"/>
                </a:moveTo>
                <a:lnTo>
                  <a:pt x="214690" y="0"/>
                </a:lnTo>
                <a:lnTo>
                  <a:pt x="165463" y="5670"/>
                </a:lnTo>
                <a:lnTo>
                  <a:pt x="120274" y="21821"/>
                </a:lnTo>
                <a:lnTo>
                  <a:pt x="80412" y="47165"/>
                </a:lnTo>
                <a:lnTo>
                  <a:pt x="47165" y="80412"/>
                </a:lnTo>
                <a:lnTo>
                  <a:pt x="21821" y="120275"/>
                </a:lnTo>
                <a:lnTo>
                  <a:pt x="5670" y="165464"/>
                </a:lnTo>
                <a:lnTo>
                  <a:pt x="0" y="214690"/>
                </a:lnTo>
                <a:lnTo>
                  <a:pt x="0" y="560904"/>
                </a:lnTo>
                <a:lnTo>
                  <a:pt x="5670" y="610131"/>
                </a:lnTo>
                <a:lnTo>
                  <a:pt x="21821" y="655320"/>
                </a:lnTo>
                <a:lnTo>
                  <a:pt x="47165" y="695182"/>
                </a:lnTo>
                <a:lnTo>
                  <a:pt x="80412" y="728430"/>
                </a:lnTo>
                <a:lnTo>
                  <a:pt x="120274" y="753773"/>
                </a:lnTo>
                <a:lnTo>
                  <a:pt x="165463" y="769925"/>
                </a:lnTo>
                <a:lnTo>
                  <a:pt x="214690" y="775595"/>
                </a:lnTo>
                <a:lnTo>
                  <a:pt x="4283148" y="775595"/>
                </a:lnTo>
                <a:lnTo>
                  <a:pt x="4332375" y="769925"/>
                </a:lnTo>
                <a:lnTo>
                  <a:pt x="4377564" y="753773"/>
                </a:lnTo>
                <a:lnTo>
                  <a:pt x="4417426" y="728430"/>
                </a:lnTo>
                <a:lnTo>
                  <a:pt x="4450674" y="695182"/>
                </a:lnTo>
                <a:lnTo>
                  <a:pt x="4476017" y="655320"/>
                </a:lnTo>
                <a:lnTo>
                  <a:pt x="4492169" y="610131"/>
                </a:lnTo>
                <a:lnTo>
                  <a:pt x="4497839" y="560904"/>
                </a:lnTo>
                <a:lnTo>
                  <a:pt x="4497839" y="214690"/>
                </a:lnTo>
                <a:lnTo>
                  <a:pt x="4492169" y="165464"/>
                </a:lnTo>
                <a:lnTo>
                  <a:pt x="4476017" y="120275"/>
                </a:lnTo>
                <a:lnTo>
                  <a:pt x="4450674" y="80412"/>
                </a:lnTo>
                <a:lnTo>
                  <a:pt x="4417426" y="47165"/>
                </a:lnTo>
                <a:lnTo>
                  <a:pt x="4377564" y="21821"/>
                </a:lnTo>
                <a:lnTo>
                  <a:pt x="4332375" y="5670"/>
                </a:lnTo>
                <a:lnTo>
                  <a:pt x="4283148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83522" y="1667255"/>
            <a:ext cx="6127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КЛИМАТ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7014" y="4824774"/>
            <a:ext cx="4498340" cy="1483360"/>
          </a:xfrm>
          <a:custGeom>
            <a:avLst/>
            <a:gdLst/>
            <a:ahLst/>
            <a:cxnLst/>
            <a:rect l="l" t="t" r="r" b="b"/>
            <a:pathLst>
              <a:path w="4498340" h="1483360">
                <a:moveTo>
                  <a:pt x="0" y="209033"/>
                </a:moveTo>
                <a:lnTo>
                  <a:pt x="5520" y="161104"/>
                </a:lnTo>
                <a:lnTo>
                  <a:pt x="21246" y="117106"/>
                </a:lnTo>
                <a:lnTo>
                  <a:pt x="45922" y="78293"/>
                </a:lnTo>
                <a:lnTo>
                  <a:pt x="78293" y="45922"/>
                </a:lnTo>
                <a:lnTo>
                  <a:pt x="117105" y="21246"/>
                </a:lnTo>
                <a:lnTo>
                  <a:pt x="161103" y="5520"/>
                </a:lnTo>
                <a:lnTo>
                  <a:pt x="209033" y="0"/>
                </a:lnTo>
                <a:lnTo>
                  <a:pt x="4288806" y="0"/>
                </a:lnTo>
                <a:lnTo>
                  <a:pt x="4336735" y="5520"/>
                </a:lnTo>
                <a:lnTo>
                  <a:pt x="4380733" y="21246"/>
                </a:lnTo>
                <a:lnTo>
                  <a:pt x="4419545" y="45922"/>
                </a:lnTo>
                <a:lnTo>
                  <a:pt x="4451916" y="78293"/>
                </a:lnTo>
                <a:lnTo>
                  <a:pt x="4476592" y="117106"/>
                </a:lnTo>
                <a:lnTo>
                  <a:pt x="4492318" y="161104"/>
                </a:lnTo>
                <a:lnTo>
                  <a:pt x="4497839" y="209033"/>
                </a:lnTo>
                <a:lnTo>
                  <a:pt x="4497839" y="1274011"/>
                </a:lnTo>
                <a:lnTo>
                  <a:pt x="4492318" y="1321940"/>
                </a:lnTo>
                <a:lnTo>
                  <a:pt x="4476592" y="1365938"/>
                </a:lnTo>
                <a:lnTo>
                  <a:pt x="4451916" y="1404751"/>
                </a:lnTo>
                <a:lnTo>
                  <a:pt x="4419545" y="1437122"/>
                </a:lnTo>
                <a:lnTo>
                  <a:pt x="4380733" y="1461798"/>
                </a:lnTo>
                <a:lnTo>
                  <a:pt x="4336735" y="1477524"/>
                </a:lnTo>
                <a:lnTo>
                  <a:pt x="4288806" y="1483045"/>
                </a:lnTo>
                <a:lnTo>
                  <a:pt x="209033" y="1483045"/>
                </a:lnTo>
                <a:lnTo>
                  <a:pt x="161103" y="1477524"/>
                </a:lnTo>
                <a:lnTo>
                  <a:pt x="117105" y="1461798"/>
                </a:lnTo>
                <a:lnTo>
                  <a:pt x="78293" y="1437122"/>
                </a:lnTo>
                <a:lnTo>
                  <a:pt x="45922" y="1404751"/>
                </a:lnTo>
                <a:lnTo>
                  <a:pt x="21246" y="1365938"/>
                </a:lnTo>
                <a:lnTo>
                  <a:pt x="5520" y="1321940"/>
                </a:lnTo>
                <a:lnTo>
                  <a:pt x="0" y="1274011"/>
                </a:lnTo>
                <a:lnTo>
                  <a:pt x="0" y="209033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7014" y="3931822"/>
            <a:ext cx="4498340" cy="775970"/>
          </a:xfrm>
          <a:custGeom>
            <a:avLst/>
            <a:gdLst/>
            <a:ahLst/>
            <a:cxnLst/>
            <a:rect l="l" t="t" r="r" b="b"/>
            <a:pathLst>
              <a:path w="4498340" h="775970">
                <a:moveTo>
                  <a:pt x="4270360" y="0"/>
                </a:moveTo>
                <a:lnTo>
                  <a:pt x="227479" y="0"/>
                </a:lnTo>
                <a:lnTo>
                  <a:pt x="181634" y="4621"/>
                </a:lnTo>
                <a:lnTo>
                  <a:pt x="138934" y="17876"/>
                </a:lnTo>
                <a:lnTo>
                  <a:pt x="100293" y="38850"/>
                </a:lnTo>
                <a:lnTo>
                  <a:pt x="66627" y="66627"/>
                </a:lnTo>
                <a:lnTo>
                  <a:pt x="38849" y="100293"/>
                </a:lnTo>
                <a:lnTo>
                  <a:pt x="17876" y="138934"/>
                </a:lnTo>
                <a:lnTo>
                  <a:pt x="4621" y="181634"/>
                </a:lnTo>
                <a:lnTo>
                  <a:pt x="0" y="227479"/>
                </a:lnTo>
                <a:lnTo>
                  <a:pt x="0" y="548115"/>
                </a:lnTo>
                <a:lnTo>
                  <a:pt x="4621" y="593960"/>
                </a:lnTo>
                <a:lnTo>
                  <a:pt x="17876" y="636660"/>
                </a:lnTo>
                <a:lnTo>
                  <a:pt x="38849" y="675301"/>
                </a:lnTo>
                <a:lnTo>
                  <a:pt x="66627" y="708967"/>
                </a:lnTo>
                <a:lnTo>
                  <a:pt x="100293" y="736745"/>
                </a:lnTo>
                <a:lnTo>
                  <a:pt x="138934" y="757718"/>
                </a:lnTo>
                <a:lnTo>
                  <a:pt x="181634" y="770973"/>
                </a:lnTo>
                <a:lnTo>
                  <a:pt x="227479" y="775595"/>
                </a:lnTo>
                <a:lnTo>
                  <a:pt x="4270360" y="775595"/>
                </a:lnTo>
                <a:lnTo>
                  <a:pt x="4316205" y="770973"/>
                </a:lnTo>
                <a:lnTo>
                  <a:pt x="4358905" y="757718"/>
                </a:lnTo>
                <a:lnTo>
                  <a:pt x="4397545" y="736745"/>
                </a:lnTo>
                <a:lnTo>
                  <a:pt x="4431211" y="708967"/>
                </a:lnTo>
                <a:lnTo>
                  <a:pt x="4458988" y="675301"/>
                </a:lnTo>
                <a:lnTo>
                  <a:pt x="4479962" y="636660"/>
                </a:lnTo>
                <a:lnTo>
                  <a:pt x="4493217" y="593960"/>
                </a:lnTo>
                <a:lnTo>
                  <a:pt x="4497838" y="548115"/>
                </a:lnTo>
                <a:lnTo>
                  <a:pt x="4497838" y="227479"/>
                </a:lnTo>
                <a:lnTo>
                  <a:pt x="4493217" y="181634"/>
                </a:lnTo>
                <a:lnTo>
                  <a:pt x="4479962" y="138934"/>
                </a:lnTo>
                <a:lnTo>
                  <a:pt x="4458988" y="100293"/>
                </a:lnTo>
                <a:lnTo>
                  <a:pt x="4431211" y="66627"/>
                </a:lnTo>
                <a:lnTo>
                  <a:pt x="4397545" y="38850"/>
                </a:lnTo>
                <a:lnTo>
                  <a:pt x="4358905" y="17876"/>
                </a:lnTo>
                <a:lnTo>
                  <a:pt x="4316205" y="4621"/>
                </a:lnTo>
                <a:lnTo>
                  <a:pt x="4270360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05226" y="4224528"/>
            <a:ext cx="11417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ЛЕСА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ПОЧВЫ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РЕСУРСНАЯ</a:t>
            </a:r>
            <a:r>
              <a:rPr spc="-140" dirty="0"/>
              <a:t> </a:t>
            </a:r>
            <a:r>
              <a:rPr spc="-20" dirty="0"/>
              <a:t>БАЗА</a:t>
            </a:r>
          </a:p>
        </p:txBody>
      </p:sp>
      <p:sp>
        <p:nvSpPr>
          <p:cNvPr id="15" name="object 15"/>
          <p:cNvSpPr/>
          <p:nvPr/>
        </p:nvSpPr>
        <p:spPr>
          <a:xfrm>
            <a:off x="627016" y="163628"/>
            <a:ext cx="1077595" cy="274320"/>
          </a:xfrm>
          <a:custGeom>
            <a:avLst/>
            <a:gdLst/>
            <a:ahLst/>
            <a:cxnLst/>
            <a:rect l="l" t="t" r="r" b="b"/>
            <a:pathLst>
              <a:path w="1077595" h="274320">
                <a:moveTo>
                  <a:pt x="940453" y="0"/>
                </a:moveTo>
                <a:lnTo>
                  <a:pt x="136922" y="0"/>
                </a:lnTo>
                <a:lnTo>
                  <a:pt x="93644" y="6980"/>
                </a:lnTo>
                <a:lnTo>
                  <a:pt x="56057" y="26417"/>
                </a:lnTo>
                <a:lnTo>
                  <a:pt x="26418" y="56057"/>
                </a:lnTo>
                <a:lnTo>
                  <a:pt x="6980" y="93644"/>
                </a:lnTo>
                <a:lnTo>
                  <a:pt x="0" y="136921"/>
                </a:lnTo>
                <a:lnTo>
                  <a:pt x="6980" y="180199"/>
                </a:lnTo>
                <a:lnTo>
                  <a:pt x="26418" y="217786"/>
                </a:lnTo>
                <a:lnTo>
                  <a:pt x="56057" y="247425"/>
                </a:lnTo>
                <a:lnTo>
                  <a:pt x="93644" y="266863"/>
                </a:lnTo>
                <a:lnTo>
                  <a:pt x="136922" y="273843"/>
                </a:lnTo>
                <a:lnTo>
                  <a:pt x="940452" y="273845"/>
                </a:lnTo>
                <a:lnTo>
                  <a:pt x="983730" y="266864"/>
                </a:lnTo>
                <a:lnTo>
                  <a:pt x="1021317" y="247427"/>
                </a:lnTo>
                <a:lnTo>
                  <a:pt x="1050956" y="217787"/>
                </a:lnTo>
                <a:lnTo>
                  <a:pt x="1070394" y="180200"/>
                </a:lnTo>
                <a:lnTo>
                  <a:pt x="1077376" y="136922"/>
                </a:lnTo>
                <a:lnTo>
                  <a:pt x="1070395" y="93644"/>
                </a:lnTo>
                <a:lnTo>
                  <a:pt x="1050958" y="56057"/>
                </a:lnTo>
                <a:lnTo>
                  <a:pt x="1021318" y="26417"/>
                </a:lnTo>
                <a:lnTo>
                  <a:pt x="983731" y="6980"/>
                </a:lnTo>
                <a:lnTo>
                  <a:pt x="940453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2419" y="227076"/>
            <a:ext cx="8121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ресурсная</a:t>
            </a:r>
            <a:r>
              <a:rPr sz="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база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00092" y="1376761"/>
            <a:ext cx="4498340" cy="775970"/>
          </a:xfrm>
          <a:custGeom>
            <a:avLst/>
            <a:gdLst/>
            <a:ahLst/>
            <a:cxnLst/>
            <a:rect l="l" t="t" r="r" b="b"/>
            <a:pathLst>
              <a:path w="4498340" h="775969">
                <a:moveTo>
                  <a:pt x="4270359" y="0"/>
                </a:moveTo>
                <a:lnTo>
                  <a:pt x="227478" y="0"/>
                </a:lnTo>
                <a:lnTo>
                  <a:pt x="181633" y="4621"/>
                </a:lnTo>
                <a:lnTo>
                  <a:pt x="138933" y="17876"/>
                </a:lnTo>
                <a:lnTo>
                  <a:pt x="100292" y="38850"/>
                </a:lnTo>
                <a:lnTo>
                  <a:pt x="66626" y="66627"/>
                </a:lnTo>
                <a:lnTo>
                  <a:pt x="38849" y="100293"/>
                </a:lnTo>
                <a:lnTo>
                  <a:pt x="17876" y="138934"/>
                </a:lnTo>
                <a:lnTo>
                  <a:pt x="4621" y="181634"/>
                </a:lnTo>
                <a:lnTo>
                  <a:pt x="0" y="227479"/>
                </a:lnTo>
                <a:lnTo>
                  <a:pt x="0" y="548115"/>
                </a:lnTo>
                <a:lnTo>
                  <a:pt x="4621" y="593960"/>
                </a:lnTo>
                <a:lnTo>
                  <a:pt x="17876" y="636660"/>
                </a:lnTo>
                <a:lnTo>
                  <a:pt x="38849" y="675301"/>
                </a:lnTo>
                <a:lnTo>
                  <a:pt x="66626" y="708967"/>
                </a:lnTo>
                <a:lnTo>
                  <a:pt x="100292" y="736745"/>
                </a:lnTo>
                <a:lnTo>
                  <a:pt x="138933" y="757718"/>
                </a:lnTo>
                <a:lnTo>
                  <a:pt x="181633" y="770973"/>
                </a:lnTo>
                <a:lnTo>
                  <a:pt x="227478" y="775595"/>
                </a:lnTo>
                <a:lnTo>
                  <a:pt x="4270359" y="775595"/>
                </a:lnTo>
                <a:lnTo>
                  <a:pt x="4316204" y="770973"/>
                </a:lnTo>
                <a:lnTo>
                  <a:pt x="4358904" y="757718"/>
                </a:lnTo>
                <a:lnTo>
                  <a:pt x="4397545" y="736745"/>
                </a:lnTo>
                <a:lnTo>
                  <a:pt x="4431211" y="708967"/>
                </a:lnTo>
                <a:lnTo>
                  <a:pt x="4458988" y="675301"/>
                </a:lnTo>
                <a:lnTo>
                  <a:pt x="4479962" y="636660"/>
                </a:lnTo>
                <a:lnTo>
                  <a:pt x="4493216" y="593960"/>
                </a:lnTo>
                <a:lnTo>
                  <a:pt x="4497838" y="548115"/>
                </a:lnTo>
                <a:lnTo>
                  <a:pt x="4497838" y="227479"/>
                </a:lnTo>
                <a:lnTo>
                  <a:pt x="4493216" y="181634"/>
                </a:lnTo>
                <a:lnTo>
                  <a:pt x="4479962" y="138934"/>
                </a:lnTo>
                <a:lnTo>
                  <a:pt x="4458988" y="100293"/>
                </a:lnTo>
                <a:lnTo>
                  <a:pt x="4431211" y="66627"/>
                </a:lnTo>
                <a:lnTo>
                  <a:pt x="4397545" y="38850"/>
                </a:lnTo>
                <a:lnTo>
                  <a:pt x="4358904" y="17876"/>
                </a:lnTo>
                <a:lnTo>
                  <a:pt x="4316204" y="4621"/>
                </a:lnTo>
                <a:lnTo>
                  <a:pt x="4270359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285360" y="1667255"/>
            <a:ext cx="25273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МЕСТОРОЖДЕНИЯ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ПРОЯВЛЕНИЯ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86114" y="4824774"/>
            <a:ext cx="4498340" cy="1483360"/>
          </a:xfrm>
          <a:custGeom>
            <a:avLst/>
            <a:gdLst/>
            <a:ahLst/>
            <a:cxnLst/>
            <a:rect l="l" t="t" r="r" b="b"/>
            <a:pathLst>
              <a:path w="4498340" h="1483360">
                <a:moveTo>
                  <a:pt x="0" y="202644"/>
                </a:moveTo>
                <a:lnTo>
                  <a:pt x="5351" y="156179"/>
                </a:lnTo>
                <a:lnTo>
                  <a:pt x="20596" y="113526"/>
                </a:lnTo>
                <a:lnTo>
                  <a:pt x="44518" y="75900"/>
                </a:lnTo>
                <a:lnTo>
                  <a:pt x="75900" y="44518"/>
                </a:lnTo>
                <a:lnTo>
                  <a:pt x="113526" y="20596"/>
                </a:lnTo>
                <a:lnTo>
                  <a:pt x="156179" y="5351"/>
                </a:lnTo>
                <a:lnTo>
                  <a:pt x="202643" y="0"/>
                </a:lnTo>
                <a:lnTo>
                  <a:pt x="4295195" y="0"/>
                </a:lnTo>
                <a:lnTo>
                  <a:pt x="4341659" y="5351"/>
                </a:lnTo>
                <a:lnTo>
                  <a:pt x="4384313" y="20596"/>
                </a:lnTo>
                <a:lnTo>
                  <a:pt x="4421938" y="44518"/>
                </a:lnTo>
                <a:lnTo>
                  <a:pt x="4453320" y="75900"/>
                </a:lnTo>
                <a:lnTo>
                  <a:pt x="4477242" y="113526"/>
                </a:lnTo>
                <a:lnTo>
                  <a:pt x="4492487" y="156179"/>
                </a:lnTo>
                <a:lnTo>
                  <a:pt x="4497839" y="202644"/>
                </a:lnTo>
                <a:lnTo>
                  <a:pt x="4497839" y="1280401"/>
                </a:lnTo>
                <a:lnTo>
                  <a:pt x="4492487" y="1326865"/>
                </a:lnTo>
                <a:lnTo>
                  <a:pt x="4477242" y="1369518"/>
                </a:lnTo>
                <a:lnTo>
                  <a:pt x="4453320" y="1407144"/>
                </a:lnTo>
                <a:lnTo>
                  <a:pt x="4421938" y="1438526"/>
                </a:lnTo>
                <a:lnTo>
                  <a:pt x="4384313" y="1462448"/>
                </a:lnTo>
                <a:lnTo>
                  <a:pt x="4341659" y="1477693"/>
                </a:lnTo>
                <a:lnTo>
                  <a:pt x="4295195" y="1483045"/>
                </a:lnTo>
                <a:lnTo>
                  <a:pt x="202643" y="1483045"/>
                </a:lnTo>
                <a:lnTo>
                  <a:pt x="156179" y="1477693"/>
                </a:lnTo>
                <a:lnTo>
                  <a:pt x="113526" y="1462448"/>
                </a:lnTo>
                <a:lnTo>
                  <a:pt x="75900" y="1438526"/>
                </a:lnTo>
                <a:lnTo>
                  <a:pt x="44518" y="1407144"/>
                </a:lnTo>
                <a:lnTo>
                  <a:pt x="20596" y="1369518"/>
                </a:lnTo>
                <a:lnTo>
                  <a:pt x="5351" y="1326865"/>
                </a:lnTo>
                <a:lnTo>
                  <a:pt x="0" y="1280401"/>
                </a:lnTo>
                <a:lnTo>
                  <a:pt x="0" y="202644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86114" y="3810000"/>
            <a:ext cx="4498340" cy="775970"/>
          </a:xfrm>
          <a:custGeom>
            <a:avLst/>
            <a:gdLst/>
            <a:ahLst/>
            <a:cxnLst/>
            <a:rect l="l" t="t" r="r" b="b"/>
            <a:pathLst>
              <a:path w="4498340" h="775970">
                <a:moveTo>
                  <a:pt x="4302328" y="0"/>
                </a:moveTo>
                <a:lnTo>
                  <a:pt x="195511" y="0"/>
                </a:lnTo>
                <a:lnTo>
                  <a:pt x="150682" y="5163"/>
                </a:lnTo>
                <a:lnTo>
                  <a:pt x="109530" y="19872"/>
                </a:lnTo>
                <a:lnTo>
                  <a:pt x="73229" y="42951"/>
                </a:lnTo>
                <a:lnTo>
                  <a:pt x="42951" y="73229"/>
                </a:lnTo>
                <a:lnTo>
                  <a:pt x="19872" y="109530"/>
                </a:lnTo>
                <a:lnTo>
                  <a:pt x="5163" y="150683"/>
                </a:lnTo>
                <a:lnTo>
                  <a:pt x="0" y="195512"/>
                </a:lnTo>
                <a:lnTo>
                  <a:pt x="0" y="580083"/>
                </a:lnTo>
                <a:lnTo>
                  <a:pt x="5163" y="624912"/>
                </a:lnTo>
                <a:lnTo>
                  <a:pt x="19872" y="666064"/>
                </a:lnTo>
                <a:lnTo>
                  <a:pt x="42951" y="702366"/>
                </a:lnTo>
                <a:lnTo>
                  <a:pt x="73229" y="732643"/>
                </a:lnTo>
                <a:lnTo>
                  <a:pt x="109530" y="755723"/>
                </a:lnTo>
                <a:lnTo>
                  <a:pt x="150682" y="770431"/>
                </a:lnTo>
                <a:lnTo>
                  <a:pt x="195511" y="775595"/>
                </a:lnTo>
                <a:lnTo>
                  <a:pt x="4302328" y="775595"/>
                </a:lnTo>
                <a:lnTo>
                  <a:pt x="4347157" y="770431"/>
                </a:lnTo>
                <a:lnTo>
                  <a:pt x="4388309" y="755723"/>
                </a:lnTo>
                <a:lnTo>
                  <a:pt x="4424610" y="732643"/>
                </a:lnTo>
                <a:lnTo>
                  <a:pt x="4454887" y="702366"/>
                </a:lnTo>
                <a:lnTo>
                  <a:pt x="4477967" y="666064"/>
                </a:lnTo>
                <a:lnTo>
                  <a:pt x="4492676" y="624912"/>
                </a:lnTo>
                <a:lnTo>
                  <a:pt x="4497839" y="580083"/>
                </a:lnTo>
                <a:lnTo>
                  <a:pt x="4497839" y="195512"/>
                </a:lnTo>
                <a:lnTo>
                  <a:pt x="4492676" y="150683"/>
                </a:lnTo>
                <a:lnTo>
                  <a:pt x="4477967" y="109530"/>
                </a:lnTo>
                <a:lnTo>
                  <a:pt x="4454887" y="73229"/>
                </a:lnTo>
                <a:lnTo>
                  <a:pt x="4424610" y="42951"/>
                </a:lnTo>
                <a:lnTo>
                  <a:pt x="4388309" y="19872"/>
                </a:lnTo>
                <a:lnTo>
                  <a:pt x="4347157" y="5163"/>
                </a:lnTo>
                <a:lnTo>
                  <a:pt x="4302328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274684" y="4224528"/>
            <a:ext cx="52133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ЗЕМЛИ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3720" y="2410967"/>
            <a:ext cx="19977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10" dirty="0">
                <a:solidFill>
                  <a:srgbClr val="4756A0"/>
                </a:solidFill>
                <a:latin typeface="Arial"/>
                <a:cs typeface="Arial"/>
              </a:rPr>
              <a:t>р</a:t>
            </a: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е</a:t>
            </a:r>
            <a:r>
              <a:rPr lang="ru-RU" sz="1100" b="1" spc="-10" dirty="0" err="1">
                <a:solidFill>
                  <a:srgbClr val="4756A0"/>
                </a:solidFill>
                <a:latin typeface="Arial"/>
                <a:cs typeface="Arial"/>
              </a:rPr>
              <a:t>зк</a:t>
            </a: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о-</a:t>
            </a:r>
            <a:r>
              <a:rPr sz="1100" b="1" spc="-10" dirty="0" err="1">
                <a:solidFill>
                  <a:srgbClr val="4756A0"/>
                </a:solidFill>
                <a:latin typeface="Arial"/>
                <a:cs typeface="Arial"/>
              </a:rPr>
              <a:t>континентальный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88668" y="2747264"/>
            <a:ext cx="1783132" cy="26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sz="900" dirty="0">
                <a:solidFill>
                  <a:srgbClr val="4756A0"/>
                </a:solidFill>
                <a:latin typeface="Microsoft Sans Serif"/>
                <a:cs typeface="Microsoft Sans Serif"/>
              </a:rPr>
              <a:t>средняя</a:t>
            </a:r>
            <a:r>
              <a:rPr sz="900" spc="-25" dirty="0">
                <a:solidFill>
                  <a:srgbClr val="4756A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4756A0"/>
                </a:solidFill>
                <a:latin typeface="Microsoft Sans Serif"/>
                <a:cs typeface="Microsoft Sans Serif"/>
              </a:rPr>
              <a:t>температура:</a:t>
            </a:r>
            <a:endParaRPr sz="900" dirty="0">
              <a:latin typeface="Microsoft Sans Serif"/>
              <a:cs typeface="Microsoft Sans Serif"/>
            </a:endParaRPr>
          </a:p>
          <a:p>
            <a:pPr marL="12700">
              <a:lnSpc>
                <a:spcPts val="1030"/>
              </a:lnSpc>
            </a:pPr>
            <a:r>
              <a:rPr sz="900" b="1" dirty="0">
                <a:solidFill>
                  <a:srgbClr val="4756A0"/>
                </a:solidFill>
                <a:latin typeface="Arial"/>
                <a:cs typeface="Arial"/>
              </a:rPr>
              <a:t>в</a:t>
            </a:r>
            <a:r>
              <a:rPr sz="900" b="1" spc="-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756A0"/>
                </a:solidFill>
                <a:latin typeface="Arial"/>
                <a:cs typeface="Arial"/>
              </a:rPr>
              <a:t>январе </a:t>
            </a:r>
            <a:r>
              <a:rPr sz="900" b="1" spc="-10" dirty="0">
                <a:solidFill>
                  <a:srgbClr val="4756A0"/>
                </a:solidFill>
                <a:latin typeface="Arial"/>
                <a:cs typeface="Arial"/>
              </a:rPr>
              <a:t>-</a:t>
            </a:r>
            <a:r>
              <a:rPr sz="900" b="1" dirty="0">
                <a:solidFill>
                  <a:srgbClr val="4756A0"/>
                </a:solidFill>
                <a:latin typeface="Arial"/>
                <a:cs typeface="Arial"/>
              </a:rPr>
              <a:t>1</a:t>
            </a:r>
            <a:r>
              <a:rPr lang="ru-RU" sz="900" b="1" dirty="0">
                <a:solidFill>
                  <a:srgbClr val="4756A0"/>
                </a:solidFill>
                <a:latin typeface="Arial"/>
                <a:cs typeface="Arial"/>
              </a:rPr>
              <a:t>5</a:t>
            </a:r>
            <a:r>
              <a:rPr sz="850" dirty="0">
                <a:solidFill>
                  <a:srgbClr val="4756A0"/>
                </a:solidFill>
                <a:latin typeface="Cambria Math"/>
                <a:cs typeface="Cambria Math"/>
              </a:rPr>
              <a:t>℃</a:t>
            </a:r>
            <a:r>
              <a:rPr sz="900" b="1" dirty="0">
                <a:solidFill>
                  <a:srgbClr val="4756A0"/>
                </a:solidFill>
                <a:latin typeface="Arial"/>
                <a:cs typeface="Arial"/>
              </a:rPr>
              <a:t>, в</a:t>
            </a:r>
            <a:r>
              <a:rPr sz="900" b="1" spc="-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756A0"/>
                </a:solidFill>
                <a:latin typeface="Arial"/>
                <a:cs typeface="Arial"/>
              </a:rPr>
              <a:t>июле + </a:t>
            </a:r>
            <a:r>
              <a:rPr sz="900" b="1" spc="-25" dirty="0">
                <a:solidFill>
                  <a:srgbClr val="4756A0"/>
                </a:solidFill>
                <a:latin typeface="Arial"/>
                <a:cs typeface="Arial"/>
              </a:rPr>
              <a:t>1</a:t>
            </a:r>
            <a:r>
              <a:rPr lang="ru-RU" sz="900" b="1" spc="-25" dirty="0">
                <a:solidFill>
                  <a:srgbClr val="4756A0"/>
                </a:solidFill>
                <a:latin typeface="Arial"/>
                <a:cs typeface="Arial"/>
              </a:rPr>
              <a:t>7,6</a:t>
            </a:r>
            <a:r>
              <a:rPr sz="850" spc="-25" dirty="0">
                <a:solidFill>
                  <a:srgbClr val="4756A0"/>
                </a:solidFill>
                <a:latin typeface="Cambria Math"/>
                <a:cs typeface="Cambria Math"/>
              </a:rPr>
              <a:t>℃</a:t>
            </a:r>
            <a:endParaRPr sz="850" dirty="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88668" y="3201415"/>
            <a:ext cx="15690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4756A0"/>
                </a:solidFill>
                <a:latin typeface="Microsoft Sans Serif"/>
                <a:cs typeface="Microsoft Sans Serif"/>
              </a:rPr>
              <a:t>в</a:t>
            </a:r>
            <a:r>
              <a:rPr sz="900" spc="-20" dirty="0">
                <a:solidFill>
                  <a:srgbClr val="4756A0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756A0"/>
                </a:solidFill>
                <a:latin typeface="Microsoft Sans Serif"/>
                <a:cs typeface="Microsoft Sans Serif"/>
              </a:rPr>
              <a:t>среднем</a:t>
            </a:r>
            <a:r>
              <a:rPr sz="900" spc="-5" dirty="0">
                <a:solidFill>
                  <a:srgbClr val="4756A0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756A0"/>
                </a:solidFill>
                <a:latin typeface="Microsoft Sans Serif"/>
                <a:cs typeface="Microsoft Sans Serif"/>
              </a:rPr>
              <a:t>по</a:t>
            </a:r>
            <a:r>
              <a:rPr sz="900" spc="-10" dirty="0">
                <a:solidFill>
                  <a:srgbClr val="4756A0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4756A0"/>
                </a:solidFill>
                <a:latin typeface="Microsoft Sans Serif"/>
                <a:cs typeface="Microsoft Sans Serif"/>
              </a:rPr>
              <a:t>году</a:t>
            </a:r>
            <a:endParaRPr sz="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ru-RU" sz="900" b="1" dirty="0">
                <a:solidFill>
                  <a:srgbClr val="4756A0"/>
                </a:solidFill>
                <a:latin typeface="Arial"/>
                <a:cs typeface="Arial"/>
              </a:rPr>
              <a:t>122</a:t>
            </a:r>
            <a:r>
              <a:rPr sz="900" b="1" spc="-1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rgbClr val="4756A0"/>
                </a:solidFill>
                <a:latin typeface="Arial"/>
                <a:cs typeface="Arial"/>
              </a:rPr>
              <a:t>дн</a:t>
            </a:r>
            <a:r>
              <a:rPr lang="ru-RU" sz="900" b="1" dirty="0">
                <a:solidFill>
                  <a:srgbClr val="4756A0"/>
                </a:solidFill>
                <a:latin typeface="Arial"/>
                <a:cs typeface="Arial"/>
              </a:rPr>
              <a:t>я с осадками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8095" y="2746248"/>
            <a:ext cx="362711" cy="36271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8095" y="3215639"/>
            <a:ext cx="362711" cy="36271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809742" y="4956906"/>
            <a:ext cx="1857258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100" b="1" dirty="0">
              <a:solidFill>
                <a:srgbClr val="4756A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 err="1">
                <a:solidFill>
                  <a:srgbClr val="4756A0"/>
                </a:solidFill>
                <a:latin typeface="Arial"/>
                <a:cs typeface="Arial"/>
              </a:rPr>
              <a:t>общий</a:t>
            </a:r>
            <a:r>
              <a:rPr sz="1100" b="1" spc="-3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dirty="0" err="1">
                <a:solidFill>
                  <a:srgbClr val="4756A0"/>
                </a:solidFill>
                <a:latin typeface="Arial"/>
                <a:cs typeface="Arial"/>
              </a:rPr>
              <a:t>запас</a:t>
            </a:r>
            <a:r>
              <a:rPr sz="1100" b="1" spc="-3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lang="ru-RU" sz="1100" b="1" spc="-30" dirty="0">
                <a:solidFill>
                  <a:srgbClr val="4756A0"/>
                </a:solidFill>
                <a:latin typeface="Arial"/>
                <a:cs typeface="Arial"/>
              </a:rPr>
              <a:t>135,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4</a:t>
            </a:r>
            <a:r>
              <a:rPr sz="1100" b="1" spc="-3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млн.</a:t>
            </a:r>
            <a:r>
              <a:rPr sz="1100" b="1" spc="-35" dirty="0">
                <a:solidFill>
                  <a:srgbClr val="4756A0"/>
                </a:solidFill>
                <a:latin typeface="Arial"/>
                <a:cs typeface="Arial"/>
              </a:rPr>
              <a:t> м3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74691" y="5325871"/>
            <a:ext cx="100774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74691" y="5804408"/>
            <a:ext cx="93471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08299" y="5325871"/>
            <a:ext cx="1679575" cy="7155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4756A0"/>
                </a:solidFill>
                <a:latin typeface="Arial"/>
                <a:cs typeface="Arial"/>
              </a:rPr>
              <a:t>почвы</a:t>
            </a:r>
            <a:endParaRPr sz="900" dirty="0">
              <a:latin typeface="Arial"/>
              <a:cs typeface="Arial"/>
            </a:endParaRPr>
          </a:p>
          <a:p>
            <a:pPr marL="184150" marR="5080" indent="-171450">
              <a:lnSpc>
                <a:spcPts val="600"/>
              </a:lnSpc>
              <a:spcBef>
                <a:spcPts val="755"/>
              </a:spcBef>
              <a:buFont typeface="Microsoft Sans Serif"/>
              <a:buChar char="•"/>
              <a:tabLst>
                <a:tab pos="184150" algn="l"/>
              </a:tabLst>
            </a:pPr>
            <a:r>
              <a:rPr sz="600" b="1" spc="-40" dirty="0" err="1">
                <a:solidFill>
                  <a:srgbClr val="4756A0"/>
                </a:solidFill>
                <a:latin typeface="Arial"/>
                <a:cs typeface="Arial"/>
              </a:rPr>
              <a:t>преобладают</a:t>
            </a:r>
            <a:r>
              <a:rPr sz="600" b="1" spc="8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lang="ru-RU" sz="600" b="1" spc="-40" dirty="0">
                <a:solidFill>
                  <a:srgbClr val="4756A0"/>
                </a:solidFill>
                <a:latin typeface="Arial"/>
                <a:cs typeface="Arial"/>
              </a:rPr>
              <a:t>чернозем, темно-серые оподзоленные лесные и чернозем выщелоченный </a:t>
            </a:r>
            <a:r>
              <a:rPr lang="ru-RU" sz="600" b="1" spc="-40" dirty="0" err="1">
                <a:solidFill>
                  <a:srgbClr val="4756A0"/>
                </a:solidFill>
                <a:latin typeface="Arial"/>
                <a:cs typeface="Arial"/>
              </a:rPr>
              <a:t>среднегумусный</a:t>
            </a:r>
            <a:r>
              <a:rPr lang="ru-RU" sz="600" b="1" spc="-40" dirty="0">
                <a:solidFill>
                  <a:srgbClr val="4756A0"/>
                </a:solidFill>
                <a:latin typeface="Arial"/>
                <a:cs typeface="Arial"/>
              </a:rPr>
              <a:t> среднемощный </a:t>
            </a:r>
            <a:endParaRPr sz="600" dirty="0">
              <a:latin typeface="Arial"/>
              <a:cs typeface="Arial"/>
            </a:endParaRPr>
          </a:p>
          <a:p>
            <a:pPr marL="184150" marR="89535">
              <a:lnSpc>
                <a:spcPts val="600"/>
              </a:lnSpc>
            </a:pPr>
            <a:r>
              <a:rPr sz="600" spc="-40" dirty="0">
                <a:solidFill>
                  <a:srgbClr val="4756A0"/>
                </a:solidFill>
                <a:latin typeface="Microsoft Sans Serif"/>
                <a:cs typeface="Microsoft Sans Serif"/>
              </a:rPr>
              <a:t>подходят</a:t>
            </a:r>
            <a:r>
              <a:rPr sz="600" spc="-15" dirty="0">
                <a:solidFill>
                  <a:srgbClr val="4756A0"/>
                </a:solidFill>
                <a:latin typeface="Microsoft Sans Serif"/>
                <a:cs typeface="Microsoft Sans Serif"/>
              </a:rPr>
              <a:t> </a:t>
            </a:r>
            <a:r>
              <a:rPr sz="600" spc="-25" dirty="0" err="1">
                <a:solidFill>
                  <a:srgbClr val="4756A0"/>
                </a:solidFill>
                <a:latin typeface="Microsoft Sans Serif"/>
                <a:cs typeface="Microsoft Sans Serif"/>
              </a:rPr>
              <a:t>для</a:t>
            </a:r>
            <a:r>
              <a:rPr sz="600" spc="-10" dirty="0">
                <a:solidFill>
                  <a:srgbClr val="4756A0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4756A0"/>
                </a:solidFill>
                <a:latin typeface="Microsoft Sans Serif"/>
                <a:cs typeface="Microsoft Sans Serif"/>
              </a:rPr>
              <a:t> </a:t>
            </a:r>
            <a:r>
              <a:rPr sz="600" spc="-25" dirty="0" err="1">
                <a:solidFill>
                  <a:srgbClr val="4756A0"/>
                </a:solidFill>
                <a:latin typeface="Microsoft Sans Serif"/>
                <a:cs typeface="Microsoft Sans Serif"/>
              </a:rPr>
              <a:t>выращивания</a:t>
            </a:r>
            <a:r>
              <a:rPr lang="ru-RU" sz="600" spc="-25" dirty="0">
                <a:solidFill>
                  <a:srgbClr val="4756A0"/>
                </a:solidFill>
                <a:latin typeface="Microsoft Sans Serif"/>
                <a:cs typeface="Microsoft Sans Serif"/>
              </a:rPr>
              <a:t> зерновых и овощей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47767" y="2774028"/>
            <a:ext cx="296489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2565">
              <a:lnSpc>
                <a:spcPct val="100000"/>
              </a:lnSpc>
              <a:spcBef>
                <a:spcPts val="100"/>
              </a:spcBef>
            </a:pPr>
            <a:r>
              <a:rPr sz="900" b="1" dirty="0" err="1" smtClean="0">
                <a:solidFill>
                  <a:srgbClr val="4756A0"/>
                </a:solidFill>
                <a:latin typeface="Arial"/>
                <a:cs typeface="Arial"/>
              </a:rPr>
              <a:t>запас</a:t>
            </a:r>
            <a:r>
              <a:rPr lang="ru-RU" sz="900" b="1" dirty="0" smtClean="0">
                <a:solidFill>
                  <a:srgbClr val="4756A0"/>
                </a:solidFill>
                <a:latin typeface="Arial"/>
                <a:cs typeface="Arial"/>
              </a:rPr>
              <a:t>ы</a:t>
            </a:r>
            <a:r>
              <a:rPr sz="900" b="1" spc="-40" dirty="0" smtClean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900" b="1" spc="-10" dirty="0" err="1">
                <a:solidFill>
                  <a:srgbClr val="4756A0"/>
                </a:solidFill>
                <a:latin typeface="Arial"/>
                <a:cs typeface="Arial"/>
              </a:rPr>
              <a:t>сте</a:t>
            </a:r>
            <a:r>
              <a:rPr lang="ru-RU" sz="900" b="1" spc="-10" dirty="0">
                <a:solidFill>
                  <a:srgbClr val="4756A0"/>
                </a:solidFill>
                <a:latin typeface="Arial"/>
                <a:cs typeface="Arial"/>
              </a:rPr>
              <a:t>ко</a:t>
            </a:r>
            <a:r>
              <a:rPr sz="900" b="1" spc="-10" dirty="0" err="1">
                <a:solidFill>
                  <a:srgbClr val="4756A0"/>
                </a:solidFill>
                <a:latin typeface="Arial"/>
                <a:cs typeface="Arial"/>
              </a:rPr>
              <a:t>льных</a:t>
            </a:r>
            <a:r>
              <a:rPr sz="900" b="1" spc="-1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900" b="1" spc="-10" dirty="0" err="1">
                <a:solidFill>
                  <a:srgbClr val="4756A0"/>
                </a:solidFill>
                <a:latin typeface="Arial"/>
                <a:cs typeface="Arial"/>
              </a:rPr>
              <a:t>песков</a:t>
            </a:r>
            <a:r>
              <a:rPr lang="ru-RU" sz="900" b="1" spc="-10" dirty="0">
                <a:solidFill>
                  <a:srgbClr val="4756A0"/>
                </a:solidFill>
                <a:latin typeface="Arial"/>
                <a:cs typeface="Arial"/>
              </a:rPr>
              <a:t>, строительного камня, россыпного золота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68843" y="4968239"/>
            <a:ext cx="20993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 err="1">
                <a:solidFill>
                  <a:srgbClr val="4756A0"/>
                </a:solidFill>
                <a:latin typeface="Arial"/>
                <a:cs typeface="Arial"/>
              </a:rPr>
              <a:t>общая</a:t>
            </a:r>
            <a:r>
              <a:rPr sz="1100" b="1" spc="-3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dirty="0" err="1">
                <a:solidFill>
                  <a:srgbClr val="4756A0"/>
                </a:solidFill>
                <a:latin typeface="Arial"/>
                <a:cs typeface="Arial"/>
              </a:rPr>
              <a:t>площадь</a:t>
            </a:r>
            <a:r>
              <a:rPr lang="ru-RU" sz="1100" b="1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lang="ru-RU" sz="1100" b="1" spc="-30" dirty="0">
                <a:solidFill>
                  <a:srgbClr val="4756A0"/>
                </a:solidFill>
                <a:latin typeface="Arial"/>
                <a:cs typeface="Arial"/>
              </a:rPr>
              <a:t>5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9</a:t>
            </a:r>
            <a:r>
              <a:rPr lang="ru-RU" sz="1100" b="1" dirty="0">
                <a:solidFill>
                  <a:srgbClr val="4756A0"/>
                </a:solidFill>
                <a:latin typeface="Arial"/>
                <a:cs typeface="Arial"/>
              </a:rPr>
              <a:t>5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,</a:t>
            </a:r>
            <a:r>
              <a:rPr lang="ru-RU" sz="1100" b="1" dirty="0">
                <a:solidFill>
                  <a:srgbClr val="4756A0"/>
                </a:solidFill>
                <a:latin typeface="Arial"/>
                <a:cs typeface="Arial"/>
              </a:rPr>
              <a:t>9</a:t>
            </a:r>
            <a:r>
              <a:rPr sz="1100" b="1" spc="-3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756A0"/>
                </a:solidFill>
                <a:latin typeface="Arial"/>
                <a:cs typeface="Arial"/>
              </a:rPr>
              <a:t>тыс.</a:t>
            </a:r>
            <a:r>
              <a:rPr sz="1100" b="1" spc="-3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4756A0"/>
                </a:solidFill>
                <a:latin typeface="Arial"/>
                <a:cs typeface="Arial"/>
              </a:rPr>
              <a:t>га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33793" y="5325871"/>
            <a:ext cx="12515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4756A0"/>
                </a:solidFill>
                <a:latin typeface="Arial"/>
                <a:cs typeface="Arial"/>
              </a:rPr>
              <a:t>земли</a:t>
            </a:r>
            <a:r>
              <a:rPr sz="900" b="1" spc="-2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4756A0"/>
                </a:solidFill>
                <a:latin typeface="Arial"/>
                <a:cs typeface="Arial"/>
              </a:rPr>
              <a:t>с/х</a:t>
            </a:r>
            <a:r>
              <a:rPr sz="900" b="1" spc="-2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4756A0"/>
                </a:solidFill>
                <a:latin typeface="Arial"/>
                <a:cs typeface="Arial"/>
              </a:rPr>
              <a:t>назначения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dirty="0">
                <a:solidFill>
                  <a:srgbClr val="4756A0"/>
                </a:solidFill>
                <a:latin typeface="Microsoft Sans Serif"/>
                <a:cs typeface="Microsoft Sans Serif"/>
              </a:rPr>
              <a:t>1</a:t>
            </a:r>
            <a:r>
              <a:rPr lang="ru-RU" sz="900" dirty="0">
                <a:solidFill>
                  <a:srgbClr val="4756A0"/>
                </a:solidFill>
                <a:latin typeface="Microsoft Sans Serif"/>
                <a:cs typeface="Microsoft Sans Serif"/>
              </a:rPr>
              <a:t>32</a:t>
            </a:r>
            <a:r>
              <a:rPr sz="900" dirty="0">
                <a:solidFill>
                  <a:srgbClr val="4756A0"/>
                </a:solidFill>
                <a:latin typeface="Microsoft Sans Serif"/>
                <a:cs typeface="Microsoft Sans Serif"/>
              </a:rPr>
              <a:t>,</a:t>
            </a:r>
            <a:r>
              <a:rPr lang="ru-RU" sz="900" dirty="0">
                <a:solidFill>
                  <a:srgbClr val="4756A0"/>
                </a:solidFill>
                <a:latin typeface="Microsoft Sans Serif"/>
                <a:cs typeface="Microsoft Sans Serif"/>
              </a:rPr>
              <a:t>4</a:t>
            </a:r>
            <a:r>
              <a:rPr sz="900" spc="-5" dirty="0">
                <a:solidFill>
                  <a:srgbClr val="4756A0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4756A0"/>
                </a:solidFill>
                <a:latin typeface="Microsoft Sans Serif"/>
                <a:cs typeface="Microsoft Sans Serif"/>
              </a:rPr>
              <a:t>тыс. </a:t>
            </a:r>
            <a:r>
              <a:rPr sz="900" spc="-25" dirty="0">
                <a:solidFill>
                  <a:srgbClr val="4756A0"/>
                </a:solidFill>
                <a:latin typeface="Microsoft Sans Serif"/>
                <a:cs typeface="Microsoft Sans Serif"/>
              </a:rPr>
              <a:t>га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297770" y="2265996"/>
            <a:ext cx="4498340" cy="1483360"/>
          </a:xfrm>
          <a:custGeom>
            <a:avLst/>
            <a:gdLst/>
            <a:ahLst/>
            <a:cxnLst/>
            <a:rect l="l" t="t" r="r" b="b"/>
            <a:pathLst>
              <a:path w="4498340" h="1483360">
                <a:moveTo>
                  <a:pt x="0" y="202644"/>
                </a:moveTo>
                <a:lnTo>
                  <a:pt x="5351" y="156179"/>
                </a:lnTo>
                <a:lnTo>
                  <a:pt x="20596" y="113526"/>
                </a:lnTo>
                <a:lnTo>
                  <a:pt x="44518" y="75900"/>
                </a:lnTo>
                <a:lnTo>
                  <a:pt x="75900" y="44518"/>
                </a:lnTo>
                <a:lnTo>
                  <a:pt x="113526" y="20596"/>
                </a:lnTo>
                <a:lnTo>
                  <a:pt x="156179" y="5351"/>
                </a:lnTo>
                <a:lnTo>
                  <a:pt x="202643" y="0"/>
                </a:lnTo>
                <a:lnTo>
                  <a:pt x="4295195" y="0"/>
                </a:lnTo>
                <a:lnTo>
                  <a:pt x="4341659" y="5351"/>
                </a:lnTo>
                <a:lnTo>
                  <a:pt x="4384313" y="20596"/>
                </a:lnTo>
                <a:lnTo>
                  <a:pt x="4421938" y="44518"/>
                </a:lnTo>
                <a:lnTo>
                  <a:pt x="4453320" y="75900"/>
                </a:lnTo>
                <a:lnTo>
                  <a:pt x="4477242" y="113526"/>
                </a:lnTo>
                <a:lnTo>
                  <a:pt x="4492487" y="156179"/>
                </a:lnTo>
                <a:lnTo>
                  <a:pt x="4497839" y="202644"/>
                </a:lnTo>
                <a:lnTo>
                  <a:pt x="4497839" y="1280401"/>
                </a:lnTo>
                <a:lnTo>
                  <a:pt x="4492487" y="1326865"/>
                </a:lnTo>
                <a:lnTo>
                  <a:pt x="4477242" y="1369518"/>
                </a:lnTo>
                <a:lnTo>
                  <a:pt x="4453320" y="1407144"/>
                </a:lnTo>
                <a:lnTo>
                  <a:pt x="4421938" y="1438526"/>
                </a:lnTo>
                <a:lnTo>
                  <a:pt x="4384313" y="1462448"/>
                </a:lnTo>
                <a:lnTo>
                  <a:pt x="4341659" y="1477693"/>
                </a:lnTo>
                <a:lnTo>
                  <a:pt x="4295195" y="1483045"/>
                </a:lnTo>
                <a:lnTo>
                  <a:pt x="202643" y="1483045"/>
                </a:lnTo>
                <a:lnTo>
                  <a:pt x="156179" y="1477693"/>
                </a:lnTo>
                <a:lnTo>
                  <a:pt x="113526" y="1462448"/>
                </a:lnTo>
                <a:lnTo>
                  <a:pt x="75900" y="1438526"/>
                </a:lnTo>
                <a:lnTo>
                  <a:pt x="44518" y="1407144"/>
                </a:lnTo>
                <a:lnTo>
                  <a:pt x="20596" y="1369518"/>
                </a:lnTo>
                <a:lnTo>
                  <a:pt x="5351" y="1326865"/>
                </a:lnTo>
                <a:lnTo>
                  <a:pt x="0" y="1280401"/>
                </a:lnTo>
                <a:lnTo>
                  <a:pt x="0" y="202644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xfrm>
            <a:off x="614316" y="6603972"/>
            <a:ext cx="4026535" cy="24942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lang="ru-RU" spc="-10" dirty="0"/>
              <a:t>ИНВЕСТИЦИОННЫЙ</a:t>
            </a:r>
            <a:r>
              <a:rPr lang="ru-RU" spc="10" dirty="0"/>
              <a:t> </a:t>
            </a:r>
            <a:r>
              <a:rPr lang="ru-RU" spc="-20" dirty="0"/>
              <a:t>ПРОФИЛЬ</a:t>
            </a:r>
            <a:r>
              <a:rPr lang="ru-RU" spc="10" dirty="0"/>
              <a:t> М</a:t>
            </a:r>
            <a:r>
              <a:rPr lang="ru-RU" dirty="0"/>
              <a:t>АНСКОГО</a:t>
            </a:r>
            <a:r>
              <a:rPr lang="ru-RU" spc="15" dirty="0"/>
              <a:t> Р</a:t>
            </a:r>
            <a:r>
              <a:rPr lang="ru-RU" spc="-10" dirty="0"/>
              <a:t>АЙОНА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10" dirty="0"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pic>
        <p:nvPicPr>
          <p:cNvPr id="36" name="object 2">
            <a:extLst>
              <a:ext uri="{FF2B5EF4-FFF2-40B4-BE49-F238E27FC236}">
                <a16:creationId xmlns="" xmlns:a16="http://schemas.microsoft.com/office/drawing/2014/main" id="{BD9EC7D5-A7F7-4095-A739-B1645723FC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8488" y="5325871"/>
            <a:ext cx="362712" cy="362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8612" y="2269713"/>
            <a:ext cx="2196465" cy="4038600"/>
          </a:xfrm>
          <a:custGeom>
            <a:avLst/>
            <a:gdLst/>
            <a:ahLst/>
            <a:cxnLst/>
            <a:rect l="l" t="t" r="r" b="b"/>
            <a:pathLst>
              <a:path w="2196465" h="4038600">
                <a:moveTo>
                  <a:pt x="1961423" y="0"/>
                </a:moveTo>
                <a:lnTo>
                  <a:pt x="234575" y="0"/>
                </a:lnTo>
                <a:lnTo>
                  <a:pt x="187300" y="4765"/>
                </a:lnTo>
                <a:lnTo>
                  <a:pt x="143267" y="18434"/>
                </a:lnTo>
                <a:lnTo>
                  <a:pt x="103421" y="40062"/>
                </a:lnTo>
                <a:lnTo>
                  <a:pt x="68705" y="68706"/>
                </a:lnTo>
                <a:lnTo>
                  <a:pt x="40061" y="103422"/>
                </a:lnTo>
                <a:lnTo>
                  <a:pt x="18434" y="143268"/>
                </a:lnTo>
                <a:lnTo>
                  <a:pt x="4765" y="187301"/>
                </a:lnTo>
                <a:lnTo>
                  <a:pt x="0" y="234576"/>
                </a:lnTo>
                <a:lnTo>
                  <a:pt x="0" y="3803533"/>
                </a:lnTo>
                <a:lnTo>
                  <a:pt x="4765" y="3850808"/>
                </a:lnTo>
                <a:lnTo>
                  <a:pt x="18434" y="3894840"/>
                </a:lnTo>
                <a:lnTo>
                  <a:pt x="40061" y="3934686"/>
                </a:lnTo>
                <a:lnTo>
                  <a:pt x="68705" y="3969403"/>
                </a:lnTo>
                <a:lnTo>
                  <a:pt x="103421" y="3998047"/>
                </a:lnTo>
                <a:lnTo>
                  <a:pt x="143267" y="4019674"/>
                </a:lnTo>
                <a:lnTo>
                  <a:pt x="187300" y="4033343"/>
                </a:lnTo>
                <a:lnTo>
                  <a:pt x="234575" y="4038109"/>
                </a:lnTo>
                <a:lnTo>
                  <a:pt x="1961423" y="4038109"/>
                </a:lnTo>
                <a:lnTo>
                  <a:pt x="2008698" y="4033343"/>
                </a:lnTo>
                <a:lnTo>
                  <a:pt x="2052731" y="4019674"/>
                </a:lnTo>
                <a:lnTo>
                  <a:pt x="2092577" y="3998047"/>
                </a:lnTo>
                <a:lnTo>
                  <a:pt x="2127294" y="3969403"/>
                </a:lnTo>
                <a:lnTo>
                  <a:pt x="2155938" y="3934686"/>
                </a:lnTo>
                <a:lnTo>
                  <a:pt x="2177565" y="3894840"/>
                </a:lnTo>
                <a:lnTo>
                  <a:pt x="2191234" y="3850808"/>
                </a:lnTo>
                <a:lnTo>
                  <a:pt x="2196000" y="3803533"/>
                </a:lnTo>
                <a:lnTo>
                  <a:pt x="2196000" y="234576"/>
                </a:lnTo>
                <a:lnTo>
                  <a:pt x="2191234" y="187301"/>
                </a:lnTo>
                <a:lnTo>
                  <a:pt x="2177565" y="143268"/>
                </a:lnTo>
                <a:lnTo>
                  <a:pt x="2155938" y="103422"/>
                </a:lnTo>
                <a:lnTo>
                  <a:pt x="2127294" y="68706"/>
                </a:lnTo>
                <a:lnTo>
                  <a:pt x="2092577" y="40062"/>
                </a:lnTo>
                <a:lnTo>
                  <a:pt x="2052731" y="18434"/>
                </a:lnTo>
                <a:lnTo>
                  <a:pt x="2008698" y="4765"/>
                </a:lnTo>
                <a:lnTo>
                  <a:pt x="196142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98612" y="1376762"/>
            <a:ext cx="2196465" cy="775970"/>
          </a:xfrm>
          <a:custGeom>
            <a:avLst/>
            <a:gdLst/>
            <a:ahLst/>
            <a:cxnLst/>
            <a:rect l="l" t="t" r="r" b="b"/>
            <a:pathLst>
              <a:path w="2196465" h="775969">
                <a:moveTo>
                  <a:pt x="1970516" y="0"/>
                </a:moveTo>
                <a:lnTo>
                  <a:pt x="225480" y="0"/>
                </a:lnTo>
                <a:lnTo>
                  <a:pt x="180038" y="4580"/>
                </a:lnTo>
                <a:lnTo>
                  <a:pt x="137713" y="17719"/>
                </a:lnTo>
                <a:lnTo>
                  <a:pt x="99412" y="38508"/>
                </a:lnTo>
                <a:lnTo>
                  <a:pt x="66041" y="66041"/>
                </a:lnTo>
                <a:lnTo>
                  <a:pt x="38508" y="99412"/>
                </a:lnTo>
                <a:lnTo>
                  <a:pt x="17719" y="137713"/>
                </a:lnTo>
                <a:lnTo>
                  <a:pt x="4580" y="180038"/>
                </a:lnTo>
                <a:lnTo>
                  <a:pt x="0" y="225480"/>
                </a:lnTo>
                <a:lnTo>
                  <a:pt x="0" y="550114"/>
                </a:lnTo>
                <a:lnTo>
                  <a:pt x="4580" y="595556"/>
                </a:lnTo>
                <a:lnTo>
                  <a:pt x="17719" y="637881"/>
                </a:lnTo>
                <a:lnTo>
                  <a:pt x="38508" y="676183"/>
                </a:lnTo>
                <a:lnTo>
                  <a:pt x="66041" y="709553"/>
                </a:lnTo>
                <a:lnTo>
                  <a:pt x="99412" y="737086"/>
                </a:lnTo>
                <a:lnTo>
                  <a:pt x="137713" y="757875"/>
                </a:lnTo>
                <a:lnTo>
                  <a:pt x="180038" y="771014"/>
                </a:lnTo>
                <a:lnTo>
                  <a:pt x="225480" y="775595"/>
                </a:lnTo>
                <a:lnTo>
                  <a:pt x="1970516" y="775595"/>
                </a:lnTo>
                <a:lnTo>
                  <a:pt x="2015959" y="771014"/>
                </a:lnTo>
                <a:lnTo>
                  <a:pt x="2058284" y="757875"/>
                </a:lnTo>
                <a:lnTo>
                  <a:pt x="2096585" y="737086"/>
                </a:lnTo>
                <a:lnTo>
                  <a:pt x="2129956" y="709553"/>
                </a:lnTo>
                <a:lnTo>
                  <a:pt x="2157489" y="676183"/>
                </a:lnTo>
                <a:lnTo>
                  <a:pt x="2178279" y="637881"/>
                </a:lnTo>
                <a:lnTo>
                  <a:pt x="2191417" y="595556"/>
                </a:lnTo>
                <a:lnTo>
                  <a:pt x="2195998" y="550114"/>
                </a:lnTo>
                <a:lnTo>
                  <a:pt x="2195998" y="225480"/>
                </a:lnTo>
                <a:lnTo>
                  <a:pt x="2191417" y="180038"/>
                </a:lnTo>
                <a:lnTo>
                  <a:pt x="2178279" y="137713"/>
                </a:lnTo>
                <a:lnTo>
                  <a:pt x="2157489" y="99412"/>
                </a:lnTo>
                <a:lnTo>
                  <a:pt x="2129956" y="66041"/>
                </a:lnTo>
                <a:lnTo>
                  <a:pt x="2096585" y="38508"/>
                </a:lnTo>
                <a:lnTo>
                  <a:pt x="2058284" y="17719"/>
                </a:lnTo>
                <a:lnTo>
                  <a:pt x="2015959" y="4580"/>
                </a:lnTo>
                <a:lnTo>
                  <a:pt x="1970516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9354" y="1831847"/>
            <a:ext cx="181546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КУЛЬТУРА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ИСКУССТВО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85792" y="2426715"/>
            <a:ext cx="146748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ru-RU" sz="1600" b="1" spc="-25" dirty="0">
                <a:solidFill>
                  <a:srgbClr val="4756A0"/>
                </a:solidFill>
                <a:latin typeface="Arial"/>
                <a:cs typeface="Arial"/>
              </a:rPr>
              <a:t>22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10"/>
              </a:lnSpc>
            </a:pPr>
            <a:r>
              <a:rPr sz="1100" b="1" spc="-25" dirty="0">
                <a:solidFill>
                  <a:srgbClr val="4756A0"/>
                </a:solidFill>
                <a:latin typeface="Arial"/>
                <a:cs typeface="Arial"/>
              </a:rPr>
              <a:t>клубных</a:t>
            </a:r>
            <a:r>
              <a:rPr sz="1100" b="1" spc="-35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учреждений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5792" y="5416803"/>
            <a:ext cx="1812289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4756A0"/>
                </a:solidFill>
                <a:latin typeface="Arial"/>
                <a:cs typeface="Arial"/>
              </a:rPr>
              <a:t>11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210"/>
              </a:lnSpc>
            </a:pPr>
            <a:r>
              <a:rPr sz="1100" b="1" spc="-30" dirty="0">
                <a:solidFill>
                  <a:srgbClr val="4756A0"/>
                </a:solidFill>
                <a:latin typeface="Arial"/>
                <a:cs typeface="Arial"/>
              </a:rPr>
              <a:t>туристических</a:t>
            </a:r>
            <a:r>
              <a:rPr sz="1100" b="1" spc="5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маршрутов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85792" y="4670044"/>
            <a:ext cx="828040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ru-RU" sz="1600" b="1" spc="-25" dirty="0">
                <a:solidFill>
                  <a:srgbClr val="4756A0"/>
                </a:solidFill>
                <a:latin typeface="Arial"/>
                <a:cs typeface="Arial"/>
              </a:rPr>
              <a:t>32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10"/>
              </a:lnSpc>
            </a:pPr>
            <a:r>
              <a:rPr sz="1100" b="1" spc="-20" dirty="0" err="1" smtClean="0">
                <a:solidFill>
                  <a:srgbClr val="4756A0"/>
                </a:solidFill>
                <a:latin typeface="Arial"/>
                <a:cs typeface="Arial"/>
              </a:rPr>
              <a:t>памятник</a:t>
            </a:r>
            <a:r>
              <a:rPr lang="ru-RU" sz="1100" b="1" spc="-20" dirty="0" smtClean="0">
                <a:solidFill>
                  <a:srgbClr val="4756A0"/>
                </a:solidFill>
                <a:latin typeface="Arial"/>
                <a:cs typeface="Arial"/>
              </a:rPr>
              <a:t>а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85791" y="3920235"/>
            <a:ext cx="108693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ru-RU" sz="1600" b="1" spc="-50" dirty="0">
                <a:solidFill>
                  <a:srgbClr val="4756A0"/>
                </a:solidFill>
                <a:latin typeface="Arial"/>
                <a:cs typeface="Arial"/>
              </a:rPr>
              <a:t>22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10"/>
              </a:lnSpc>
            </a:pPr>
            <a:r>
              <a:rPr lang="ru-RU" sz="1100" b="1" spc="-10" dirty="0">
                <a:solidFill>
                  <a:srgbClr val="4756A0"/>
                </a:solidFill>
                <a:latin typeface="Arial"/>
                <a:cs typeface="Arial"/>
              </a:rPr>
              <a:t>библиотеки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85792" y="3118230"/>
            <a:ext cx="82804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ru-RU" sz="1600" b="1" spc="-25" dirty="0">
                <a:solidFill>
                  <a:srgbClr val="4756A0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10"/>
              </a:lnSpc>
            </a:pPr>
            <a:r>
              <a:rPr lang="ru-RU" sz="1100" b="1" spc="-20" dirty="0" err="1">
                <a:solidFill>
                  <a:srgbClr val="4756A0"/>
                </a:solidFill>
                <a:latin typeface="Arial"/>
                <a:cs typeface="Arial"/>
              </a:rPr>
              <a:t>авток</a:t>
            </a:r>
            <a:r>
              <a:rPr sz="1100" b="1" spc="-20" dirty="0">
                <a:solidFill>
                  <a:srgbClr val="4756A0"/>
                </a:solidFill>
                <a:latin typeface="Arial"/>
                <a:cs typeface="Arial"/>
              </a:rPr>
              <a:t>л</a:t>
            </a:r>
            <a:r>
              <a:rPr lang="ru-RU" sz="1100" b="1" spc="-20" dirty="0" err="1">
                <a:solidFill>
                  <a:srgbClr val="4756A0"/>
                </a:solidFill>
                <a:latin typeface="Arial"/>
                <a:cs typeface="Arial"/>
              </a:rPr>
              <a:t>уб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СОЦИАЛЬНАЯ</a:t>
            </a:r>
            <a:r>
              <a:rPr spc="-110" dirty="0"/>
              <a:t> </a:t>
            </a:r>
            <a:r>
              <a:rPr spc="-35" dirty="0"/>
              <a:t>ИНФРАСТРУКТУРА</a:t>
            </a:r>
          </a:p>
        </p:txBody>
      </p:sp>
      <p:sp>
        <p:nvSpPr>
          <p:cNvPr id="11" name="object 11"/>
          <p:cNvSpPr/>
          <p:nvPr/>
        </p:nvSpPr>
        <p:spPr>
          <a:xfrm>
            <a:off x="627016" y="163628"/>
            <a:ext cx="1811655" cy="274320"/>
          </a:xfrm>
          <a:custGeom>
            <a:avLst/>
            <a:gdLst/>
            <a:ahLst/>
            <a:cxnLst/>
            <a:rect l="l" t="t" r="r" b="b"/>
            <a:pathLst>
              <a:path w="1811655" h="274320">
                <a:moveTo>
                  <a:pt x="1674461" y="0"/>
                </a:moveTo>
                <a:lnTo>
                  <a:pt x="136921" y="0"/>
                </a:lnTo>
                <a:lnTo>
                  <a:pt x="93643" y="6980"/>
                </a:lnTo>
                <a:lnTo>
                  <a:pt x="56057" y="26417"/>
                </a:lnTo>
                <a:lnTo>
                  <a:pt x="26417" y="56057"/>
                </a:lnTo>
                <a:lnTo>
                  <a:pt x="6980" y="93644"/>
                </a:lnTo>
                <a:lnTo>
                  <a:pt x="0" y="136922"/>
                </a:lnTo>
                <a:lnTo>
                  <a:pt x="6980" y="180200"/>
                </a:lnTo>
                <a:lnTo>
                  <a:pt x="26417" y="217786"/>
                </a:lnTo>
                <a:lnTo>
                  <a:pt x="56057" y="247425"/>
                </a:lnTo>
                <a:lnTo>
                  <a:pt x="93643" y="266863"/>
                </a:lnTo>
                <a:lnTo>
                  <a:pt x="136921" y="273843"/>
                </a:lnTo>
                <a:lnTo>
                  <a:pt x="1674461" y="273843"/>
                </a:lnTo>
                <a:lnTo>
                  <a:pt x="1717739" y="266863"/>
                </a:lnTo>
                <a:lnTo>
                  <a:pt x="1755325" y="247425"/>
                </a:lnTo>
                <a:lnTo>
                  <a:pt x="1784965" y="217786"/>
                </a:lnTo>
                <a:lnTo>
                  <a:pt x="1804402" y="180200"/>
                </a:lnTo>
                <a:lnTo>
                  <a:pt x="1811383" y="136922"/>
                </a:lnTo>
                <a:lnTo>
                  <a:pt x="1804402" y="93644"/>
                </a:lnTo>
                <a:lnTo>
                  <a:pt x="1784965" y="56057"/>
                </a:lnTo>
                <a:lnTo>
                  <a:pt x="1755325" y="26417"/>
                </a:lnTo>
                <a:lnTo>
                  <a:pt x="1717739" y="6980"/>
                </a:lnTo>
                <a:lnTo>
                  <a:pt x="1674461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2419" y="227076"/>
            <a:ext cx="14922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социальная</a:t>
            </a:r>
            <a:r>
              <a:rPr sz="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инфраструктура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7016" y="2269713"/>
            <a:ext cx="2196465" cy="4038600"/>
          </a:xfrm>
          <a:custGeom>
            <a:avLst/>
            <a:gdLst/>
            <a:ahLst/>
            <a:cxnLst/>
            <a:rect l="l" t="t" r="r" b="b"/>
            <a:pathLst>
              <a:path w="2196465" h="4038600">
                <a:moveTo>
                  <a:pt x="1961424" y="0"/>
                </a:moveTo>
                <a:lnTo>
                  <a:pt x="234575" y="0"/>
                </a:lnTo>
                <a:lnTo>
                  <a:pt x="187300" y="4765"/>
                </a:lnTo>
                <a:lnTo>
                  <a:pt x="143268" y="18434"/>
                </a:lnTo>
                <a:lnTo>
                  <a:pt x="103422" y="40062"/>
                </a:lnTo>
                <a:lnTo>
                  <a:pt x="68705" y="68706"/>
                </a:lnTo>
                <a:lnTo>
                  <a:pt x="40061" y="103422"/>
                </a:lnTo>
                <a:lnTo>
                  <a:pt x="18434" y="143268"/>
                </a:lnTo>
                <a:lnTo>
                  <a:pt x="4765" y="187301"/>
                </a:lnTo>
                <a:lnTo>
                  <a:pt x="0" y="234576"/>
                </a:lnTo>
                <a:lnTo>
                  <a:pt x="0" y="3803533"/>
                </a:lnTo>
                <a:lnTo>
                  <a:pt x="4765" y="3850808"/>
                </a:lnTo>
                <a:lnTo>
                  <a:pt x="18434" y="3894840"/>
                </a:lnTo>
                <a:lnTo>
                  <a:pt x="40061" y="3934686"/>
                </a:lnTo>
                <a:lnTo>
                  <a:pt x="68705" y="3969403"/>
                </a:lnTo>
                <a:lnTo>
                  <a:pt x="103422" y="3998047"/>
                </a:lnTo>
                <a:lnTo>
                  <a:pt x="143268" y="4019674"/>
                </a:lnTo>
                <a:lnTo>
                  <a:pt x="187300" y="4033343"/>
                </a:lnTo>
                <a:lnTo>
                  <a:pt x="234575" y="4038109"/>
                </a:lnTo>
                <a:lnTo>
                  <a:pt x="1961424" y="4038109"/>
                </a:lnTo>
                <a:lnTo>
                  <a:pt x="2008699" y="4033343"/>
                </a:lnTo>
                <a:lnTo>
                  <a:pt x="2052731" y="4019674"/>
                </a:lnTo>
                <a:lnTo>
                  <a:pt x="2092577" y="3998047"/>
                </a:lnTo>
                <a:lnTo>
                  <a:pt x="2127294" y="3969403"/>
                </a:lnTo>
                <a:lnTo>
                  <a:pt x="2155937" y="3934686"/>
                </a:lnTo>
                <a:lnTo>
                  <a:pt x="2177565" y="3894840"/>
                </a:lnTo>
                <a:lnTo>
                  <a:pt x="2191233" y="3850808"/>
                </a:lnTo>
                <a:lnTo>
                  <a:pt x="2195999" y="3803533"/>
                </a:lnTo>
                <a:lnTo>
                  <a:pt x="2195999" y="234576"/>
                </a:lnTo>
                <a:lnTo>
                  <a:pt x="2191233" y="187301"/>
                </a:lnTo>
                <a:lnTo>
                  <a:pt x="2177565" y="143268"/>
                </a:lnTo>
                <a:lnTo>
                  <a:pt x="2155937" y="103422"/>
                </a:lnTo>
                <a:lnTo>
                  <a:pt x="2127294" y="68706"/>
                </a:lnTo>
                <a:lnTo>
                  <a:pt x="2092577" y="40062"/>
                </a:lnTo>
                <a:lnTo>
                  <a:pt x="2052731" y="18434"/>
                </a:lnTo>
                <a:lnTo>
                  <a:pt x="2008699" y="4765"/>
                </a:lnTo>
                <a:lnTo>
                  <a:pt x="196142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7016" y="1376762"/>
            <a:ext cx="2196465" cy="775970"/>
          </a:xfrm>
          <a:custGeom>
            <a:avLst/>
            <a:gdLst/>
            <a:ahLst/>
            <a:cxnLst/>
            <a:rect l="l" t="t" r="r" b="b"/>
            <a:pathLst>
              <a:path w="2196465" h="775969">
                <a:moveTo>
                  <a:pt x="1970517" y="0"/>
                </a:moveTo>
                <a:lnTo>
                  <a:pt x="225481" y="0"/>
                </a:lnTo>
                <a:lnTo>
                  <a:pt x="180038" y="4580"/>
                </a:lnTo>
                <a:lnTo>
                  <a:pt x="137713" y="17719"/>
                </a:lnTo>
                <a:lnTo>
                  <a:pt x="99412" y="38508"/>
                </a:lnTo>
                <a:lnTo>
                  <a:pt x="66041" y="66041"/>
                </a:lnTo>
                <a:lnTo>
                  <a:pt x="38508" y="99412"/>
                </a:lnTo>
                <a:lnTo>
                  <a:pt x="17719" y="137713"/>
                </a:lnTo>
                <a:lnTo>
                  <a:pt x="4580" y="180038"/>
                </a:lnTo>
                <a:lnTo>
                  <a:pt x="0" y="225480"/>
                </a:lnTo>
                <a:lnTo>
                  <a:pt x="0" y="550114"/>
                </a:lnTo>
                <a:lnTo>
                  <a:pt x="4580" y="595556"/>
                </a:lnTo>
                <a:lnTo>
                  <a:pt x="17719" y="637881"/>
                </a:lnTo>
                <a:lnTo>
                  <a:pt x="38508" y="676183"/>
                </a:lnTo>
                <a:lnTo>
                  <a:pt x="66041" y="709553"/>
                </a:lnTo>
                <a:lnTo>
                  <a:pt x="99412" y="737086"/>
                </a:lnTo>
                <a:lnTo>
                  <a:pt x="137713" y="757875"/>
                </a:lnTo>
                <a:lnTo>
                  <a:pt x="180038" y="771014"/>
                </a:lnTo>
                <a:lnTo>
                  <a:pt x="225481" y="775595"/>
                </a:lnTo>
                <a:lnTo>
                  <a:pt x="1970517" y="775595"/>
                </a:lnTo>
                <a:lnTo>
                  <a:pt x="2015959" y="771014"/>
                </a:lnTo>
                <a:lnTo>
                  <a:pt x="2058284" y="757875"/>
                </a:lnTo>
                <a:lnTo>
                  <a:pt x="2096586" y="737086"/>
                </a:lnTo>
                <a:lnTo>
                  <a:pt x="2129956" y="709553"/>
                </a:lnTo>
                <a:lnTo>
                  <a:pt x="2157489" y="676183"/>
                </a:lnTo>
                <a:lnTo>
                  <a:pt x="2178279" y="637881"/>
                </a:lnTo>
                <a:lnTo>
                  <a:pt x="2191417" y="595556"/>
                </a:lnTo>
                <a:lnTo>
                  <a:pt x="2195998" y="550114"/>
                </a:lnTo>
                <a:lnTo>
                  <a:pt x="2195998" y="225480"/>
                </a:lnTo>
                <a:lnTo>
                  <a:pt x="2191417" y="180038"/>
                </a:lnTo>
                <a:lnTo>
                  <a:pt x="2178279" y="137713"/>
                </a:lnTo>
                <a:lnTo>
                  <a:pt x="2157489" y="99412"/>
                </a:lnTo>
                <a:lnTo>
                  <a:pt x="2129956" y="66041"/>
                </a:lnTo>
                <a:lnTo>
                  <a:pt x="2096586" y="38508"/>
                </a:lnTo>
                <a:lnTo>
                  <a:pt x="2058284" y="17719"/>
                </a:lnTo>
                <a:lnTo>
                  <a:pt x="2015959" y="4580"/>
                </a:lnTo>
                <a:lnTo>
                  <a:pt x="1970517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63833" y="1844040"/>
            <a:ext cx="11220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ОБРАЗОВАНИЕ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2288" y="1459991"/>
            <a:ext cx="365760" cy="36576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14195" y="2426715"/>
            <a:ext cx="2508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25" dirty="0">
                <a:solidFill>
                  <a:srgbClr val="4756A0"/>
                </a:solidFill>
                <a:latin typeface="Arial"/>
                <a:cs typeface="Arial"/>
              </a:rPr>
              <a:t>6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48013" y="2514091"/>
            <a:ext cx="27305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A6A6A6"/>
                </a:solidFill>
                <a:latin typeface="Arial"/>
                <a:cs typeface="Arial"/>
              </a:rPr>
              <a:t>*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3724" y="3019572"/>
            <a:ext cx="250825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600" b="1" spc="-25" dirty="0">
              <a:solidFill>
                <a:srgbClr val="4756A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4756A0"/>
                </a:solidFill>
                <a:latin typeface="Arial"/>
                <a:cs typeface="Arial"/>
              </a:rPr>
              <a:t>1</a:t>
            </a:r>
            <a:r>
              <a:rPr lang="ru-RU" sz="1600" b="1" spc="-25" dirty="0">
                <a:solidFill>
                  <a:srgbClr val="4756A0"/>
                </a:solidFill>
                <a:latin typeface="Arial"/>
                <a:cs typeface="Arial"/>
              </a:rPr>
              <a:t>3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4195" y="3228810"/>
            <a:ext cx="1256065" cy="1363194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endParaRPr lang="ru-RU" sz="1100" spc="-20" dirty="0">
              <a:solidFill>
                <a:srgbClr val="4756A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100" b="1" spc="-2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  <a:endParaRPr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40970">
              <a:lnSpc>
                <a:spcPts val="980"/>
              </a:lnSpc>
              <a:spcBef>
                <a:spcPts val="434"/>
              </a:spcBef>
            </a:pPr>
            <a:r>
              <a:rPr sz="1100" b="1" spc="-1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  <a:endParaRPr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810"/>
              </a:lnSpc>
              <a:spcBef>
                <a:spcPts val="490"/>
              </a:spcBef>
            </a:pPr>
            <a:endParaRPr sz="900" dirty="0">
              <a:latin typeface="Microsoft Sans Serif"/>
              <a:cs typeface="Microsoft Sans Serif"/>
            </a:endParaRPr>
          </a:p>
          <a:p>
            <a:pPr marL="12700">
              <a:lnSpc>
                <a:spcPts val="1810"/>
              </a:lnSpc>
              <a:spcBef>
                <a:spcPts val="490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4195" y="2596669"/>
            <a:ext cx="1131092" cy="83099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100" b="1" spc="-1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</a:t>
            </a:r>
            <a:r>
              <a:rPr lang="ru-RU" sz="1100" b="1" spc="-1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endParaRPr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29539">
              <a:lnSpc>
                <a:spcPts val="1010"/>
              </a:lnSpc>
              <a:spcBef>
                <a:spcPts val="390"/>
              </a:spcBef>
            </a:pPr>
            <a:r>
              <a:rPr sz="1100" b="1" spc="-1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  <a:endParaRPr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810"/>
              </a:lnSpc>
              <a:spcBef>
                <a:spcPts val="450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954592" y="2269713"/>
            <a:ext cx="2196465" cy="3169920"/>
          </a:xfrm>
          <a:custGeom>
            <a:avLst/>
            <a:gdLst/>
            <a:ahLst/>
            <a:cxnLst/>
            <a:rect l="l" t="t" r="r" b="b"/>
            <a:pathLst>
              <a:path w="2196465" h="3169920">
                <a:moveTo>
                  <a:pt x="1961424" y="0"/>
                </a:moveTo>
                <a:lnTo>
                  <a:pt x="234575" y="0"/>
                </a:lnTo>
                <a:lnTo>
                  <a:pt x="187300" y="4765"/>
                </a:lnTo>
                <a:lnTo>
                  <a:pt x="143267" y="18434"/>
                </a:lnTo>
                <a:lnTo>
                  <a:pt x="103421" y="40061"/>
                </a:lnTo>
                <a:lnTo>
                  <a:pt x="68705" y="68705"/>
                </a:lnTo>
                <a:lnTo>
                  <a:pt x="40061" y="103421"/>
                </a:lnTo>
                <a:lnTo>
                  <a:pt x="18434" y="143267"/>
                </a:lnTo>
                <a:lnTo>
                  <a:pt x="4765" y="187300"/>
                </a:lnTo>
                <a:lnTo>
                  <a:pt x="0" y="234575"/>
                </a:lnTo>
                <a:lnTo>
                  <a:pt x="0" y="2935150"/>
                </a:lnTo>
                <a:lnTo>
                  <a:pt x="4765" y="2982425"/>
                </a:lnTo>
                <a:lnTo>
                  <a:pt x="18434" y="3026457"/>
                </a:lnTo>
                <a:lnTo>
                  <a:pt x="40061" y="3066303"/>
                </a:lnTo>
                <a:lnTo>
                  <a:pt x="68705" y="3101020"/>
                </a:lnTo>
                <a:lnTo>
                  <a:pt x="103421" y="3129663"/>
                </a:lnTo>
                <a:lnTo>
                  <a:pt x="143267" y="3151291"/>
                </a:lnTo>
                <a:lnTo>
                  <a:pt x="187300" y="3164959"/>
                </a:lnTo>
                <a:lnTo>
                  <a:pt x="234575" y="3169725"/>
                </a:lnTo>
                <a:lnTo>
                  <a:pt x="1961424" y="3169725"/>
                </a:lnTo>
                <a:lnTo>
                  <a:pt x="2008700" y="3164959"/>
                </a:lnTo>
                <a:lnTo>
                  <a:pt x="2052732" y="3151291"/>
                </a:lnTo>
                <a:lnTo>
                  <a:pt x="2092578" y="3129663"/>
                </a:lnTo>
                <a:lnTo>
                  <a:pt x="2127294" y="3101020"/>
                </a:lnTo>
                <a:lnTo>
                  <a:pt x="2155938" y="3066303"/>
                </a:lnTo>
                <a:lnTo>
                  <a:pt x="2177566" y="3026457"/>
                </a:lnTo>
                <a:lnTo>
                  <a:pt x="2191234" y="2982425"/>
                </a:lnTo>
                <a:lnTo>
                  <a:pt x="2196000" y="2935150"/>
                </a:lnTo>
                <a:lnTo>
                  <a:pt x="2196000" y="234575"/>
                </a:lnTo>
                <a:lnTo>
                  <a:pt x="2191234" y="187300"/>
                </a:lnTo>
                <a:lnTo>
                  <a:pt x="2177566" y="143267"/>
                </a:lnTo>
                <a:lnTo>
                  <a:pt x="2155938" y="103421"/>
                </a:lnTo>
                <a:lnTo>
                  <a:pt x="2127294" y="68705"/>
                </a:lnTo>
                <a:lnTo>
                  <a:pt x="2092578" y="40061"/>
                </a:lnTo>
                <a:lnTo>
                  <a:pt x="2052732" y="18434"/>
                </a:lnTo>
                <a:lnTo>
                  <a:pt x="2008700" y="4765"/>
                </a:lnTo>
                <a:lnTo>
                  <a:pt x="196142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54592" y="1376762"/>
            <a:ext cx="2196465" cy="775970"/>
          </a:xfrm>
          <a:custGeom>
            <a:avLst/>
            <a:gdLst/>
            <a:ahLst/>
            <a:cxnLst/>
            <a:rect l="l" t="t" r="r" b="b"/>
            <a:pathLst>
              <a:path w="2196465" h="775969">
                <a:moveTo>
                  <a:pt x="1970518" y="0"/>
                </a:moveTo>
                <a:lnTo>
                  <a:pt x="225482" y="0"/>
                </a:lnTo>
                <a:lnTo>
                  <a:pt x="180039" y="4580"/>
                </a:lnTo>
                <a:lnTo>
                  <a:pt x="137713" y="17719"/>
                </a:lnTo>
                <a:lnTo>
                  <a:pt x="99412" y="38508"/>
                </a:lnTo>
                <a:lnTo>
                  <a:pt x="66041" y="66041"/>
                </a:lnTo>
                <a:lnTo>
                  <a:pt x="38508" y="99412"/>
                </a:lnTo>
                <a:lnTo>
                  <a:pt x="17719" y="137713"/>
                </a:lnTo>
                <a:lnTo>
                  <a:pt x="4580" y="180038"/>
                </a:lnTo>
                <a:lnTo>
                  <a:pt x="0" y="225480"/>
                </a:lnTo>
                <a:lnTo>
                  <a:pt x="0" y="550114"/>
                </a:lnTo>
                <a:lnTo>
                  <a:pt x="4580" y="595556"/>
                </a:lnTo>
                <a:lnTo>
                  <a:pt x="17719" y="637881"/>
                </a:lnTo>
                <a:lnTo>
                  <a:pt x="38508" y="676183"/>
                </a:lnTo>
                <a:lnTo>
                  <a:pt x="66041" y="709553"/>
                </a:lnTo>
                <a:lnTo>
                  <a:pt x="99412" y="737086"/>
                </a:lnTo>
                <a:lnTo>
                  <a:pt x="137713" y="757875"/>
                </a:lnTo>
                <a:lnTo>
                  <a:pt x="180039" y="771014"/>
                </a:lnTo>
                <a:lnTo>
                  <a:pt x="225482" y="775595"/>
                </a:lnTo>
                <a:lnTo>
                  <a:pt x="1970518" y="775595"/>
                </a:lnTo>
                <a:lnTo>
                  <a:pt x="2015960" y="771014"/>
                </a:lnTo>
                <a:lnTo>
                  <a:pt x="2058285" y="757875"/>
                </a:lnTo>
                <a:lnTo>
                  <a:pt x="2096586" y="737086"/>
                </a:lnTo>
                <a:lnTo>
                  <a:pt x="2129957" y="709553"/>
                </a:lnTo>
                <a:lnTo>
                  <a:pt x="2157490" y="676183"/>
                </a:lnTo>
                <a:lnTo>
                  <a:pt x="2178279" y="637881"/>
                </a:lnTo>
                <a:lnTo>
                  <a:pt x="2191417" y="595556"/>
                </a:lnTo>
                <a:lnTo>
                  <a:pt x="2195998" y="550114"/>
                </a:lnTo>
                <a:lnTo>
                  <a:pt x="2195998" y="225480"/>
                </a:lnTo>
                <a:lnTo>
                  <a:pt x="2191417" y="180038"/>
                </a:lnTo>
                <a:lnTo>
                  <a:pt x="2178279" y="137713"/>
                </a:lnTo>
                <a:lnTo>
                  <a:pt x="2157490" y="99412"/>
                </a:lnTo>
                <a:lnTo>
                  <a:pt x="2129957" y="66041"/>
                </a:lnTo>
                <a:lnTo>
                  <a:pt x="2096586" y="38508"/>
                </a:lnTo>
                <a:lnTo>
                  <a:pt x="2058285" y="17719"/>
                </a:lnTo>
                <a:lnTo>
                  <a:pt x="2015960" y="4580"/>
                </a:lnTo>
                <a:lnTo>
                  <a:pt x="1970518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354092" y="1844040"/>
            <a:ext cx="13970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ЗДРАВОХРАНЕНИЕ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41771" y="2426715"/>
            <a:ext cx="1399657" cy="3116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4756A0"/>
                </a:solidFill>
                <a:latin typeface="Arial"/>
                <a:cs typeface="Arial"/>
              </a:rPr>
              <a:t>1</a:t>
            </a:r>
            <a:r>
              <a:rPr lang="ru-RU" sz="1600" b="1" spc="-25" dirty="0">
                <a:solidFill>
                  <a:srgbClr val="4756A0"/>
                </a:solidFill>
                <a:latin typeface="Arial"/>
                <a:cs typeface="Arial"/>
              </a:rPr>
              <a:t>01</a:t>
            </a:r>
            <a:endParaRPr sz="1600" dirty="0">
              <a:latin typeface="Arial"/>
              <a:cs typeface="Arial"/>
            </a:endParaRPr>
          </a:p>
          <a:p>
            <a:pPr marL="12700" marR="212725">
              <a:lnSpc>
                <a:spcPts val="1200"/>
              </a:lnSpc>
              <a:spcBef>
                <a:spcPts val="30"/>
              </a:spcBef>
            </a:pPr>
            <a:r>
              <a:rPr sz="1100" b="1" spc="-30" dirty="0" err="1">
                <a:solidFill>
                  <a:srgbClr val="4756A0"/>
                </a:solidFill>
                <a:latin typeface="Arial"/>
                <a:cs typeface="Arial"/>
              </a:rPr>
              <a:t>стационарн</a:t>
            </a:r>
            <a:r>
              <a:rPr lang="ru-RU" sz="1100" b="1" spc="-30" dirty="0" err="1">
                <a:solidFill>
                  <a:srgbClr val="4756A0"/>
                </a:solidFill>
                <a:latin typeface="Arial"/>
                <a:cs typeface="Arial"/>
              </a:rPr>
              <a:t>ая</a:t>
            </a:r>
            <a:r>
              <a:rPr sz="1100" b="1" spc="-3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spc="-20" dirty="0" err="1">
                <a:solidFill>
                  <a:srgbClr val="4756A0"/>
                </a:solidFill>
                <a:latin typeface="Arial"/>
                <a:cs typeface="Arial"/>
              </a:rPr>
              <a:t>ко</a:t>
            </a:r>
            <a:r>
              <a:rPr lang="ru-RU" sz="1100" b="1" spc="-20" dirty="0">
                <a:solidFill>
                  <a:srgbClr val="4756A0"/>
                </a:solidFill>
                <a:latin typeface="Arial"/>
                <a:cs typeface="Arial"/>
              </a:rPr>
              <a:t>й</a:t>
            </a:r>
            <a:r>
              <a:rPr sz="1100" b="1" spc="-20" dirty="0">
                <a:solidFill>
                  <a:srgbClr val="4756A0"/>
                </a:solidFill>
                <a:latin typeface="Arial"/>
                <a:cs typeface="Arial"/>
              </a:rPr>
              <a:t>к</a:t>
            </a:r>
            <a:r>
              <a:rPr lang="ru-RU" sz="1100" b="1" spc="-20" dirty="0">
                <a:solidFill>
                  <a:srgbClr val="4756A0"/>
                </a:solidFill>
                <a:latin typeface="Arial"/>
                <a:cs typeface="Arial"/>
              </a:rPr>
              <a:t>а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810"/>
              </a:lnSpc>
              <a:spcBef>
                <a:spcPts val="844"/>
              </a:spcBef>
            </a:pPr>
            <a:r>
              <a:rPr lang="ru-RU" sz="1600" b="1" spc="-50" dirty="0">
                <a:solidFill>
                  <a:srgbClr val="4756A0"/>
                </a:solidFill>
                <a:latin typeface="Arial"/>
                <a:cs typeface="Arial"/>
              </a:rPr>
              <a:t>20</a:t>
            </a:r>
            <a:endParaRPr sz="1600" dirty="0">
              <a:latin typeface="Arial"/>
              <a:cs typeface="Arial"/>
            </a:endParaRPr>
          </a:p>
          <a:p>
            <a:pPr marL="12700" marR="199390">
              <a:lnSpc>
                <a:spcPts val="1200"/>
              </a:lnSpc>
              <a:spcBef>
                <a:spcPts val="30"/>
              </a:spcBef>
            </a:pPr>
            <a:r>
              <a:rPr sz="1100" b="1" spc="-30" dirty="0">
                <a:solidFill>
                  <a:srgbClr val="4756A0"/>
                </a:solidFill>
                <a:latin typeface="Arial"/>
                <a:cs typeface="Arial"/>
              </a:rPr>
              <a:t>фельдшерско- </a:t>
            </a: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акушерных пунктов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810"/>
              </a:lnSpc>
              <a:spcBef>
                <a:spcPts val="850"/>
              </a:spcBef>
            </a:pPr>
            <a:r>
              <a:rPr sz="1600" b="1" spc="-25" dirty="0">
                <a:solidFill>
                  <a:srgbClr val="4756A0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sz="1100" b="1" spc="-10" dirty="0" err="1">
                <a:solidFill>
                  <a:srgbClr val="4756A0"/>
                </a:solidFill>
                <a:latin typeface="Arial"/>
                <a:cs typeface="Arial"/>
              </a:rPr>
              <a:t>амбулаторно</a:t>
            </a: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- </a:t>
            </a:r>
            <a:r>
              <a:rPr sz="1100" b="1" spc="-30" dirty="0" err="1" smtClean="0">
                <a:solidFill>
                  <a:srgbClr val="4756A0"/>
                </a:solidFill>
                <a:latin typeface="Arial"/>
                <a:cs typeface="Arial"/>
              </a:rPr>
              <a:t>поликлиническ</a:t>
            </a:r>
            <a:r>
              <a:rPr lang="ru-RU" sz="1100" b="1" spc="-30" dirty="0" err="1" smtClean="0">
                <a:solidFill>
                  <a:srgbClr val="4756A0"/>
                </a:solidFill>
                <a:latin typeface="Arial"/>
                <a:cs typeface="Arial"/>
              </a:rPr>
              <a:t>ое</a:t>
            </a:r>
            <a:r>
              <a:rPr sz="1100" b="1" spc="-30" dirty="0" smtClean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spc="-10" dirty="0" err="1" smtClean="0">
                <a:solidFill>
                  <a:srgbClr val="4756A0"/>
                </a:solidFill>
                <a:latin typeface="Arial"/>
                <a:cs typeface="Arial"/>
              </a:rPr>
              <a:t>учреждени</a:t>
            </a:r>
            <a:r>
              <a:rPr lang="ru-RU" sz="1100" b="1" spc="-10" dirty="0" smtClean="0">
                <a:solidFill>
                  <a:srgbClr val="4756A0"/>
                </a:solidFill>
                <a:latin typeface="Arial"/>
                <a:cs typeface="Arial"/>
              </a:rPr>
              <a:t>е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810"/>
              </a:lnSpc>
              <a:spcBef>
                <a:spcPts val="869"/>
              </a:spcBef>
            </a:pPr>
            <a:r>
              <a:rPr lang="ru-RU" sz="1600" b="1" spc="-50" dirty="0">
                <a:solidFill>
                  <a:srgbClr val="4756A0"/>
                </a:solidFill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  <a:p>
            <a:pPr marL="12700" marR="212725">
              <a:lnSpc>
                <a:spcPts val="1200"/>
              </a:lnSpc>
              <a:spcBef>
                <a:spcPts val="30"/>
              </a:spcBef>
            </a:pPr>
            <a:r>
              <a:rPr lang="ru-RU" sz="1100" b="1" spc="-30" dirty="0">
                <a:solidFill>
                  <a:srgbClr val="4756A0"/>
                </a:solidFill>
                <a:latin typeface="Arial"/>
                <a:cs typeface="Arial"/>
              </a:rPr>
              <a:t>ОВП</a:t>
            </a:r>
          </a:p>
          <a:p>
            <a:pPr marL="12700" marR="212725">
              <a:lnSpc>
                <a:spcPts val="1200"/>
              </a:lnSpc>
              <a:spcBef>
                <a:spcPts val="30"/>
              </a:spcBef>
            </a:pPr>
            <a:endParaRPr lang="ru-RU" sz="1600" b="1" spc="-30" dirty="0">
              <a:solidFill>
                <a:srgbClr val="4756A0"/>
              </a:solidFill>
              <a:latin typeface="Arial"/>
              <a:cs typeface="Arial"/>
            </a:endParaRPr>
          </a:p>
          <a:p>
            <a:pPr marL="12700" marR="212725">
              <a:lnSpc>
                <a:spcPts val="1200"/>
              </a:lnSpc>
              <a:spcBef>
                <a:spcPts val="30"/>
              </a:spcBef>
            </a:pPr>
            <a:r>
              <a:rPr lang="ru-RU" sz="1600" b="1" spc="-30" dirty="0">
                <a:solidFill>
                  <a:srgbClr val="4756A0"/>
                </a:solidFill>
                <a:latin typeface="Arial"/>
                <a:cs typeface="Arial"/>
              </a:rPr>
              <a:t>1</a:t>
            </a:r>
          </a:p>
          <a:p>
            <a:pPr marL="12700" marR="212725">
              <a:lnSpc>
                <a:spcPts val="1200"/>
              </a:lnSpc>
              <a:spcBef>
                <a:spcPts val="30"/>
              </a:spcBef>
            </a:pPr>
            <a:r>
              <a:rPr lang="ru-RU" sz="1100" b="1" spc="-30" dirty="0">
                <a:solidFill>
                  <a:srgbClr val="4756A0"/>
                </a:solidFill>
                <a:latin typeface="Arial"/>
                <a:cs typeface="Arial"/>
              </a:rPr>
              <a:t>амбулатория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40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0959" y="1459991"/>
            <a:ext cx="362712" cy="362712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3059598" y="5655055"/>
            <a:ext cx="1974850" cy="107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5250">
              <a:lnSpc>
                <a:spcPct val="111100"/>
              </a:lnSpc>
              <a:spcBef>
                <a:spcPts val="100"/>
              </a:spcBef>
            </a:pPr>
            <a:r>
              <a:rPr sz="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Arial"/>
                <a:cs typeface="Arial"/>
              </a:rPr>
              <a:t>79,8%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</a:rPr>
              <a:t>износ</a:t>
            </a:r>
            <a:r>
              <a:rPr sz="6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30" dirty="0">
                <a:solidFill>
                  <a:srgbClr val="FFFFFF"/>
                </a:solidFill>
                <a:latin typeface="Arial"/>
                <a:cs typeface="Arial"/>
              </a:rPr>
              <a:t>оборудования</a:t>
            </a:r>
            <a:r>
              <a:rPr sz="6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</a:rPr>
              <a:t>74,5%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276602" y="2274322"/>
            <a:ext cx="2196465" cy="4038600"/>
          </a:xfrm>
          <a:custGeom>
            <a:avLst/>
            <a:gdLst/>
            <a:ahLst/>
            <a:cxnLst/>
            <a:rect l="l" t="t" r="r" b="b"/>
            <a:pathLst>
              <a:path w="2196465" h="4038600">
                <a:moveTo>
                  <a:pt x="1961424" y="0"/>
                </a:moveTo>
                <a:lnTo>
                  <a:pt x="234576" y="0"/>
                </a:lnTo>
                <a:lnTo>
                  <a:pt x="187301" y="4765"/>
                </a:lnTo>
                <a:lnTo>
                  <a:pt x="143268" y="18434"/>
                </a:lnTo>
                <a:lnTo>
                  <a:pt x="103422" y="40061"/>
                </a:lnTo>
                <a:lnTo>
                  <a:pt x="68706" y="68705"/>
                </a:lnTo>
                <a:lnTo>
                  <a:pt x="40062" y="103421"/>
                </a:lnTo>
                <a:lnTo>
                  <a:pt x="18434" y="143267"/>
                </a:lnTo>
                <a:lnTo>
                  <a:pt x="4765" y="187300"/>
                </a:lnTo>
                <a:lnTo>
                  <a:pt x="0" y="234575"/>
                </a:lnTo>
                <a:lnTo>
                  <a:pt x="0" y="3803532"/>
                </a:lnTo>
                <a:lnTo>
                  <a:pt x="4765" y="3850807"/>
                </a:lnTo>
                <a:lnTo>
                  <a:pt x="18434" y="3894839"/>
                </a:lnTo>
                <a:lnTo>
                  <a:pt x="40062" y="3934686"/>
                </a:lnTo>
                <a:lnTo>
                  <a:pt x="68706" y="3969402"/>
                </a:lnTo>
                <a:lnTo>
                  <a:pt x="103422" y="3998046"/>
                </a:lnTo>
                <a:lnTo>
                  <a:pt x="143268" y="4019674"/>
                </a:lnTo>
                <a:lnTo>
                  <a:pt x="187301" y="4033342"/>
                </a:lnTo>
                <a:lnTo>
                  <a:pt x="234576" y="4038108"/>
                </a:lnTo>
                <a:lnTo>
                  <a:pt x="1961424" y="4038108"/>
                </a:lnTo>
                <a:lnTo>
                  <a:pt x="2008700" y="4033342"/>
                </a:lnTo>
                <a:lnTo>
                  <a:pt x="2052732" y="4019674"/>
                </a:lnTo>
                <a:lnTo>
                  <a:pt x="2092578" y="3998046"/>
                </a:lnTo>
                <a:lnTo>
                  <a:pt x="2127294" y="3969402"/>
                </a:lnTo>
                <a:lnTo>
                  <a:pt x="2155938" y="3934686"/>
                </a:lnTo>
                <a:lnTo>
                  <a:pt x="2177566" y="3894839"/>
                </a:lnTo>
                <a:lnTo>
                  <a:pt x="2191234" y="3850807"/>
                </a:lnTo>
                <a:lnTo>
                  <a:pt x="2196000" y="3803532"/>
                </a:lnTo>
                <a:lnTo>
                  <a:pt x="2196000" y="234575"/>
                </a:lnTo>
                <a:lnTo>
                  <a:pt x="2191234" y="187300"/>
                </a:lnTo>
                <a:lnTo>
                  <a:pt x="2177566" y="143267"/>
                </a:lnTo>
                <a:lnTo>
                  <a:pt x="2155938" y="103421"/>
                </a:lnTo>
                <a:lnTo>
                  <a:pt x="2127294" y="68705"/>
                </a:lnTo>
                <a:lnTo>
                  <a:pt x="2092578" y="40061"/>
                </a:lnTo>
                <a:lnTo>
                  <a:pt x="2052732" y="18434"/>
                </a:lnTo>
                <a:lnTo>
                  <a:pt x="2008700" y="4765"/>
                </a:lnTo>
                <a:lnTo>
                  <a:pt x="196142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76602" y="1381370"/>
            <a:ext cx="2196465" cy="775970"/>
          </a:xfrm>
          <a:custGeom>
            <a:avLst/>
            <a:gdLst/>
            <a:ahLst/>
            <a:cxnLst/>
            <a:rect l="l" t="t" r="r" b="b"/>
            <a:pathLst>
              <a:path w="2196465" h="775969">
                <a:moveTo>
                  <a:pt x="1970518" y="0"/>
                </a:moveTo>
                <a:lnTo>
                  <a:pt x="225482" y="0"/>
                </a:lnTo>
                <a:lnTo>
                  <a:pt x="180039" y="4580"/>
                </a:lnTo>
                <a:lnTo>
                  <a:pt x="137714" y="17719"/>
                </a:lnTo>
                <a:lnTo>
                  <a:pt x="99413" y="38508"/>
                </a:lnTo>
                <a:lnTo>
                  <a:pt x="66042" y="66041"/>
                </a:lnTo>
                <a:lnTo>
                  <a:pt x="38508" y="99412"/>
                </a:lnTo>
                <a:lnTo>
                  <a:pt x="17719" y="137713"/>
                </a:lnTo>
                <a:lnTo>
                  <a:pt x="4581" y="180038"/>
                </a:lnTo>
                <a:lnTo>
                  <a:pt x="0" y="225480"/>
                </a:lnTo>
                <a:lnTo>
                  <a:pt x="0" y="550114"/>
                </a:lnTo>
                <a:lnTo>
                  <a:pt x="4581" y="595556"/>
                </a:lnTo>
                <a:lnTo>
                  <a:pt x="17719" y="637881"/>
                </a:lnTo>
                <a:lnTo>
                  <a:pt x="38508" y="676183"/>
                </a:lnTo>
                <a:lnTo>
                  <a:pt x="66042" y="709553"/>
                </a:lnTo>
                <a:lnTo>
                  <a:pt x="99413" y="737086"/>
                </a:lnTo>
                <a:lnTo>
                  <a:pt x="137714" y="757875"/>
                </a:lnTo>
                <a:lnTo>
                  <a:pt x="180039" y="771014"/>
                </a:lnTo>
                <a:lnTo>
                  <a:pt x="225482" y="775595"/>
                </a:lnTo>
                <a:lnTo>
                  <a:pt x="1970518" y="775595"/>
                </a:lnTo>
                <a:lnTo>
                  <a:pt x="2015960" y="771014"/>
                </a:lnTo>
                <a:lnTo>
                  <a:pt x="2058285" y="757875"/>
                </a:lnTo>
                <a:lnTo>
                  <a:pt x="2096586" y="737086"/>
                </a:lnTo>
                <a:lnTo>
                  <a:pt x="2129957" y="709553"/>
                </a:lnTo>
                <a:lnTo>
                  <a:pt x="2157490" y="676183"/>
                </a:lnTo>
                <a:lnTo>
                  <a:pt x="2178279" y="637881"/>
                </a:lnTo>
                <a:lnTo>
                  <a:pt x="2191417" y="595556"/>
                </a:lnTo>
                <a:lnTo>
                  <a:pt x="2195998" y="550114"/>
                </a:lnTo>
                <a:lnTo>
                  <a:pt x="2195998" y="225480"/>
                </a:lnTo>
                <a:lnTo>
                  <a:pt x="2191417" y="180038"/>
                </a:lnTo>
                <a:lnTo>
                  <a:pt x="2178279" y="137713"/>
                </a:lnTo>
                <a:lnTo>
                  <a:pt x="2157490" y="99412"/>
                </a:lnTo>
                <a:lnTo>
                  <a:pt x="2129957" y="66041"/>
                </a:lnTo>
                <a:lnTo>
                  <a:pt x="2096586" y="38508"/>
                </a:lnTo>
                <a:lnTo>
                  <a:pt x="2058285" y="17719"/>
                </a:lnTo>
                <a:lnTo>
                  <a:pt x="2015960" y="4580"/>
                </a:lnTo>
                <a:lnTo>
                  <a:pt x="1970518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117427" y="1834896"/>
            <a:ext cx="5143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СПОРТ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463782" y="2429764"/>
            <a:ext cx="332740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spc="-50" dirty="0">
                <a:solidFill>
                  <a:srgbClr val="4756A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210"/>
              </a:lnSpc>
            </a:pPr>
            <a:r>
              <a:rPr sz="1100" b="1" spc="-25" dirty="0">
                <a:solidFill>
                  <a:srgbClr val="4756A0"/>
                </a:solidFill>
                <a:latin typeface="Arial"/>
                <a:cs typeface="Arial"/>
              </a:rPr>
              <a:t>ФОК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49" name="object 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87440" y="1459991"/>
            <a:ext cx="365760" cy="365760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10016" y="1459991"/>
            <a:ext cx="362711" cy="365760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5512645" y="2516777"/>
            <a:ext cx="812800" cy="884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endParaRPr lang="ru-RU" sz="1600" b="1" spc="-25" dirty="0">
              <a:solidFill>
                <a:srgbClr val="4756A0"/>
              </a:solidFill>
              <a:latin typeface="Arial"/>
              <a:cs typeface="Arial"/>
            </a:endParaRPr>
          </a:p>
          <a:p>
            <a:pPr marL="12700">
              <a:lnSpc>
                <a:spcPts val="1810"/>
              </a:lnSpc>
              <a:spcBef>
                <a:spcPts val="100"/>
              </a:spcBef>
            </a:pPr>
            <a:endParaRPr lang="ru-RU" sz="1600" b="1" spc="-25" dirty="0">
              <a:solidFill>
                <a:srgbClr val="4756A0"/>
              </a:solidFill>
              <a:latin typeface="Arial"/>
              <a:cs typeface="Arial"/>
            </a:endParaRPr>
          </a:p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lang="ru-RU" sz="1600" b="1" spc="-25" dirty="0">
                <a:solidFill>
                  <a:srgbClr val="4756A0"/>
                </a:solidFill>
                <a:latin typeface="Arial"/>
                <a:cs typeface="Arial"/>
              </a:rPr>
              <a:t>9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10"/>
              </a:lnSpc>
            </a:pPr>
            <a:r>
              <a:rPr sz="1100" b="1" spc="-20" dirty="0">
                <a:solidFill>
                  <a:srgbClr val="4756A0"/>
                </a:solidFill>
                <a:latin typeface="Arial"/>
                <a:cs typeface="Arial"/>
              </a:rPr>
              <a:t>спортзалов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xfrm>
            <a:off x="614316" y="6603972"/>
            <a:ext cx="402653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lang="ru-RU" spc="-10"/>
              <a:t>ИНВЕСТИЦИОННЫЙ</a:t>
            </a:r>
            <a:r>
              <a:rPr lang="ru-RU" spc="10"/>
              <a:t> </a:t>
            </a:r>
            <a:r>
              <a:rPr lang="ru-RU" spc="-20"/>
              <a:t>ПРОФИЛЬ</a:t>
            </a:r>
            <a:r>
              <a:rPr lang="ru-RU" spc="10"/>
              <a:t> М</a:t>
            </a:r>
            <a:r>
              <a:rPr lang="ru-RU"/>
              <a:t>АНСКОГО</a:t>
            </a:r>
            <a:r>
              <a:rPr lang="ru-RU" spc="15"/>
              <a:t> Р</a:t>
            </a:r>
            <a:r>
              <a:rPr lang="ru-RU" spc="-10"/>
              <a:t>АЙОНА</a:t>
            </a:r>
            <a:endParaRPr lang="ru-RU" spc="-10" dirty="0"/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sp>
        <p:nvSpPr>
          <p:cNvPr id="52" name="object 52"/>
          <p:cNvSpPr txBox="1"/>
          <p:nvPr/>
        </p:nvSpPr>
        <p:spPr>
          <a:xfrm>
            <a:off x="5463781" y="3920235"/>
            <a:ext cx="743585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210"/>
              </a:lnSpc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512645" y="3596095"/>
            <a:ext cx="1441450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4756A0"/>
                </a:solidFill>
                <a:latin typeface="Arial"/>
                <a:cs typeface="Arial"/>
              </a:rPr>
              <a:t>2</a:t>
            </a:r>
            <a:r>
              <a:rPr lang="ru-RU" sz="1600" b="1" spc="-25" dirty="0">
                <a:solidFill>
                  <a:srgbClr val="4756A0"/>
                </a:solidFill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sz="1100" b="1" spc="-25" dirty="0">
                <a:solidFill>
                  <a:srgbClr val="4756A0"/>
                </a:solidFill>
                <a:latin typeface="Arial"/>
                <a:cs typeface="Arial"/>
              </a:rPr>
              <a:t>плоских</a:t>
            </a:r>
            <a:r>
              <a:rPr sz="1100" b="1" spc="-2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100" b="1" spc="-30" dirty="0">
                <a:solidFill>
                  <a:srgbClr val="4756A0"/>
                </a:solidFill>
                <a:latin typeface="Arial"/>
                <a:cs typeface="Arial"/>
              </a:rPr>
              <a:t>спортивных </a:t>
            </a: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сооружений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3088" y="4011167"/>
            <a:ext cx="362712" cy="3627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9216" y="5288279"/>
            <a:ext cx="362712" cy="3627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9216" y="2749295"/>
            <a:ext cx="362712" cy="3657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9216" y="1496567"/>
            <a:ext cx="362712" cy="36271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747807" y="1401541"/>
            <a:ext cx="5039995" cy="1134110"/>
            <a:chOff x="4747807" y="1401541"/>
            <a:chExt cx="5039995" cy="1134110"/>
          </a:xfrm>
        </p:grpSpPr>
        <p:sp>
          <p:nvSpPr>
            <p:cNvPr id="7" name="object 7"/>
            <p:cNvSpPr/>
            <p:nvPr/>
          </p:nvSpPr>
          <p:spPr>
            <a:xfrm>
              <a:off x="4747807" y="1736384"/>
              <a:ext cx="5039995" cy="799465"/>
            </a:xfrm>
            <a:custGeom>
              <a:avLst/>
              <a:gdLst/>
              <a:ahLst/>
              <a:cxnLst/>
              <a:rect l="l" t="t" r="r" b="b"/>
              <a:pathLst>
                <a:path w="5039995" h="799464">
                  <a:moveTo>
                    <a:pt x="5039786" y="0"/>
                  </a:moveTo>
                  <a:lnTo>
                    <a:pt x="0" y="0"/>
                  </a:lnTo>
                  <a:lnTo>
                    <a:pt x="0" y="606154"/>
                  </a:lnTo>
                  <a:lnTo>
                    <a:pt x="5097" y="650409"/>
                  </a:lnTo>
                  <a:lnTo>
                    <a:pt x="19617" y="691033"/>
                  </a:lnTo>
                  <a:lnTo>
                    <a:pt x="42400" y="726870"/>
                  </a:lnTo>
                  <a:lnTo>
                    <a:pt x="72289" y="756759"/>
                  </a:lnTo>
                  <a:lnTo>
                    <a:pt x="108125" y="779543"/>
                  </a:lnTo>
                  <a:lnTo>
                    <a:pt x="148750" y="794062"/>
                  </a:lnTo>
                  <a:lnTo>
                    <a:pt x="193004" y="799160"/>
                  </a:lnTo>
                  <a:lnTo>
                    <a:pt x="4846782" y="799160"/>
                  </a:lnTo>
                  <a:lnTo>
                    <a:pt x="4891036" y="794062"/>
                  </a:lnTo>
                  <a:lnTo>
                    <a:pt x="4931660" y="779543"/>
                  </a:lnTo>
                  <a:lnTo>
                    <a:pt x="4967496" y="756759"/>
                  </a:lnTo>
                  <a:lnTo>
                    <a:pt x="4997385" y="726870"/>
                  </a:lnTo>
                  <a:lnTo>
                    <a:pt x="5020169" y="691033"/>
                  </a:lnTo>
                  <a:lnTo>
                    <a:pt x="5034689" y="650409"/>
                  </a:lnTo>
                  <a:lnTo>
                    <a:pt x="5039786" y="606154"/>
                  </a:lnTo>
                  <a:lnTo>
                    <a:pt x="503978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47807" y="1401541"/>
              <a:ext cx="5039995" cy="472440"/>
            </a:xfrm>
            <a:custGeom>
              <a:avLst/>
              <a:gdLst/>
              <a:ahLst/>
              <a:cxnLst/>
              <a:rect l="l" t="t" r="r" b="b"/>
              <a:pathLst>
                <a:path w="5039995" h="472439">
                  <a:moveTo>
                    <a:pt x="4803747" y="0"/>
                  </a:moveTo>
                  <a:lnTo>
                    <a:pt x="236038" y="0"/>
                  </a:lnTo>
                  <a:lnTo>
                    <a:pt x="188468" y="4795"/>
                  </a:lnTo>
                  <a:lnTo>
                    <a:pt x="144161" y="18549"/>
                  </a:lnTo>
                  <a:lnTo>
                    <a:pt x="104067" y="40312"/>
                  </a:lnTo>
                  <a:lnTo>
                    <a:pt x="69134" y="69134"/>
                  </a:lnTo>
                  <a:lnTo>
                    <a:pt x="40311" y="104068"/>
                  </a:lnTo>
                  <a:lnTo>
                    <a:pt x="18549" y="144163"/>
                  </a:lnTo>
                  <a:lnTo>
                    <a:pt x="4795" y="188470"/>
                  </a:lnTo>
                  <a:lnTo>
                    <a:pt x="0" y="236040"/>
                  </a:lnTo>
                  <a:lnTo>
                    <a:pt x="0" y="472081"/>
                  </a:lnTo>
                  <a:lnTo>
                    <a:pt x="5039786" y="472081"/>
                  </a:lnTo>
                  <a:lnTo>
                    <a:pt x="5039786" y="236040"/>
                  </a:lnTo>
                  <a:lnTo>
                    <a:pt x="5034991" y="188470"/>
                  </a:lnTo>
                  <a:lnTo>
                    <a:pt x="5021237" y="144163"/>
                  </a:lnTo>
                  <a:lnTo>
                    <a:pt x="4999474" y="104068"/>
                  </a:lnTo>
                  <a:lnTo>
                    <a:pt x="4970652" y="69134"/>
                  </a:lnTo>
                  <a:lnTo>
                    <a:pt x="4935718" y="40312"/>
                  </a:lnTo>
                  <a:lnTo>
                    <a:pt x="4895624" y="18549"/>
                  </a:lnTo>
                  <a:lnTo>
                    <a:pt x="4851317" y="4795"/>
                  </a:lnTo>
                  <a:lnTo>
                    <a:pt x="4803747" y="0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4316" y="523747"/>
            <a:ext cx="2884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КАЧЕСТВО</a:t>
            </a:r>
            <a:r>
              <a:rPr spc="-120" dirty="0"/>
              <a:t> </a:t>
            </a:r>
            <a:r>
              <a:rPr spc="-10" dirty="0"/>
              <a:t>ЖИЗНИ</a:t>
            </a:r>
          </a:p>
        </p:txBody>
      </p:sp>
      <p:sp>
        <p:nvSpPr>
          <p:cNvPr id="10" name="object 10"/>
          <p:cNvSpPr/>
          <p:nvPr/>
        </p:nvSpPr>
        <p:spPr>
          <a:xfrm>
            <a:off x="627016" y="163628"/>
            <a:ext cx="1084580" cy="274320"/>
          </a:xfrm>
          <a:custGeom>
            <a:avLst/>
            <a:gdLst/>
            <a:ahLst/>
            <a:cxnLst/>
            <a:rect l="l" t="t" r="r" b="b"/>
            <a:pathLst>
              <a:path w="1084580" h="274320">
                <a:moveTo>
                  <a:pt x="947416" y="0"/>
                </a:moveTo>
                <a:lnTo>
                  <a:pt x="136922" y="0"/>
                </a:lnTo>
                <a:lnTo>
                  <a:pt x="93644" y="6980"/>
                </a:lnTo>
                <a:lnTo>
                  <a:pt x="56057" y="26417"/>
                </a:lnTo>
                <a:lnTo>
                  <a:pt x="26418" y="56057"/>
                </a:lnTo>
                <a:lnTo>
                  <a:pt x="6980" y="93644"/>
                </a:lnTo>
                <a:lnTo>
                  <a:pt x="0" y="136921"/>
                </a:lnTo>
                <a:lnTo>
                  <a:pt x="6980" y="180199"/>
                </a:lnTo>
                <a:lnTo>
                  <a:pt x="26418" y="217786"/>
                </a:lnTo>
                <a:lnTo>
                  <a:pt x="56057" y="247425"/>
                </a:lnTo>
                <a:lnTo>
                  <a:pt x="93644" y="266863"/>
                </a:lnTo>
                <a:lnTo>
                  <a:pt x="136922" y="273843"/>
                </a:lnTo>
                <a:lnTo>
                  <a:pt x="947414" y="273845"/>
                </a:lnTo>
                <a:lnTo>
                  <a:pt x="990692" y="266864"/>
                </a:lnTo>
                <a:lnTo>
                  <a:pt x="1028279" y="247427"/>
                </a:lnTo>
                <a:lnTo>
                  <a:pt x="1057919" y="217787"/>
                </a:lnTo>
                <a:lnTo>
                  <a:pt x="1077356" y="180200"/>
                </a:lnTo>
                <a:lnTo>
                  <a:pt x="1084338" y="136922"/>
                </a:lnTo>
                <a:lnTo>
                  <a:pt x="1077358" y="93644"/>
                </a:lnTo>
                <a:lnTo>
                  <a:pt x="1057920" y="56057"/>
                </a:lnTo>
                <a:lnTo>
                  <a:pt x="1028280" y="26417"/>
                </a:lnTo>
                <a:lnTo>
                  <a:pt x="990693" y="6980"/>
                </a:lnTo>
                <a:lnTo>
                  <a:pt x="947416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2419" y="227076"/>
            <a:ext cx="8166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качество</a:t>
            </a:r>
            <a:r>
              <a:rPr sz="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жизни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9809" y="1401545"/>
            <a:ext cx="1933575" cy="1134110"/>
          </a:xfrm>
          <a:custGeom>
            <a:avLst/>
            <a:gdLst/>
            <a:ahLst/>
            <a:cxnLst/>
            <a:rect l="l" t="t" r="r" b="b"/>
            <a:pathLst>
              <a:path w="1933575" h="1134110">
                <a:moveTo>
                  <a:pt x="1933200" y="183311"/>
                </a:moveTo>
                <a:lnTo>
                  <a:pt x="1926651" y="134580"/>
                </a:lnTo>
                <a:lnTo>
                  <a:pt x="1908172" y="90790"/>
                </a:lnTo>
                <a:lnTo>
                  <a:pt x="1879509" y="53690"/>
                </a:lnTo>
                <a:lnTo>
                  <a:pt x="1842409" y="25027"/>
                </a:lnTo>
                <a:lnTo>
                  <a:pt x="1798619" y="6548"/>
                </a:lnTo>
                <a:lnTo>
                  <a:pt x="1749888" y="0"/>
                </a:lnTo>
                <a:lnTo>
                  <a:pt x="183312" y="0"/>
                </a:lnTo>
                <a:lnTo>
                  <a:pt x="134580" y="6548"/>
                </a:lnTo>
                <a:lnTo>
                  <a:pt x="90790" y="25027"/>
                </a:lnTo>
                <a:lnTo>
                  <a:pt x="53690" y="53690"/>
                </a:lnTo>
                <a:lnTo>
                  <a:pt x="25027" y="90790"/>
                </a:lnTo>
                <a:lnTo>
                  <a:pt x="6548" y="134580"/>
                </a:lnTo>
                <a:lnTo>
                  <a:pt x="0" y="183311"/>
                </a:lnTo>
                <a:lnTo>
                  <a:pt x="0" y="950688"/>
                </a:lnTo>
                <a:lnTo>
                  <a:pt x="6548" y="999419"/>
                </a:lnTo>
                <a:lnTo>
                  <a:pt x="25027" y="1043209"/>
                </a:lnTo>
                <a:lnTo>
                  <a:pt x="53690" y="1080309"/>
                </a:lnTo>
                <a:lnTo>
                  <a:pt x="90790" y="1108972"/>
                </a:lnTo>
                <a:lnTo>
                  <a:pt x="134580" y="1127451"/>
                </a:lnTo>
                <a:lnTo>
                  <a:pt x="183312" y="1134000"/>
                </a:lnTo>
                <a:lnTo>
                  <a:pt x="1749888" y="1134000"/>
                </a:lnTo>
                <a:lnTo>
                  <a:pt x="1798619" y="1127451"/>
                </a:lnTo>
                <a:lnTo>
                  <a:pt x="1842409" y="1108972"/>
                </a:lnTo>
                <a:lnTo>
                  <a:pt x="1879509" y="1080309"/>
                </a:lnTo>
                <a:lnTo>
                  <a:pt x="1908172" y="1043209"/>
                </a:lnTo>
                <a:lnTo>
                  <a:pt x="1926651" y="999419"/>
                </a:lnTo>
                <a:lnTo>
                  <a:pt x="1933200" y="950688"/>
                </a:lnTo>
                <a:lnTo>
                  <a:pt x="1933200" y="183311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85708" y="1401545"/>
            <a:ext cx="1933575" cy="1134110"/>
          </a:xfrm>
          <a:custGeom>
            <a:avLst/>
            <a:gdLst/>
            <a:ahLst/>
            <a:cxnLst/>
            <a:rect l="l" t="t" r="r" b="b"/>
            <a:pathLst>
              <a:path w="1933575" h="1134110">
                <a:moveTo>
                  <a:pt x="1933200" y="183311"/>
                </a:moveTo>
                <a:lnTo>
                  <a:pt x="1926651" y="134580"/>
                </a:lnTo>
                <a:lnTo>
                  <a:pt x="1908172" y="90790"/>
                </a:lnTo>
                <a:lnTo>
                  <a:pt x="1879509" y="53690"/>
                </a:lnTo>
                <a:lnTo>
                  <a:pt x="1842409" y="25027"/>
                </a:lnTo>
                <a:lnTo>
                  <a:pt x="1798619" y="6548"/>
                </a:lnTo>
                <a:lnTo>
                  <a:pt x="1749888" y="0"/>
                </a:lnTo>
                <a:lnTo>
                  <a:pt x="183312" y="0"/>
                </a:lnTo>
                <a:lnTo>
                  <a:pt x="134580" y="6548"/>
                </a:lnTo>
                <a:lnTo>
                  <a:pt x="90790" y="25027"/>
                </a:lnTo>
                <a:lnTo>
                  <a:pt x="53690" y="53690"/>
                </a:lnTo>
                <a:lnTo>
                  <a:pt x="25027" y="90790"/>
                </a:lnTo>
                <a:lnTo>
                  <a:pt x="6548" y="134580"/>
                </a:lnTo>
                <a:lnTo>
                  <a:pt x="0" y="183311"/>
                </a:lnTo>
                <a:lnTo>
                  <a:pt x="0" y="950688"/>
                </a:lnTo>
                <a:lnTo>
                  <a:pt x="6548" y="999419"/>
                </a:lnTo>
                <a:lnTo>
                  <a:pt x="25027" y="1043209"/>
                </a:lnTo>
                <a:lnTo>
                  <a:pt x="53690" y="1080309"/>
                </a:lnTo>
                <a:lnTo>
                  <a:pt x="90790" y="1108972"/>
                </a:lnTo>
                <a:lnTo>
                  <a:pt x="134580" y="1127451"/>
                </a:lnTo>
                <a:lnTo>
                  <a:pt x="183312" y="1134000"/>
                </a:lnTo>
                <a:lnTo>
                  <a:pt x="1749888" y="1134000"/>
                </a:lnTo>
                <a:lnTo>
                  <a:pt x="1798619" y="1127451"/>
                </a:lnTo>
                <a:lnTo>
                  <a:pt x="1842409" y="1108972"/>
                </a:lnTo>
                <a:lnTo>
                  <a:pt x="1879509" y="1080309"/>
                </a:lnTo>
                <a:lnTo>
                  <a:pt x="1908172" y="1043209"/>
                </a:lnTo>
                <a:lnTo>
                  <a:pt x="1926651" y="999419"/>
                </a:lnTo>
                <a:lnTo>
                  <a:pt x="1933200" y="950688"/>
                </a:lnTo>
                <a:lnTo>
                  <a:pt x="1933200" y="183311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9809" y="2658971"/>
            <a:ext cx="1933575" cy="1134110"/>
          </a:xfrm>
          <a:custGeom>
            <a:avLst/>
            <a:gdLst/>
            <a:ahLst/>
            <a:cxnLst/>
            <a:rect l="l" t="t" r="r" b="b"/>
            <a:pathLst>
              <a:path w="1933575" h="1134110">
                <a:moveTo>
                  <a:pt x="1933200" y="183311"/>
                </a:moveTo>
                <a:lnTo>
                  <a:pt x="1926651" y="134580"/>
                </a:lnTo>
                <a:lnTo>
                  <a:pt x="1908172" y="90790"/>
                </a:lnTo>
                <a:lnTo>
                  <a:pt x="1879509" y="53690"/>
                </a:lnTo>
                <a:lnTo>
                  <a:pt x="1842409" y="25027"/>
                </a:lnTo>
                <a:lnTo>
                  <a:pt x="1798619" y="6548"/>
                </a:lnTo>
                <a:lnTo>
                  <a:pt x="1749888" y="0"/>
                </a:lnTo>
                <a:lnTo>
                  <a:pt x="183312" y="0"/>
                </a:lnTo>
                <a:lnTo>
                  <a:pt x="134580" y="6548"/>
                </a:lnTo>
                <a:lnTo>
                  <a:pt x="90790" y="25027"/>
                </a:lnTo>
                <a:lnTo>
                  <a:pt x="53690" y="53690"/>
                </a:lnTo>
                <a:lnTo>
                  <a:pt x="25027" y="90790"/>
                </a:lnTo>
                <a:lnTo>
                  <a:pt x="6548" y="134580"/>
                </a:lnTo>
                <a:lnTo>
                  <a:pt x="0" y="183311"/>
                </a:lnTo>
                <a:lnTo>
                  <a:pt x="0" y="950688"/>
                </a:lnTo>
                <a:lnTo>
                  <a:pt x="6548" y="999419"/>
                </a:lnTo>
                <a:lnTo>
                  <a:pt x="25027" y="1043209"/>
                </a:lnTo>
                <a:lnTo>
                  <a:pt x="53690" y="1080309"/>
                </a:lnTo>
                <a:lnTo>
                  <a:pt x="90790" y="1108972"/>
                </a:lnTo>
                <a:lnTo>
                  <a:pt x="134580" y="1127451"/>
                </a:lnTo>
                <a:lnTo>
                  <a:pt x="183312" y="1134000"/>
                </a:lnTo>
                <a:lnTo>
                  <a:pt x="1749888" y="1134000"/>
                </a:lnTo>
                <a:lnTo>
                  <a:pt x="1798619" y="1127451"/>
                </a:lnTo>
                <a:lnTo>
                  <a:pt x="1842409" y="1108972"/>
                </a:lnTo>
                <a:lnTo>
                  <a:pt x="1879509" y="1080309"/>
                </a:lnTo>
                <a:lnTo>
                  <a:pt x="1908172" y="1043209"/>
                </a:lnTo>
                <a:lnTo>
                  <a:pt x="1926651" y="999419"/>
                </a:lnTo>
                <a:lnTo>
                  <a:pt x="1933200" y="950688"/>
                </a:lnTo>
                <a:lnTo>
                  <a:pt x="1933200" y="183311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2588" y="3916398"/>
            <a:ext cx="1933575" cy="1134110"/>
          </a:xfrm>
          <a:custGeom>
            <a:avLst/>
            <a:gdLst/>
            <a:ahLst/>
            <a:cxnLst/>
            <a:rect l="l" t="t" r="r" b="b"/>
            <a:pathLst>
              <a:path w="1933575" h="1134110">
                <a:moveTo>
                  <a:pt x="1933200" y="183311"/>
                </a:moveTo>
                <a:lnTo>
                  <a:pt x="1926651" y="134580"/>
                </a:lnTo>
                <a:lnTo>
                  <a:pt x="1908172" y="90790"/>
                </a:lnTo>
                <a:lnTo>
                  <a:pt x="1879509" y="53690"/>
                </a:lnTo>
                <a:lnTo>
                  <a:pt x="1842409" y="25027"/>
                </a:lnTo>
                <a:lnTo>
                  <a:pt x="1798619" y="6548"/>
                </a:lnTo>
                <a:lnTo>
                  <a:pt x="1749888" y="0"/>
                </a:lnTo>
                <a:lnTo>
                  <a:pt x="183312" y="0"/>
                </a:lnTo>
                <a:lnTo>
                  <a:pt x="134580" y="6548"/>
                </a:lnTo>
                <a:lnTo>
                  <a:pt x="90790" y="25027"/>
                </a:lnTo>
                <a:lnTo>
                  <a:pt x="53690" y="53690"/>
                </a:lnTo>
                <a:lnTo>
                  <a:pt x="25027" y="90790"/>
                </a:lnTo>
                <a:lnTo>
                  <a:pt x="6548" y="134580"/>
                </a:lnTo>
                <a:lnTo>
                  <a:pt x="0" y="183311"/>
                </a:lnTo>
                <a:lnTo>
                  <a:pt x="0" y="950688"/>
                </a:lnTo>
                <a:lnTo>
                  <a:pt x="6548" y="999419"/>
                </a:lnTo>
                <a:lnTo>
                  <a:pt x="25027" y="1043209"/>
                </a:lnTo>
                <a:lnTo>
                  <a:pt x="53690" y="1080309"/>
                </a:lnTo>
                <a:lnTo>
                  <a:pt x="90790" y="1108972"/>
                </a:lnTo>
                <a:lnTo>
                  <a:pt x="134580" y="1127451"/>
                </a:lnTo>
                <a:lnTo>
                  <a:pt x="183312" y="1134000"/>
                </a:lnTo>
                <a:lnTo>
                  <a:pt x="1749888" y="1134000"/>
                </a:lnTo>
                <a:lnTo>
                  <a:pt x="1798619" y="1127451"/>
                </a:lnTo>
                <a:lnTo>
                  <a:pt x="1842409" y="1108972"/>
                </a:lnTo>
                <a:lnTo>
                  <a:pt x="1879509" y="1080309"/>
                </a:lnTo>
                <a:lnTo>
                  <a:pt x="1908172" y="1043209"/>
                </a:lnTo>
                <a:lnTo>
                  <a:pt x="1926651" y="999419"/>
                </a:lnTo>
                <a:lnTo>
                  <a:pt x="1933200" y="950688"/>
                </a:lnTo>
                <a:lnTo>
                  <a:pt x="1933200" y="183311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78487" y="3916398"/>
            <a:ext cx="1933575" cy="1134110"/>
          </a:xfrm>
          <a:custGeom>
            <a:avLst/>
            <a:gdLst/>
            <a:ahLst/>
            <a:cxnLst/>
            <a:rect l="l" t="t" r="r" b="b"/>
            <a:pathLst>
              <a:path w="1933575" h="1134110">
                <a:moveTo>
                  <a:pt x="1933200" y="183311"/>
                </a:moveTo>
                <a:lnTo>
                  <a:pt x="1926651" y="134580"/>
                </a:lnTo>
                <a:lnTo>
                  <a:pt x="1908172" y="90790"/>
                </a:lnTo>
                <a:lnTo>
                  <a:pt x="1879509" y="53690"/>
                </a:lnTo>
                <a:lnTo>
                  <a:pt x="1842409" y="25027"/>
                </a:lnTo>
                <a:lnTo>
                  <a:pt x="1798619" y="6548"/>
                </a:lnTo>
                <a:lnTo>
                  <a:pt x="1749888" y="0"/>
                </a:lnTo>
                <a:lnTo>
                  <a:pt x="183312" y="0"/>
                </a:lnTo>
                <a:lnTo>
                  <a:pt x="134580" y="6548"/>
                </a:lnTo>
                <a:lnTo>
                  <a:pt x="90790" y="25027"/>
                </a:lnTo>
                <a:lnTo>
                  <a:pt x="53690" y="53690"/>
                </a:lnTo>
                <a:lnTo>
                  <a:pt x="25027" y="90790"/>
                </a:lnTo>
                <a:lnTo>
                  <a:pt x="6548" y="134580"/>
                </a:lnTo>
                <a:lnTo>
                  <a:pt x="0" y="183311"/>
                </a:lnTo>
                <a:lnTo>
                  <a:pt x="0" y="950688"/>
                </a:lnTo>
                <a:lnTo>
                  <a:pt x="6548" y="999419"/>
                </a:lnTo>
                <a:lnTo>
                  <a:pt x="25027" y="1043209"/>
                </a:lnTo>
                <a:lnTo>
                  <a:pt x="53690" y="1080309"/>
                </a:lnTo>
                <a:lnTo>
                  <a:pt x="90790" y="1108972"/>
                </a:lnTo>
                <a:lnTo>
                  <a:pt x="134580" y="1127451"/>
                </a:lnTo>
                <a:lnTo>
                  <a:pt x="183312" y="1134000"/>
                </a:lnTo>
                <a:lnTo>
                  <a:pt x="1749888" y="1134000"/>
                </a:lnTo>
                <a:lnTo>
                  <a:pt x="1798619" y="1127451"/>
                </a:lnTo>
                <a:lnTo>
                  <a:pt x="1842409" y="1108972"/>
                </a:lnTo>
                <a:lnTo>
                  <a:pt x="1879509" y="1080309"/>
                </a:lnTo>
                <a:lnTo>
                  <a:pt x="1908172" y="1043209"/>
                </a:lnTo>
                <a:lnTo>
                  <a:pt x="1926651" y="999419"/>
                </a:lnTo>
                <a:lnTo>
                  <a:pt x="1933200" y="950688"/>
                </a:lnTo>
                <a:lnTo>
                  <a:pt x="1933200" y="183311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2588" y="5173822"/>
            <a:ext cx="1933575" cy="1134110"/>
          </a:xfrm>
          <a:custGeom>
            <a:avLst/>
            <a:gdLst/>
            <a:ahLst/>
            <a:cxnLst/>
            <a:rect l="l" t="t" r="r" b="b"/>
            <a:pathLst>
              <a:path w="1933575" h="1134110">
                <a:moveTo>
                  <a:pt x="1933200" y="183311"/>
                </a:moveTo>
                <a:lnTo>
                  <a:pt x="1926651" y="134580"/>
                </a:lnTo>
                <a:lnTo>
                  <a:pt x="1908172" y="90790"/>
                </a:lnTo>
                <a:lnTo>
                  <a:pt x="1879509" y="53690"/>
                </a:lnTo>
                <a:lnTo>
                  <a:pt x="1842409" y="25027"/>
                </a:lnTo>
                <a:lnTo>
                  <a:pt x="1798619" y="6548"/>
                </a:lnTo>
                <a:lnTo>
                  <a:pt x="1749888" y="0"/>
                </a:lnTo>
                <a:lnTo>
                  <a:pt x="183312" y="0"/>
                </a:lnTo>
                <a:lnTo>
                  <a:pt x="134580" y="6548"/>
                </a:lnTo>
                <a:lnTo>
                  <a:pt x="90790" y="25027"/>
                </a:lnTo>
                <a:lnTo>
                  <a:pt x="53690" y="53690"/>
                </a:lnTo>
                <a:lnTo>
                  <a:pt x="25027" y="90790"/>
                </a:lnTo>
                <a:lnTo>
                  <a:pt x="6548" y="134580"/>
                </a:lnTo>
                <a:lnTo>
                  <a:pt x="0" y="183311"/>
                </a:lnTo>
                <a:lnTo>
                  <a:pt x="0" y="950688"/>
                </a:lnTo>
                <a:lnTo>
                  <a:pt x="6548" y="999419"/>
                </a:lnTo>
                <a:lnTo>
                  <a:pt x="25027" y="1043209"/>
                </a:lnTo>
                <a:lnTo>
                  <a:pt x="53690" y="1080309"/>
                </a:lnTo>
                <a:lnTo>
                  <a:pt x="90790" y="1108972"/>
                </a:lnTo>
                <a:lnTo>
                  <a:pt x="134580" y="1127451"/>
                </a:lnTo>
                <a:lnTo>
                  <a:pt x="183312" y="1134000"/>
                </a:lnTo>
                <a:lnTo>
                  <a:pt x="1749888" y="1134000"/>
                </a:lnTo>
                <a:lnTo>
                  <a:pt x="1798619" y="1127451"/>
                </a:lnTo>
                <a:lnTo>
                  <a:pt x="1842409" y="1108972"/>
                </a:lnTo>
                <a:lnTo>
                  <a:pt x="1879509" y="1080309"/>
                </a:lnTo>
                <a:lnTo>
                  <a:pt x="1908172" y="1043209"/>
                </a:lnTo>
                <a:lnTo>
                  <a:pt x="1926651" y="999419"/>
                </a:lnTo>
                <a:lnTo>
                  <a:pt x="1933200" y="950688"/>
                </a:lnTo>
                <a:lnTo>
                  <a:pt x="1933200" y="183311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78487" y="5173822"/>
            <a:ext cx="1933575" cy="1134110"/>
          </a:xfrm>
          <a:custGeom>
            <a:avLst/>
            <a:gdLst/>
            <a:ahLst/>
            <a:cxnLst/>
            <a:rect l="l" t="t" r="r" b="b"/>
            <a:pathLst>
              <a:path w="1933575" h="1134110">
                <a:moveTo>
                  <a:pt x="1933200" y="183311"/>
                </a:moveTo>
                <a:lnTo>
                  <a:pt x="1926651" y="134580"/>
                </a:lnTo>
                <a:lnTo>
                  <a:pt x="1908172" y="90790"/>
                </a:lnTo>
                <a:lnTo>
                  <a:pt x="1879509" y="53690"/>
                </a:lnTo>
                <a:lnTo>
                  <a:pt x="1842409" y="25027"/>
                </a:lnTo>
                <a:lnTo>
                  <a:pt x="1798619" y="6548"/>
                </a:lnTo>
                <a:lnTo>
                  <a:pt x="1749888" y="0"/>
                </a:lnTo>
                <a:lnTo>
                  <a:pt x="183312" y="0"/>
                </a:lnTo>
                <a:lnTo>
                  <a:pt x="134580" y="6548"/>
                </a:lnTo>
                <a:lnTo>
                  <a:pt x="90790" y="25027"/>
                </a:lnTo>
                <a:lnTo>
                  <a:pt x="53690" y="53690"/>
                </a:lnTo>
                <a:lnTo>
                  <a:pt x="25027" y="90790"/>
                </a:lnTo>
                <a:lnTo>
                  <a:pt x="6548" y="134580"/>
                </a:lnTo>
                <a:lnTo>
                  <a:pt x="0" y="183311"/>
                </a:lnTo>
                <a:lnTo>
                  <a:pt x="0" y="950688"/>
                </a:lnTo>
                <a:lnTo>
                  <a:pt x="6548" y="999419"/>
                </a:lnTo>
                <a:lnTo>
                  <a:pt x="25027" y="1043209"/>
                </a:lnTo>
                <a:lnTo>
                  <a:pt x="53690" y="1080309"/>
                </a:lnTo>
                <a:lnTo>
                  <a:pt x="90790" y="1108972"/>
                </a:lnTo>
                <a:lnTo>
                  <a:pt x="134580" y="1127451"/>
                </a:lnTo>
                <a:lnTo>
                  <a:pt x="183312" y="1134000"/>
                </a:lnTo>
                <a:lnTo>
                  <a:pt x="1749888" y="1134000"/>
                </a:lnTo>
                <a:lnTo>
                  <a:pt x="1798619" y="1127451"/>
                </a:lnTo>
                <a:lnTo>
                  <a:pt x="1842409" y="1108972"/>
                </a:lnTo>
                <a:lnTo>
                  <a:pt x="1879509" y="1080309"/>
                </a:lnTo>
                <a:lnTo>
                  <a:pt x="1908172" y="1043209"/>
                </a:lnTo>
                <a:lnTo>
                  <a:pt x="1926651" y="999419"/>
                </a:lnTo>
                <a:lnTo>
                  <a:pt x="1933200" y="950688"/>
                </a:lnTo>
                <a:lnTo>
                  <a:pt x="1933200" y="183311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80086"/>
              </p:ext>
            </p:extLst>
          </p:nvPr>
        </p:nvGraphicFramePr>
        <p:xfrm>
          <a:off x="4741462" y="1393922"/>
          <a:ext cx="5039357" cy="1133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32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86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86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8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marL="6902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КАЧЕСТВО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ВОЗДУХА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ЕД.</a:t>
                      </a:r>
                      <a:r>
                        <a:rPr sz="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ИЗМ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5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43510" marR="515620">
                        <a:lnSpc>
                          <a:spcPts val="790"/>
                        </a:lnSpc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Выбросов</a:t>
                      </a:r>
                      <a:r>
                        <a:rPr sz="7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загрязняющих</a:t>
                      </a:r>
                      <a:r>
                        <a:rPr sz="7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веществ</a:t>
                      </a:r>
                      <a:r>
                        <a:rPr sz="700" b="1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атмосферу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тыс.</a:t>
                      </a:r>
                      <a:r>
                        <a:rPr sz="7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latin typeface="Arial"/>
                          <a:cs typeface="Arial"/>
                        </a:rPr>
                        <a:t>тонн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25" dirty="0">
                          <a:latin typeface="Arial"/>
                          <a:cs typeface="Arial"/>
                        </a:rPr>
                        <a:t>4,4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0" name="object 20"/>
          <p:cNvGrpSpPr/>
          <p:nvPr/>
        </p:nvGrpSpPr>
        <p:grpSpPr>
          <a:xfrm>
            <a:off x="4747802" y="2660239"/>
            <a:ext cx="5039995" cy="1134110"/>
            <a:chOff x="4747802" y="2660239"/>
            <a:chExt cx="5039995" cy="1134110"/>
          </a:xfrm>
        </p:grpSpPr>
        <p:sp>
          <p:nvSpPr>
            <p:cNvPr id="21" name="object 21"/>
            <p:cNvSpPr/>
            <p:nvPr/>
          </p:nvSpPr>
          <p:spPr>
            <a:xfrm>
              <a:off x="4747802" y="2995082"/>
              <a:ext cx="5039995" cy="799465"/>
            </a:xfrm>
            <a:custGeom>
              <a:avLst/>
              <a:gdLst/>
              <a:ahLst/>
              <a:cxnLst/>
              <a:rect l="l" t="t" r="r" b="b"/>
              <a:pathLst>
                <a:path w="5039995" h="799464">
                  <a:moveTo>
                    <a:pt x="5039786" y="0"/>
                  </a:moveTo>
                  <a:lnTo>
                    <a:pt x="0" y="0"/>
                  </a:lnTo>
                  <a:lnTo>
                    <a:pt x="0" y="606154"/>
                  </a:lnTo>
                  <a:lnTo>
                    <a:pt x="5097" y="650408"/>
                  </a:lnTo>
                  <a:lnTo>
                    <a:pt x="19617" y="691033"/>
                  </a:lnTo>
                  <a:lnTo>
                    <a:pt x="42400" y="726869"/>
                  </a:lnTo>
                  <a:lnTo>
                    <a:pt x="72289" y="756758"/>
                  </a:lnTo>
                  <a:lnTo>
                    <a:pt x="108125" y="779542"/>
                  </a:lnTo>
                  <a:lnTo>
                    <a:pt x="148750" y="794062"/>
                  </a:lnTo>
                  <a:lnTo>
                    <a:pt x="193004" y="799160"/>
                  </a:lnTo>
                  <a:lnTo>
                    <a:pt x="4846782" y="799160"/>
                  </a:lnTo>
                  <a:lnTo>
                    <a:pt x="4891036" y="794062"/>
                  </a:lnTo>
                  <a:lnTo>
                    <a:pt x="4931660" y="779542"/>
                  </a:lnTo>
                  <a:lnTo>
                    <a:pt x="4967496" y="756758"/>
                  </a:lnTo>
                  <a:lnTo>
                    <a:pt x="4997385" y="726869"/>
                  </a:lnTo>
                  <a:lnTo>
                    <a:pt x="5020169" y="691033"/>
                  </a:lnTo>
                  <a:lnTo>
                    <a:pt x="5034689" y="650408"/>
                  </a:lnTo>
                  <a:lnTo>
                    <a:pt x="5039786" y="606154"/>
                  </a:lnTo>
                  <a:lnTo>
                    <a:pt x="503978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47802" y="2660239"/>
              <a:ext cx="5039995" cy="472440"/>
            </a:xfrm>
            <a:custGeom>
              <a:avLst/>
              <a:gdLst/>
              <a:ahLst/>
              <a:cxnLst/>
              <a:rect l="l" t="t" r="r" b="b"/>
              <a:pathLst>
                <a:path w="5039995" h="472439">
                  <a:moveTo>
                    <a:pt x="4803748" y="0"/>
                  </a:moveTo>
                  <a:lnTo>
                    <a:pt x="236038" y="0"/>
                  </a:lnTo>
                  <a:lnTo>
                    <a:pt x="188468" y="4795"/>
                  </a:lnTo>
                  <a:lnTo>
                    <a:pt x="144161" y="18549"/>
                  </a:lnTo>
                  <a:lnTo>
                    <a:pt x="104067" y="40312"/>
                  </a:lnTo>
                  <a:lnTo>
                    <a:pt x="69134" y="69134"/>
                  </a:lnTo>
                  <a:lnTo>
                    <a:pt x="40311" y="104068"/>
                  </a:lnTo>
                  <a:lnTo>
                    <a:pt x="18549" y="144163"/>
                  </a:lnTo>
                  <a:lnTo>
                    <a:pt x="4795" y="188470"/>
                  </a:lnTo>
                  <a:lnTo>
                    <a:pt x="0" y="236040"/>
                  </a:lnTo>
                  <a:lnTo>
                    <a:pt x="0" y="472081"/>
                  </a:lnTo>
                  <a:lnTo>
                    <a:pt x="5039786" y="472081"/>
                  </a:lnTo>
                  <a:lnTo>
                    <a:pt x="5039786" y="236040"/>
                  </a:lnTo>
                  <a:lnTo>
                    <a:pt x="5034991" y="188470"/>
                  </a:lnTo>
                  <a:lnTo>
                    <a:pt x="5021237" y="144163"/>
                  </a:lnTo>
                  <a:lnTo>
                    <a:pt x="4999475" y="104068"/>
                  </a:lnTo>
                  <a:lnTo>
                    <a:pt x="4970652" y="69134"/>
                  </a:lnTo>
                  <a:lnTo>
                    <a:pt x="4935719" y="40312"/>
                  </a:lnTo>
                  <a:lnTo>
                    <a:pt x="4895625" y="18549"/>
                  </a:lnTo>
                  <a:lnTo>
                    <a:pt x="4851318" y="4795"/>
                  </a:lnTo>
                  <a:lnTo>
                    <a:pt x="4803748" y="0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038266"/>
              </p:ext>
            </p:extLst>
          </p:nvPr>
        </p:nvGraphicFramePr>
        <p:xfrm>
          <a:off x="4741457" y="2652621"/>
          <a:ext cx="5039357" cy="1133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32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86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86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8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ГАЗИФИКАЦИЯ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ЕД.</a:t>
                      </a:r>
                      <a:r>
                        <a:rPr sz="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ИЗМ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5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Газификация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700" dirty="0">
                          <a:latin typeface="Arial"/>
                          <a:cs typeface="Arial"/>
                        </a:rPr>
                        <a:t>отсутствует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object 24"/>
          <p:cNvGrpSpPr/>
          <p:nvPr/>
        </p:nvGrpSpPr>
        <p:grpSpPr>
          <a:xfrm>
            <a:off x="4731606" y="3917665"/>
            <a:ext cx="5039995" cy="2390775"/>
            <a:chOff x="4731606" y="3917665"/>
            <a:chExt cx="5039995" cy="2390775"/>
          </a:xfrm>
        </p:grpSpPr>
        <p:sp>
          <p:nvSpPr>
            <p:cNvPr id="25" name="object 25"/>
            <p:cNvSpPr/>
            <p:nvPr/>
          </p:nvSpPr>
          <p:spPr>
            <a:xfrm>
              <a:off x="4731606" y="4389746"/>
              <a:ext cx="5039995" cy="1918335"/>
            </a:xfrm>
            <a:custGeom>
              <a:avLst/>
              <a:gdLst/>
              <a:ahLst/>
              <a:cxnLst/>
              <a:rect l="l" t="t" r="r" b="b"/>
              <a:pathLst>
                <a:path w="5039995" h="1918335">
                  <a:moveTo>
                    <a:pt x="5039786" y="0"/>
                  </a:moveTo>
                  <a:lnTo>
                    <a:pt x="0" y="0"/>
                  </a:lnTo>
                  <a:lnTo>
                    <a:pt x="0" y="1725994"/>
                  </a:lnTo>
                  <a:lnTo>
                    <a:pt x="5072" y="1770036"/>
                  </a:lnTo>
                  <a:lnTo>
                    <a:pt x="19523" y="1810466"/>
                  </a:lnTo>
                  <a:lnTo>
                    <a:pt x="42197" y="1846130"/>
                  </a:lnTo>
                  <a:lnTo>
                    <a:pt x="71943" y="1875875"/>
                  </a:lnTo>
                  <a:lnTo>
                    <a:pt x="107607" y="1898550"/>
                  </a:lnTo>
                  <a:lnTo>
                    <a:pt x="148036" y="1913000"/>
                  </a:lnTo>
                  <a:lnTo>
                    <a:pt x="192078" y="1918073"/>
                  </a:lnTo>
                  <a:lnTo>
                    <a:pt x="4847708" y="1918073"/>
                  </a:lnTo>
                  <a:lnTo>
                    <a:pt x="4891749" y="1913000"/>
                  </a:lnTo>
                  <a:lnTo>
                    <a:pt x="4932179" y="1898550"/>
                  </a:lnTo>
                  <a:lnTo>
                    <a:pt x="4967843" y="1875875"/>
                  </a:lnTo>
                  <a:lnTo>
                    <a:pt x="4997589" y="1846130"/>
                  </a:lnTo>
                  <a:lnTo>
                    <a:pt x="5020263" y="1810466"/>
                  </a:lnTo>
                  <a:lnTo>
                    <a:pt x="5034713" y="1770036"/>
                  </a:lnTo>
                  <a:lnTo>
                    <a:pt x="5039786" y="1725994"/>
                  </a:lnTo>
                  <a:lnTo>
                    <a:pt x="503978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31607" y="3917665"/>
              <a:ext cx="5039995" cy="472440"/>
            </a:xfrm>
            <a:custGeom>
              <a:avLst/>
              <a:gdLst/>
              <a:ahLst/>
              <a:cxnLst/>
              <a:rect l="l" t="t" r="r" b="b"/>
              <a:pathLst>
                <a:path w="5039995" h="472439">
                  <a:moveTo>
                    <a:pt x="4803748" y="0"/>
                  </a:moveTo>
                  <a:lnTo>
                    <a:pt x="236039" y="0"/>
                  </a:lnTo>
                  <a:lnTo>
                    <a:pt x="188469" y="4795"/>
                  </a:lnTo>
                  <a:lnTo>
                    <a:pt x="144162" y="18549"/>
                  </a:lnTo>
                  <a:lnTo>
                    <a:pt x="104067" y="40312"/>
                  </a:lnTo>
                  <a:lnTo>
                    <a:pt x="69134" y="69134"/>
                  </a:lnTo>
                  <a:lnTo>
                    <a:pt x="40312" y="104068"/>
                  </a:lnTo>
                  <a:lnTo>
                    <a:pt x="18549" y="144163"/>
                  </a:lnTo>
                  <a:lnTo>
                    <a:pt x="4795" y="188470"/>
                  </a:lnTo>
                  <a:lnTo>
                    <a:pt x="0" y="236040"/>
                  </a:lnTo>
                  <a:lnTo>
                    <a:pt x="0" y="472081"/>
                  </a:lnTo>
                  <a:lnTo>
                    <a:pt x="5039786" y="472081"/>
                  </a:lnTo>
                  <a:lnTo>
                    <a:pt x="5039786" y="236040"/>
                  </a:lnTo>
                  <a:lnTo>
                    <a:pt x="5034991" y="188470"/>
                  </a:lnTo>
                  <a:lnTo>
                    <a:pt x="5021237" y="144163"/>
                  </a:lnTo>
                  <a:lnTo>
                    <a:pt x="4999475" y="104068"/>
                  </a:lnTo>
                  <a:lnTo>
                    <a:pt x="4970652" y="69134"/>
                  </a:lnTo>
                  <a:lnTo>
                    <a:pt x="4935719" y="40312"/>
                  </a:lnTo>
                  <a:lnTo>
                    <a:pt x="4895625" y="18549"/>
                  </a:lnTo>
                  <a:lnTo>
                    <a:pt x="4851318" y="4795"/>
                  </a:lnTo>
                  <a:lnTo>
                    <a:pt x="4803748" y="0"/>
                  </a:lnTo>
                  <a:close/>
                </a:path>
              </a:pathLst>
            </a:custGeom>
            <a:solidFill>
              <a:srgbClr val="475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7" name="object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768356"/>
              </p:ext>
            </p:extLst>
          </p:nvPr>
        </p:nvGraphicFramePr>
        <p:xfrm>
          <a:off x="4725262" y="3910046"/>
          <a:ext cx="5039357" cy="2389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32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86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86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86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9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90245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КАЧЕСТВО</a:t>
                      </a:r>
                      <a:r>
                        <a:rPr sz="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ВОЗДУХА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ЕД.</a:t>
                      </a:r>
                      <a:r>
                        <a:rPr sz="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ИЗМ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Теплоснабжения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50" dirty="0"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72,4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43,0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Водоснабжение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50" dirty="0"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69,9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43,3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Водоотведение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50" dirty="0"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75,7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43,9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object 28"/>
          <p:cNvSpPr txBox="1"/>
          <p:nvPr/>
        </p:nvSpPr>
        <p:spPr>
          <a:xfrm>
            <a:off x="4735102" y="6351523"/>
            <a:ext cx="13233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*Среднее</a:t>
            </a:r>
            <a:r>
              <a:rPr sz="600" i="1" spc="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dirty="0">
                <a:solidFill>
                  <a:srgbClr val="A6A6A6"/>
                </a:solidFill>
                <a:latin typeface="Arial"/>
                <a:cs typeface="Arial"/>
              </a:rPr>
              <a:t>по</a:t>
            </a:r>
            <a:r>
              <a:rPr sz="600" i="1" spc="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муниципалитетам</a:t>
            </a:r>
            <a:r>
              <a:rPr sz="600" i="1" spc="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25" dirty="0">
                <a:solidFill>
                  <a:srgbClr val="A6A6A6"/>
                </a:solidFill>
                <a:latin typeface="Arial"/>
                <a:cs typeface="Arial"/>
              </a:rPr>
              <a:t>НО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9335" y="1798828"/>
            <a:ext cx="14014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4756A0"/>
                </a:solidFill>
                <a:latin typeface="Arial"/>
                <a:cs typeface="Arial"/>
              </a:rPr>
              <a:t>180/360</a:t>
            </a:r>
            <a:r>
              <a:rPr sz="1600" b="1" spc="150" dirty="0">
                <a:solidFill>
                  <a:srgbClr val="4756A0"/>
                </a:solidFill>
                <a:latin typeface="Arial"/>
                <a:cs typeface="Arial"/>
              </a:rPr>
              <a:t> </a:t>
            </a:r>
            <a:r>
              <a:rPr sz="1650" b="1" spc="-15" baseline="-5050" dirty="0">
                <a:solidFill>
                  <a:srgbClr val="4756A0"/>
                </a:solidFill>
                <a:latin typeface="Arial"/>
                <a:cs typeface="Arial"/>
              </a:rPr>
              <a:t>баллов</a:t>
            </a:r>
            <a:endParaRPr sz="1650" baseline="-50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64690" y="2239251"/>
            <a:ext cx="1706245" cy="180340"/>
          </a:xfrm>
          <a:custGeom>
            <a:avLst/>
            <a:gdLst/>
            <a:ahLst/>
            <a:cxnLst/>
            <a:rect l="l" t="t" r="r" b="b"/>
            <a:pathLst>
              <a:path w="1706245" h="180339">
                <a:moveTo>
                  <a:pt x="1616021" y="0"/>
                </a:moveTo>
                <a:lnTo>
                  <a:pt x="90000" y="0"/>
                </a:lnTo>
                <a:lnTo>
                  <a:pt x="54968" y="7072"/>
                </a:lnTo>
                <a:lnTo>
                  <a:pt x="26360" y="26360"/>
                </a:lnTo>
                <a:lnTo>
                  <a:pt x="7072" y="54968"/>
                </a:lnTo>
                <a:lnTo>
                  <a:pt x="0" y="89998"/>
                </a:lnTo>
                <a:lnTo>
                  <a:pt x="7072" y="125031"/>
                </a:lnTo>
                <a:lnTo>
                  <a:pt x="26360" y="153639"/>
                </a:lnTo>
                <a:lnTo>
                  <a:pt x="54968" y="172926"/>
                </a:lnTo>
                <a:lnTo>
                  <a:pt x="90000" y="179999"/>
                </a:lnTo>
                <a:lnTo>
                  <a:pt x="1616020" y="180002"/>
                </a:lnTo>
                <a:lnTo>
                  <a:pt x="1651052" y="172929"/>
                </a:lnTo>
                <a:lnTo>
                  <a:pt x="1679660" y="153641"/>
                </a:lnTo>
                <a:lnTo>
                  <a:pt x="1698948" y="125033"/>
                </a:lnTo>
                <a:lnTo>
                  <a:pt x="1706022" y="90001"/>
                </a:lnTo>
                <a:lnTo>
                  <a:pt x="1698949" y="54968"/>
                </a:lnTo>
                <a:lnTo>
                  <a:pt x="1679662" y="26360"/>
                </a:lnTo>
                <a:lnTo>
                  <a:pt x="1651054" y="7072"/>
                </a:lnTo>
                <a:lnTo>
                  <a:pt x="1616021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36662" y="2270252"/>
            <a:ext cx="13633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l99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sz="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средний</a:t>
            </a:r>
            <a:r>
              <a:rPr sz="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балл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FFFF"/>
                </a:solidFill>
                <a:latin typeface="Arial"/>
                <a:cs typeface="Arial"/>
              </a:rPr>
              <a:t>городам</a:t>
            </a:r>
            <a:r>
              <a:rPr sz="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b="1" spc="-25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endParaRPr sz="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8568" y="3063747"/>
            <a:ext cx="5340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4756A0"/>
                </a:solidFill>
                <a:latin typeface="Arial"/>
                <a:cs typeface="Arial"/>
              </a:rPr>
              <a:t>34/60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59747" y="3139440"/>
            <a:ext cx="4445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балла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8568" y="3340608"/>
            <a:ext cx="147637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dirty="0">
                <a:solidFill>
                  <a:srgbClr val="4756A0"/>
                </a:solidFill>
                <a:latin typeface="Microsoft Sans Serif"/>
                <a:cs typeface="Microsoft Sans Serif"/>
              </a:rPr>
              <a:t>жилье</a:t>
            </a:r>
            <a:r>
              <a:rPr sz="1100" spc="-25" dirty="0">
                <a:solidFill>
                  <a:srgbClr val="4756A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4756A0"/>
                </a:solidFill>
                <a:latin typeface="Microsoft Sans Serif"/>
                <a:cs typeface="Microsoft Sans Serif"/>
              </a:rPr>
              <a:t>и</a:t>
            </a:r>
            <a:r>
              <a:rPr sz="1100" spc="-25" dirty="0">
                <a:solidFill>
                  <a:srgbClr val="4756A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4756A0"/>
                </a:solidFill>
                <a:latin typeface="Microsoft Sans Serif"/>
                <a:cs typeface="Microsoft Sans Serif"/>
              </a:rPr>
              <a:t>прилегающие пространства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10634" y="1688591"/>
            <a:ext cx="935355" cy="5226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условно комфортный климат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9889" y="6351523"/>
            <a:ext cx="3632835" cy="2057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40"/>
              </a:spcBef>
            </a:pPr>
            <a:r>
              <a:rPr sz="600" i="1" dirty="0">
                <a:solidFill>
                  <a:srgbClr val="A6A6A6"/>
                </a:solidFill>
                <a:latin typeface="Arial"/>
                <a:cs typeface="Arial"/>
              </a:rPr>
              <a:t>*Индекс</a:t>
            </a:r>
            <a:r>
              <a:rPr sz="600" i="1" spc="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формируется</a:t>
            </a:r>
            <a:r>
              <a:rPr sz="600" i="1" spc="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Министерством</a:t>
            </a:r>
            <a:r>
              <a:rPr sz="600" i="1" spc="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строительства</a:t>
            </a:r>
            <a:r>
              <a:rPr sz="600" i="1" spc="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dirty="0">
                <a:solidFill>
                  <a:srgbClr val="A6A6A6"/>
                </a:solidFill>
                <a:latin typeface="Arial"/>
                <a:cs typeface="Arial"/>
              </a:rPr>
              <a:t>и</a:t>
            </a:r>
            <a:r>
              <a:rPr sz="600" i="1" spc="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жилищно-коммунального</a:t>
            </a:r>
            <a:r>
              <a:rPr sz="600" i="1" spc="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хозяйства</a:t>
            </a:r>
            <a:r>
              <a:rPr sz="600" i="1" spc="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25" dirty="0">
                <a:solidFill>
                  <a:srgbClr val="A6A6A6"/>
                </a:solidFill>
                <a:latin typeface="Arial"/>
                <a:cs typeface="Arial"/>
              </a:rPr>
              <a:t>РФ</a:t>
            </a:r>
            <a:r>
              <a:rPr sz="600" i="1" spc="50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dirty="0">
                <a:solidFill>
                  <a:srgbClr val="A6A6A6"/>
                </a:solidFill>
                <a:latin typeface="Arial"/>
                <a:cs typeface="Arial"/>
              </a:rPr>
              <a:t>по</a:t>
            </a:r>
            <a:r>
              <a:rPr sz="600" i="1" spc="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административному</a:t>
            </a:r>
            <a:r>
              <a:rPr sz="600" i="1" spc="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dirty="0">
                <a:solidFill>
                  <a:srgbClr val="A6A6A6"/>
                </a:solidFill>
                <a:latin typeface="Arial"/>
                <a:cs typeface="Arial"/>
              </a:rPr>
              <a:t>центру</a:t>
            </a:r>
            <a:r>
              <a:rPr sz="600" i="1" spc="2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муниципального</a:t>
            </a:r>
            <a:r>
              <a:rPr sz="600" i="1" spc="1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600" i="1" spc="-10" dirty="0">
                <a:solidFill>
                  <a:srgbClr val="A6A6A6"/>
                </a:solidFill>
                <a:latin typeface="Arial"/>
                <a:cs typeface="Arial"/>
              </a:rPr>
              <a:t>образования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8568" y="962660"/>
            <a:ext cx="255397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600" b="1" dirty="0">
                <a:latin typeface="Arial"/>
                <a:cs typeface="Arial"/>
              </a:rPr>
              <a:t>набрано</a:t>
            </a:r>
            <a:r>
              <a:rPr sz="600" b="1" spc="-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больше</a:t>
            </a:r>
            <a:r>
              <a:rPr sz="600" b="1" spc="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половины от</a:t>
            </a:r>
            <a:r>
              <a:rPr sz="600" b="1" spc="10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максимального</a:t>
            </a:r>
            <a:r>
              <a:rPr sz="600" b="1" spc="-5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количества</a:t>
            </a:r>
            <a:r>
              <a:rPr sz="600" b="1" spc="5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баллов</a:t>
            </a:r>
            <a:r>
              <a:rPr sz="600" b="1" spc="500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набрано</a:t>
            </a:r>
            <a:r>
              <a:rPr sz="600" b="1" spc="-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меньше</a:t>
            </a:r>
            <a:r>
              <a:rPr sz="600" b="1" spc="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половины от</a:t>
            </a:r>
            <a:r>
              <a:rPr sz="600" b="1" spc="10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максимального</a:t>
            </a:r>
            <a:r>
              <a:rPr sz="600" b="1" spc="-5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количества</a:t>
            </a:r>
            <a:r>
              <a:rPr sz="600" b="1" spc="5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баллов</a:t>
            </a:r>
            <a:endParaRPr sz="600">
              <a:latin typeface="Arial"/>
              <a:cs typeface="Arial"/>
            </a:endParaRPr>
          </a:p>
        </p:txBody>
      </p:sp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962" y="1025382"/>
            <a:ext cx="70347" cy="7034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2962" y="1155151"/>
            <a:ext cx="70347" cy="70349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2693806" y="2657877"/>
            <a:ext cx="1933575" cy="1134110"/>
          </a:xfrm>
          <a:custGeom>
            <a:avLst/>
            <a:gdLst/>
            <a:ahLst/>
            <a:cxnLst/>
            <a:rect l="l" t="t" r="r" b="b"/>
            <a:pathLst>
              <a:path w="1933575" h="1134110">
                <a:moveTo>
                  <a:pt x="1933200" y="183311"/>
                </a:moveTo>
                <a:lnTo>
                  <a:pt x="1926651" y="134580"/>
                </a:lnTo>
                <a:lnTo>
                  <a:pt x="1908172" y="90790"/>
                </a:lnTo>
                <a:lnTo>
                  <a:pt x="1879509" y="53690"/>
                </a:lnTo>
                <a:lnTo>
                  <a:pt x="1842409" y="25027"/>
                </a:lnTo>
                <a:lnTo>
                  <a:pt x="1798619" y="6548"/>
                </a:lnTo>
                <a:lnTo>
                  <a:pt x="1749888" y="0"/>
                </a:lnTo>
                <a:lnTo>
                  <a:pt x="183312" y="0"/>
                </a:lnTo>
                <a:lnTo>
                  <a:pt x="134580" y="6548"/>
                </a:lnTo>
                <a:lnTo>
                  <a:pt x="90790" y="25027"/>
                </a:lnTo>
                <a:lnTo>
                  <a:pt x="53690" y="53690"/>
                </a:lnTo>
                <a:lnTo>
                  <a:pt x="25027" y="90790"/>
                </a:lnTo>
                <a:lnTo>
                  <a:pt x="6548" y="134580"/>
                </a:lnTo>
                <a:lnTo>
                  <a:pt x="0" y="183311"/>
                </a:lnTo>
                <a:lnTo>
                  <a:pt x="0" y="950688"/>
                </a:lnTo>
                <a:lnTo>
                  <a:pt x="6548" y="999419"/>
                </a:lnTo>
                <a:lnTo>
                  <a:pt x="25027" y="1043209"/>
                </a:lnTo>
                <a:lnTo>
                  <a:pt x="53690" y="1080309"/>
                </a:lnTo>
                <a:lnTo>
                  <a:pt x="90790" y="1108972"/>
                </a:lnTo>
                <a:lnTo>
                  <a:pt x="134580" y="1127451"/>
                </a:lnTo>
                <a:lnTo>
                  <a:pt x="183312" y="1134000"/>
                </a:lnTo>
                <a:lnTo>
                  <a:pt x="1749888" y="1134000"/>
                </a:lnTo>
                <a:lnTo>
                  <a:pt x="1798619" y="1127451"/>
                </a:lnTo>
                <a:lnTo>
                  <a:pt x="1842409" y="1108972"/>
                </a:lnTo>
                <a:lnTo>
                  <a:pt x="1879509" y="1080309"/>
                </a:lnTo>
                <a:lnTo>
                  <a:pt x="1908172" y="1043209"/>
                </a:lnTo>
                <a:lnTo>
                  <a:pt x="1926651" y="999419"/>
                </a:lnTo>
                <a:lnTo>
                  <a:pt x="1933200" y="950688"/>
                </a:lnTo>
                <a:lnTo>
                  <a:pt x="1933200" y="183311"/>
                </a:lnTo>
                <a:close/>
              </a:path>
            </a:pathLst>
          </a:custGeom>
          <a:ln w="12700">
            <a:solidFill>
              <a:srgbClr val="47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812564" y="3060700"/>
            <a:ext cx="5340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B1C1E4"/>
                </a:solidFill>
                <a:latin typeface="Arial"/>
                <a:cs typeface="Arial"/>
              </a:rPr>
              <a:t>25/60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13743" y="3139440"/>
            <a:ext cx="5384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B1C1E4"/>
                </a:solidFill>
                <a:latin typeface="Arial"/>
                <a:cs typeface="Arial"/>
              </a:rPr>
              <a:t>баллов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812566" y="3340608"/>
            <a:ext cx="116776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-10" dirty="0">
                <a:solidFill>
                  <a:srgbClr val="4756A0"/>
                </a:solidFill>
                <a:latin typeface="Microsoft Sans Serif"/>
                <a:cs typeface="Microsoft Sans Serif"/>
              </a:rPr>
              <a:t>улично-дорожная </a:t>
            </a:r>
            <a:r>
              <a:rPr sz="1100" spc="-20" dirty="0">
                <a:solidFill>
                  <a:srgbClr val="4756A0"/>
                </a:solidFill>
                <a:latin typeface="Microsoft Sans Serif"/>
                <a:cs typeface="Microsoft Sans Serif"/>
              </a:rPr>
              <a:t>сеть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50471" y="4316476"/>
            <a:ext cx="5340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B1C1E4"/>
                </a:solidFill>
                <a:latin typeface="Arial"/>
                <a:cs typeface="Arial"/>
              </a:rPr>
              <a:t>29/60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51649" y="4395216"/>
            <a:ext cx="4445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B1C1E4"/>
                </a:solidFill>
                <a:latin typeface="Arial"/>
                <a:cs typeface="Arial"/>
              </a:rPr>
              <a:t>балла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0471" y="4596384"/>
            <a:ext cx="90995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-10" dirty="0">
                <a:solidFill>
                  <a:srgbClr val="4756A0"/>
                </a:solidFill>
                <a:latin typeface="Microsoft Sans Serif"/>
                <a:cs typeface="Microsoft Sans Serif"/>
              </a:rPr>
              <a:t>озелененные пространства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04467" y="4316476"/>
            <a:ext cx="5340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4756A0"/>
                </a:solidFill>
                <a:latin typeface="Arial"/>
                <a:cs typeface="Arial"/>
              </a:rPr>
              <a:t>30/60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405645" y="4392167"/>
            <a:ext cx="5384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баллов</a:t>
            </a:r>
            <a:endParaRPr sz="1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804467" y="4593335"/>
            <a:ext cx="10274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4756A0"/>
                </a:solidFill>
                <a:latin typeface="Microsoft Sans Serif"/>
                <a:cs typeface="Microsoft Sans Serif"/>
              </a:rPr>
              <a:t>общегородское пространство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50470" y="5575300"/>
            <a:ext cx="5340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B1C1E4"/>
                </a:solidFill>
                <a:latin typeface="Arial"/>
                <a:cs typeface="Arial"/>
              </a:rPr>
              <a:t>29/60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351648" y="5650991"/>
            <a:ext cx="4445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B1C1E4"/>
                </a:solidFill>
                <a:latin typeface="Arial"/>
                <a:cs typeface="Arial"/>
              </a:rPr>
              <a:t>балла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50470" y="5852160"/>
            <a:ext cx="141922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-10" dirty="0">
                <a:solidFill>
                  <a:srgbClr val="4756A0"/>
                </a:solidFill>
                <a:latin typeface="Microsoft Sans Serif"/>
                <a:cs typeface="Microsoft Sans Serif"/>
              </a:rPr>
              <a:t>социально-досуговая инфраструктура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804466" y="5572252"/>
            <a:ext cx="5340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4756A0"/>
                </a:solidFill>
                <a:latin typeface="Arial"/>
                <a:cs typeface="Arial"/>
              </a:rPr>
              <a:t>33/60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405643" y="5650991"/>
            <a:ext cx="4445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756A0"/>
                </a:solidFill>
                <a:latin typeface="Arial"/>
                <a:cs typeface="Arial"/>
              </a:rPr>
              <a:t>балла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804466" y="5852160"/>
            <a:ext cx="148590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-10" dirty="0">
                <a:solidFill>
                  <a:srgbClr val="4756A0"/>
                </a:solidFill>
                <a:latin typeface="Microsoft Sans Serif"/>
                <a:cs typeface="Microsoft Sans Serif"/>
              </a:rPr>
              <a:t>общественно-деловая инфраструктура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56" name="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33088" y="1499616"/>
            <a:ext cx="362712" cy="362712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33088" y="2755392"/>
            <a:ext cx="362712" cy="362712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9216" y="4011167"/>
            <a:ext cx="362712" cy="362712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33088" y="5273039"/>
            <a:ext cx="362712" cy="362712"/>
          </a:xfrm>
          <a:prstGeom prst="rect">
            <a:avLst/>
          </a:prstGeom>
        </p:spPr>
      </p:pic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xfrm>
            <a:off x="614316" y="6603972"/>
            <a:ext cx="402653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ИНВЕСТИЦИОННЫЙ</a:t>
            </a:r>
            <a:r>
              <a:rPr spc="10" dirty="0"/>
              <a:t> </a:t>
            </a:r>
            <a:r>
              <a:rPr spc="-20" dirty="0"/>
              <a:t>ПРОФИЛЬ</a:t>
            </a:r>
            <a:r>
              <a:rPr spc="10" dirty="0"/>
              <a:t> </a:t>
            </a:r>
            <a:r>
              <a:rPr lang="ru-RU" spc="10" dirty="0"/>
              <a:t>М</a:t>
            </a:r>
            <a:r>
              <a:rPr lang="ru-RU" dirty="0"/>
              <a:t>АНСКОГО</a:t>
            </a:r>
            <a:r>
              <a:rPr lang="ru-RU" spc="15" dirty="0"/>
              <a:t> Р</a:t>
            </a:r>
            <a:r>
              <a:rPr lang="ru-RU" spc="-10" dirty="0"/>
              <a:t>АЙОНА</a:t>
            </a:r>
            <a:endParaRPr spc="-10" dirty="0"/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</TotalTime>
  <Words>2892</Words>
  <Application>Microsoft Office PowerPoint</Application>
  <PresentationFormat>Лист A4 (210x297 мм)</PresentationFormat>
  <Paragraphs>943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Calibri</vt:lpstr>
      <vt:lpstr>Cambria Math</vt:lpstr>
      <vt:lpstr>Microsoft Sans Serif</vt:lpstr>
      <vt:lpstr>Segoe UI Symbol</vt:lpstr>
      <vt:lpstr>Times New Roman</vt:lpstr>
      <vt:lpstr>Office Theme</vt:lpstr>
      <vt:lpstr>Презентация PowerPoint</vt:lpstr>
      <vt:lpstr>Презентация PowerPoint</vt:lpstr>
      <vt:lpstr>ПРЕИМУЩЕСТВА МАНСКОГО РАЙОНА</vt:lpstr>
      <vt:lpstr>ОБЩАЯ ХАРАКТЕРИСТИКА МАНСКОГО РАЙОНА</vt:lpstr>
      <vt:lpstr>СОЦИАЛЬНО-ЭКОНОМИЧЕСКИЕ ПОКАЗАТЕЛИ МАНСКОГО РАЙОНА</vt:lpstr>
      <vt:lpstr>ЗАНЯТОСТЬ И ДОХОДЫ НАСЕЛЕНИЯ</vt:lpstr>
      <vt:lpstr>РЕСУРСНАЯ БАЗА</vt:lpstr>
      <vt:lpstr>СОЦИАЛЬНАЯ ИНФРАСТРУКТУРА</vt:lpstr>
      <vt:lpstr>КАЧЕСТВО ЖИЗНИ</vt:lpstr>
      <vt:lpstr>ОЦЕНКА УСЛУГ ПО ЖИЗНЕОБЕСПЕЧЕНИЮ</vt:lpstr>
      <vt:lpstr>ГЛАВНЫЕ ТУРИСТИЧЕСКИЕ ДОСТОПРИМЕЧАТЕЛЬНОСТИ МАНСКОГО РАЙОНА</vt:lpstr>
      <vt:lpstr>КРАЕВОЙ ФЕСТИВАЛЬ «ВЫСОЦКИЙ И СИБИРЬ»</vt:lpstr>
      <vt:lpstr>ПОЗИЦИЯ ПРЕДПРИНИМАТЕЛЕЙ*</vt:lpstr>
      <vt:lpstr>АНАЛИЗ ИНТЕРВЬЮ АДМИНИСТРАЦИИ</vt:lpstr>
      <vt:lpstr>SWOT-АНАЛИЗ МАНСКОГО РАЙОНА</vt:lpstr>
      <vt:lpstr>КОНТЕНТ-АНАЛИЗ СОЦИАЛЬНЬIХ СЕТЕЙ</vt:lpstr>
      <vt:lpstr>ОРГАНИЗАЦИОННЫЕ ПРОБЛЕМЫ, ПРЕПЯТСТВУЮЩИЕ РАЗВИТИЮ МО</vt:lpstr>
      <vt:lpstr>ТОП-ДЕЙСТВИЯ АДМИНИСТРАЦИИ</vt:lpstr>
      <vt:lpstr>Презентация PowerPoint</vt:lpstr>
      <vt:lpstr>ОСНОВНЫЕ ОРГАНИЗАЦИИ</vt:lpstr>
      <vt:lpstr>КЛЮЧЕВЫЕ КОМПЕТЕНЦИИ</vt:lpstr>
      <vt:lpstr>ИНВЕСТИЦИОННЫЕ НИШИ, ПОДРАЗУМЕВАЮЩИЕ ИНТЕГРАЦИОННЫЕ РЕШЕНИЯ*</vt:lpstr>
      <vt:lpstr>СВОБОДНЫЕ ИНВЕСТИЦИОННЫЕ ПЛОЩАДКИ</vt:lpstr>
      <vt:lpstr>ДИАГНОСТИЧЕСКАЯ КАРТА МО ПО РАБОТЕ С ИНВЕСТОРАМИ И МЕХАНИЗМ РАБОТЬI С НИМИ</vt:lpstr>
      <vt:lpstr>МЕРЫ ГОСУДАРСТВЕННОЙ ПОДДЕРЖКИ</vt:lpstr>
      <vt:lpstr>МИНИСТЕРСТВА, ОКАЗЫВАЮЩИЕ ПОДДЕРЖКУ ПРЕДПРИНИМАТЕЛЯМ И ИНВЕСТОРАМ</vt:lpstr>
      <vt:lpstr>ПРЕДЛОЖЕНИЯ ПО КОРРЕКТИРОВКЕ МЕР ФИНАНСОВОЙ И ОРГАНИЗАЦИОННОЙ ПОДДЕРЖКИ ПРОЕКТОВ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fu-nikolay</dc:creator>
  <cp:lastModifiedBy>fu-shtibina</cp:lastModifiedBy>
  <cp:revision>143</cp:revision>
  <cp:lastPrinted>2024-06-24T07:22:09Z</cp:lastPrinted>
  <dcterms:created xsi:type="dcterms:W3CDTF">2024-05-29T03:07:11Z</dcterms:created>
  <dcterms:modified xsi:type="dcterms:W3CDTF">2024-06-27T02:56:48Z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2024-01-23T00:00:00Z</vt:filetime>
  </property>
  <property fmtid="{D5CDD505-2E9C-101B-9397-08002B2CF9AE}" pid="3" name="LastSaved">
    <vt:filetime>2024-05-29T00:00:00Z</vt:filetime>
  </property>
  <property fmtid="{D5CDD505-2E9C-101B-9397-08002B2CF9AE}" pid="4" name="Producer">
    <vt:lpwstr>macOS Версия 14.2.1 (Выпуск 23C71) Quartz PDFContext</vt:lpwstr>
  </property>
</Properties>
</file>